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2"/>
  </p:notesMasterIdLst>
  <p:handoutMasterIdLst>
    <p:handoutMasterId r:id="rId23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6" r:id="rId15"/>
    <p:sldId id="277" r:id="rId16"/>
    <p:sldId id="273" r:id="rId17"/>
    <p:sldId id="274" r:id="rId18"/>
    <p:sldId id="275" r:id="rId19"/>
    <p:sldId id="276" r:id="rId20"/>
    <p:sldId id="271" r:id="rId21"/>
  </p:sldIdLst>
  <p:sldSz cx="10080625" cy="7559675"/>
  <p:notesSz cx="7772400" cy="100584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428" y="-84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9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9B0F4F05-CC54-4FE0-A56E-BACD6D1E71FC}" type="slidenum">
              <a:t>‹#›</a:t>
            </a:fld>
            <a:endParaRPr lang="en-US" sz="14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016376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F1A8888D-33A4-4C58-A2C5-95E3F057418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655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0" rtl="0" hangingPunct="0">
      <a:tabLst/>
      <a:defRPr lang="en-US" sz="2000" b="0" i="0" u="none" strike="noStrike" kern="1200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/>
          <a:lstStyle/>
          <a:p>
            <a:endParaRPr lang="en-US" sz="281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/>
          <a:lstStyle/>
          <a:p>
            <a:endParaRPr lang="en-US" sz="281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/>
          <a:lstStyle/>
          <a:p>
            <a:endParaRPr lang="en-US" sz="281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6280"/>
          </a:xfrm>
        </p:spPr>
        <p:txBody>
          <a:bodyPr/>
          <a:lstStyle/>
          <a:p>
            <a:pPr indent="-216000"/>
            <a:endParaRPr lang="en-US" sz="264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/>
          <a:lstStyle/>
          <a:p>
            <a:endParaRPr lang="en-US" sz="281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/>
          <a:lstStyle/>
          <a:p>
            <a:endParaRPr lang="en-US" sz="281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/>
          <a:lstStyle/>
          <a:p>
            <a:endParaRPr lang="en-US" sz="281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/>
          <a:lstStyle/>
          <a:p>
            <a:endParaRPr lang="en-US" sz="281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/>
          <a:lstStyle/>
          <a:p>
            <a:endParaRPr lang="en-US" sz="281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/>
          <a:lstStyle/>
          <a:p>
            <a:endParaRPr lang="en-US" sz="281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/>
          <a:lstStyle/>
          <a:p>
            <a:endParaRPr lang="en-US" sz="281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040"/>
          </a:xfrm>
        </p:spPr>
        <p:txBody>
          <a:bodyPr/>
          <a:lstStyle/>
          <a:p>
            <a:endParaRPr lang="en-US" sz="281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AE9A06A-7EF4-4373-B03A-CC1114059B1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49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34A105-CDEB-4D8C-A4A1-8D65EB28FDC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12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5A3E5CF-FE14-4368-9C51-CB5F763FCCE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16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8E2AA0-699B-4419-8630-CC89DE8FE3D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43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8EABF5-9844-4C21-A226-372FB1AEBF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9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741EAAD-6528-4AEB-8E74-782466C5DBA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3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914400"/>
            <a:ext cx="4459287" cy="584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914400"/>
            <a:ext cx="4460875" cy="584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BFB3D5-A762-4EE8-9376-5B65ED45FA4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6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3C1D01E-2FE3-46DE-AAF6-4E9601A0DCA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4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C01FBF-93D5-45A8-B66C-89F64932DE0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18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20A52FB-6274-4B19-AEEB-E7A887D2F8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6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45C3622-FEDB-4757-A659-66D758EEF46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0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EEB2602-C829-4AFE-B8A1-35796E8C891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55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15D5019-E70A-4218-9538-D0A0BFC08D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32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9B462B-39EE-45E1-942B-663DA41D223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6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155575"/>
            <a:ext cx="2266950" cy="6602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55575"/>
            <a:ext cx="6653212" cy="6602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D3E1CF-8842-4070-B23E-B5BC20097D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82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F5EDB7-44FD-4B5E-9000-DF516171644D}" type="datetime1">
              <a:rPr lang="en-US" smtClean="0"/>
              <a:pPr lvl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A1D2D64-1A6F-41B8-8850-4B9B561BBD1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2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F5EDB7-44FD-4B5E-9000-DF516171644D}" type="datetime1">
              <a:rPr lang="en-US" smtClean="0"/>
              <a:pPr lvl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F626533-20D0-44EE-ACC7-55BF9C43AC0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0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F5EDB7-44FD-4B5E-9000-DF516171644D}" type="datetime1">
              <a:rPr lang="en-US" smtClean="0"/>
              <a:pPr lvl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DAAE4CE-0B0A-4CF2-A659-2E9F22E73A0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88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F5EDB7-44FD-4B5E-9000-DF516171644D}" type="datetime1">
              <a:rPr lang="en-US" smtClean="0"/>
              <a:pPr lvl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E544EB-31C9-40C3-9F0F-6CE27456024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14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F5EDB7-44FD-4B5E-9000-DF516171644D}" type="datetime1">
              <a:rPr lang="en-US" smtClean="0"/>
              <a:pPr lvl="0"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BE16F04-1C73-437F-84BF-E2ADB4956B0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7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F5EDB7-44FD-4B5E-9000-DF516171644D}" type="datetime1">
              <a:rPr lang="en-US" smtClean="0"/>
              <a:pPr lvl="0"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0AF4AF-60AB-4410-B8E3-5F605BF6AAA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3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F5EDB7-44FD-4B5E-9000-DF516171644D}" type="datetime1">
              <a:rPr lang="en-US" smtClean="0"/>
              <a:pPr lvl="0"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DDCB176-E7F8-423A-882C-7065DAFE59B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462D139-597C-4883-A0C1-63C9505003B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46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F5EDB7-44FD-4B5E-9000-DF516171644D}" type="datetime1">
              <a:rPr lang="en-US" smtClean="0"/>
              <a:pPr lvl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0173D7D-DC1F-4290-95A3-3AA33FD31B2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0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F5EDB7-44FD-4B5E-9000-DF516171644D}" type="datetime1">
              <a:rPr lang="en-US" smtClean="0"/>
              <a:pPr lvl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8A1C36-C102-41D1-A764-48B3B1644A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8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F5EDB7-44FD-4B5E-9000-DF516171644D}" type="datetime1">
              <a:rPr lang="en-US" smtClean="0"/>
              <a:pPr lvl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0A067FE-ED27-426E-8AEB-1C010037952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1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CF5EDB7-44FD-4B5E-9000-DF516171644D}" type="datetime1">
              <a:rPr lang="en-US" smtClean="0"/>
              <a:pPr lvl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AB48AB-47D8-4C27-9350-CA0509CCAC2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3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65E3E1-BBF0-4F1F-B481-D90A8C6C742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6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9B4736-C6BF-40E0-AD61-5E12880E66A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94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31A841-12A3-441B-8DEC-15B5CF72172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4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A3A5AE6-0646-4A6B-9925-F1EDE09500B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70BC11-39BE-4B5E-8577-95FFC4E109B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4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EEB22B-37EF-4D20-975F-B99F8B24639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4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CC690E91-1DB9-409D-9603-5F160D93BE9E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en-US" sz="4400" b="0" i="0" u="none" strike="noStrike" kern="1200">
          <a:ln>
            <a:noFill/>
          </a:ln>
          <a:latin typeface="Liberation Sans" pitchFamily="18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n-US" sz="3200" b="0" i="0" u="none" strike="noStrike" kern="1200">
          <a:ln>
            <a:noFill/>
          </a:ln>
          <a:latin typeface="Liberation Sans" pitchFamily="18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180000" y="110880"/>
            <a:ext cx="9753120" cy="6091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2"/>
          <p:cNvSpPr txBox="1">
            <a:spLocks noGrp="1"/>
          </p:cNvSpPr>
          <p:nvPr>
            <p:ph type="title"/>
          </p:nvPr>
        </p:nvSpPr>
        <p:spPr>
          <a:xfrm>
            <a:off x="1180080" y="154800"/>
            <a:ext cx="8182800" cy="5216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1"/>
          </p:nvPr>
        </p:nvSpPr>
        <p:spPr>
          <a:xfrm>
            <a:off x="503999" y="914400"/>
            <a:ext cx="9071640" cy="584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"/>
          </p:nvPr>
        </p:nvSpPr>
        <p:spPr>
          <a:xfrm>
            <a:off x="722700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83CF3AB-5DAF-464E-8DC1-9369905F3F3D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0">
        <a:tabLst/>
        <a:defRPr lang="en-US" sz="2800" b="1" i="0" u="none" strike="noStrike" kern="1200">
          <a:ln>
            <a:noFill/>
          </a:ln>
          <a:solidFill>
            <a:srgbClr val="FFFFFF"/>
          </a:solidFill>
          <a:latin typeface="Liberation Sans" pitchFamily="18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en-US" sz="3200" b="0" i="0" u="none" strike="noStrike" kern="1200">
          <a:ln>
            <a:noFill/>
          </a:ln>
          <a:latin typeface="Liberation Sans" pitchFamily="18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nl-BE"/>
              <a:t>Click to edit the title text formatClick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/>
          <a:lstStyle>
            <a:defPPr marL="432000" marR="0" lvl="0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l-BE" sz="3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defPPr>
            <a:lvl1pPr marL="432000" marR="0" lvl="0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l-BE" sz="3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1pPr>
            <a:lvl2pPr marL="864000" marR="0" lvl="1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l-BE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2pPr>
            <a:lvl3pPr marL="1295999" marR="0" lvl="2" indent="-288000" algn="l" hangingPunct="1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3pPr>
            <a:lvl4pPr marL="1728000" marR="0" lvl="3" indent="-216000" algn="l" hangingPunct="1">
              <a:lnSpc>
                <a:spcPct val="10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4pPr>
            <a:lvl5pPr marL="2160000" marR="0" lvl="4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5pPr>
            <a:lvl6pPr marL="2592000" marR="0" lvl="5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6pPr>
            <a:lvl7pPr marL="3024000" marR="0" lvl="6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7pPr>
            <a:lvl8pPr marL="3456000" marR="0" lvl="7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8pPr>
            <a:lvl9pPr marL="3887999" marR="0" lvl="8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9pPr>
          </a:lstStyle>
          <a:p>
            <a:pPr lvl="0"/>
            <a:r>
              <a:rPr lang="en-US"/>
              <a:t>Click to edit the outline text format</a:t>
            </a:r>
          </a:p>
          <a:p>
            <a:pPr lvl="1"/>
            <a:r>
              <a:rPr lang="en-US"/>
              <a:t>Second Outline Level</a:t>
            </a:r>
          </a:p>
          <a:p>
            <a:pPr lvl="2"/>
            <a:r>
              <a:rPr lang="en-US"/>
              <a:t>Third Outline Level</a:t>
            </a:r>
          </a:p>
          <a:p>
            <a:pPr lvl="3"/>
            <a:r>
              <a:rPr lang="en-US"/>
              <a:t>Fourth Outline Level</a:t>
            </a:r>
          </a:p>
          <a:p>
            <a:pPr lvl="4"/>
            <a:r>
              <a:rPr lang="en-US"/>
              <a:t>Fifth Outline Level</a:t>
            </a:r>
          </a:p>
          <a:p>
            <a:pPr lvl="5"/>
            <a:r>
              <a:rPr lang="en-US"/>
              <a:t>Sixth Outline Level</a:t>
            </a:r>
          </a:p>
          <a:p>
            <a:pPr lvl="0"/>
            <a:r>
              <a:rPr lang="en-US"/>
              <a:t>Seventh Outline LevelClick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spc="0" baseline="0">
                <a:solidFill>
                  <a:srgbClr val="8B8B8B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BCF5EDB7-44FD-4B5E-9000-DF516171644D}" type="datetime1">
              <a:rPr lang="en-US"/>
              <a:pPr lvl="0"/>
              <a:t>6/10/2015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20" cy="36467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spc="0" baseline="0">
                <a:solidFill>
                  <a:srgbClr val="8B8B8B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66DAA05F-318F-4CD4-916D-9FFCD017614D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ctr" rtl="0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nl-BE" sz="4400" b="0" i="0" u="none" strike="noStrike" kern="1200" spc="0" baseline="0">
          <a:ln>
            <a:noFill/>
          </a:ln>
          <a:solidFill>
            <a:srgbClr val="000000"/>
          </a:solidFill>
          <a:latin typeface="Calibri" pitchFamily="18"/>
          <a:ea typeface="Droid Sans Fallback" pitchFamily="2"/>
          <a:cs typeface="Droid Sans Devanagari" pitchFamily="2"/>
        </a:defRPr>
      </a:lvl1pPr>
    </p:titleStyle>
    <p:bodyStyle>
      <a:lvl1pPr lvl="0" algn="l" rtl="0">
        <a:buSzPct val="45000"/>
        <a:buFont typeface="StarSymbol"/>
        <a:buChar char="●"/>
        <a:tabLst/>
        <a:defRPr lang="en-US" sz="3200" b="0" i="0" u="none" strike="noStrike" spc="0" baseline="0">
          <a:solidFill>
            <a:srgbClr val="000000"/>
          </a:solidFill>
          <a:latin typeface="Calibri" pitchFamily="18"/>
        </a:defRPr>
      </a:lvl1pPr>
      <a:lvl2pPr lvl="1" algn="l" rtl="0">
        <a:buSzPct val="75000"/>
        <a:buFont typeface="StarSymbol"/>
        <a:buChar char="–"/>
        <a:tabLst/>
        <a:defRPr lang="en-US" sz="3200" b="0" i="0" u="none" strike="noStrike" spc="0" baseline="0">
          <a:solidFill>
            <a:srgbClr val="000000"/>
          </a:solidFill>
          <a:latin typeface="Calibri" pitchFamily="18"/>
        </a:defRPr>
      </a:lvl2pPr>
      <a:lvl3pPr lvl="2" algn="l" rtl="0">
        <a:buSzPct val="45000"/>
        <a:buFont typeface="StarSymbol"/>
        <a:buChar char="●"/>
        <a:tabLst/>
        <a:defRPr lang="en-US" sz="3200" b="0" i="0" u="none" strike="noStrike" spc="0" baseline="0">
          <a:solidFill>
            <a:srgbClr val="000000"/>
          </a:solidFill>
          <a:latin typeface="Calibri" pitchFamily="18"/>
        </a:defRPr>
      </a:lvl3pPr>
      <a:lvl4pPr lvl="3" algn="l" rtl="0">
        <a:buSzPct val="75000"/>
        <a:buFont typeface="StarSymbol"/>
        <a:buChar char="–"/>
        <a:tabLst/>
        <a:defRPr lang="en-US" sz="3200" b="0" i="0" u="none" strike="noStrike" spc="0" baseline="0">
          <a:solidFill>
            <a:srgbClr val="000000"/>
          </a:solidFill>
          <a:latin typeface="Calibri" pitchFamily="18"/>
        </a:defRPr>
      </a:lvl4pPr>
      <a:lvl5pPr lvl="4" algn="l" rtl="0">
        <a:buSzPct val="45000"/>
        <a:buFont typeface="StarSymbol"/>
        <a:buChar char="●"/>
        <a:tabLst/>
        <a:defRPr lang="en-US" sz="3200" b="0" i="0" u="none" strike="noStrike" spc="0" baseline="0">
          <a:solidFill>
            <a:srgbClr val="000000"/>
          </a:solidFill>
          <a:latin typeface="Calibri" pitchFamily="18"/>
        </a:defRPr>
      </a:lvl5pPr>
      <a:lvl6pPr lvl="5" algn="l" rtl="0">
        <a:buSzPct val="45000"/>
        <a:buFont typeface="StarSymbol"/>
        <a:buChar char="●"/>
        <a:tabLst/>
        <a:defRPr lang="en-US" sz="3200" b="0" i="0" u="none" strike="noStrike" spc="0" baseline="0">
          <a:solidFill>
            <a:srgbClr val="000000"/>
          </a:solidFill>
          <a:latin typeface="Calibri" pitchFamily="18"/>
        </a:defRPr>
      </a:lvl6pPr>
      <a:lvl7pPr marL="0" marR="0" lvl="0" indent="0" algn="l" rtl="0" hangingPunct="1">
        <a:lnSpc>
          <a:spcPct val="100000"/>
        </a:lnSpc>
        <a:spcBef>
          <a:spcPts val="641"/>
        </a:spcBef>
        <a:spcAft>
          <a:spcPts val="0"/>
        </a:spcAft>
        <a:buClr>
          <a:srgbClr val="000000"/>
        </a:buClr>
        <a:buSzPct val="100000"/>
        <a:buFont typeface="Arial" pitchFamily="34"/>
        <a:buChar char="•"/>
        <a:tabLst/>
        <a:defRPr lang="en-US" sz="3200" b="0" i="0" u="none" strike="noStrike" spc="0" baseline="0">
          <a:solidFill>
            <a:srgbClr val="000000"/>
          </a:solidFill>
          <a:latin typeface="Calibri" pitchFamily="18"/>
        </a:defRPr>
      </a:lvl7pPr>
      <a:lvl8pPr marL="0" marR="0" lvl="1" indent="0" algn="l" rtl="0" hangingPunct="1">
        <a:lnSpc>
          <a:spcPct val="100000"/>
        </a:lnSpc>
        <a:spcBef>
          <a:spcPts val="561"/>
        </a:spcBef>
        <a:spcAft>
          <a:spcPts val="0"/>
        </a:spcAft>
        <a:buClr>
          <a:srgbClr val="000000"/>
        </a:buClr>
        <a:buSzPct val="100000"/>
        <a:buFont typeface="Arial" pitchFamily="34"/>
        <a:buChar char="–"/>
        <a:tabLst/>
        <a:defRPr lang="en-US" sz="2800" b="0" i="0" u="none" strike="noStrike" spc="0" baseline="0">
          <a:solidFill>
            <a:srgbClr val="000000"/>
          </a:solidFill>
          <a:latin typeface="Calibri" pitchFamily="18"/>
        </a:defRPr>
      </a:lvl8pPr>
      <a:lvl9pPr marL="0" marR="0" lvl="2" indent="0" algn="l" rtl="0" hangingPunct="1">
        <a:lnSpc>
          <a:spcPct val="100000"/>
        </a:lnSpc>
        <a:spcBef>
          <a:spcPts val="479"/>
        </a:spcBef>
        <a:spcAft>
          <a:spcPts val="0"/>
        </a:spcAft>
        <a:buClr>
          <a:srgbClr val="000000"/>
        </a:buClr>
        <a:buSzPct val="100000"/>
        <a:buFont typeface="Arial" pitchFamily="34"/>
        <a:buChar char="•"/>
        <a:tabLst/>
        <a:defRPr lang="en-US" sz="2400" b="0" i="0" u="none" strike="noStrike" spc="0" baseline="0">
          <a:solidFill>
            <a:srgbClr val="000000"/>
          </a:solidFill>
          <a:latin typeface="Calibri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4590" y="7132352"/>
            <a:ext cx="4950820" cy="3563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90000" tIns="45000" rIns="90000" bIns="45000" anchor="ctr" anchorCtr="1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TCCON/IRWG Meeting, Toronto, </a:t>
            </a:r>
            <a:r>
              <a:rPr lang="en-US" sz="18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June 8-12 </a:t>
            </a:r>
            <a:r>
              <a:rPr lang="en-US" sz="18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, 2015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988400" y="5760000"/>
            <a:ext cx="2019599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50880" y="1443600"/>
            <a:ext cx="8778240" cy="602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600" b="1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Reunion Island Site Report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3760" y="5593320"/>
            <a:ext cx="1980720" cy="194291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15563" y="2434320"/>
            <a:ext cx="8848875" cy="221415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lvl="0" algn="ctr" hangingPunct="0"/>
            <a:r>
              <a:rPr lang="en-US" sz="2400" dirty="0" err="1">
                <a:latin typeface="Liberation Sans" pitchFamily="18"/>
                <a:ea typeface="Droid Sans Fallback" pitchFamily="2"/>
                <a:cs typeface="Droid Sans Devanagari" pitchFamily="2"/>
              </a:rPr>
              <a:t>Bavo</a:t>
            </a:r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 </a:t>
            </a:r>
            <a:r>
              <a:rPr lang="en-US" sz="2400" dirty="0" err="1">
                <a:latin typeface="Liberation Sans" pitchFamily="18"/>
                <a:ea typeface="Droid Sans Fallback" pitchFamily="2"/>
                <a:cs typeface="Droid Sans Devanagari" pitchFamily="2"/>
              </a:rPr>
              <a:t>Langerock</a:t>
            </a:r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, Christian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Hermans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, Nicolas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Kumps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, Francis Scolas, </a:t>
            </a:r>
            <a:endParaRPr lang="en-US" sz="2400" b="0" i="0" u="none" strike="noStrike" kern="1200" dirty="0" smtClean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lvl="0" algn="ctr" hangingPunct="0"/>
            <a:r>
              <a:rPr lang="en-US" sz="24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Corinne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Vigouroux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, </a:t>
            </a:r>
            <a:r>
              <a:rPr lang="en-US" sz="2400" dirty="0" smtClean="0">
                <a:latin typeface="Liberation Sans" pitchFamily="18"/>
                <a:ea typeface="Droid Sans Fallback" pitchFamily="2"/>
                <a:cs typeface="Droid Sans Devanagari" pitchFamily="2"/>
              </a:rPr>
              <a:t>Filip </a:t>
            </a:r>
            <a:r>
              <a:rPr lang="en-US" sz="2400" dirty="0" err="1">
                <a:latin typeface="Liberation Sans" pitchFamily="18"/>
                <a:ea typeface="Droid Sans Fallback" pitchFamily="2"/>
                <a:cs typeface="Droid Sans Devanagari" pitchFamily="2"/>
              </a:rPr>
              <a:t>Desmet</a:t>
            </a:r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, Martine 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De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Mazière</a:t>
            </a: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1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Belgian Institute for Space </a:t>
            </a:r>
            <a:r>
              <a:rPr lang="en-US" sz="2400" b="0" i="1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Aeronomy</a:t>
            </a:r>
            <a:endParaRPr lang="en-US" sz="2400" b="0" i="1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1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Jean-Marc Metzger, Jean-Pierre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Cammas</a:t>
            </a: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1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Université</a:t>
            </a:r>
            <a:r>
              <a:rPr lang="en-US" sz="2400" b="0" i="1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de la </a:t>
            </a:r>
            <a:r>
              <a:rPr lang="en-US" sz="2400" b="0" i="1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Réunion</a:t>
            </a:r>
            <a:endParaRPr lang="en-US" sz="2400" b="0" i="1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Maïdo: ILS – HBr Cell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8480" y="4595760"/>
            <a:ext cx="2468880" cy="3463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Frequency [cm</a:t>
            </a:r>
            <a:r>
              <a:rPr lang="en-US" sz="1800" b="0" i="0" u="none" strike="noStrike" kern="1200" baseline="330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-1</a:t>
            </a:r>
            <a:r>
              <a: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74846" y="795960"/>
            <a:ext cx="2711553" cy="150639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Phase 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Error [rad] </a:t>
            </a:r>
            <a:endParaRPr lang="en-US" sz="2400" b="0" i="0" u="none" strike="noStrike" kern="1200" dirty="0" smtClean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as 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a function of </a:t>
            </a:r>
            <a:r>
              <a:rPr lang="en-US" sz="24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time</a:t>
            </a:r>
          </a:p>
          <a:p>
            <a:pPr lvl="0" hangingPunct="0"/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between mid-2014</a:t>
            </a:r>
          </a:p>
          <a:p>
            <a:pPr lvl="0" hangingPunct="0"/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and </a:t>
            </a:r>
            <a:r>
              <a:rPr lang="en-US" sz="2400" dirty="0" smtClean="0">
                <a:latin typeface="Liberation Sans" pitchFamily="18"/>
                <a:ea typeface="Droid Sans Fallback" pitchFamily="2"/>
                <a:cs typeface="Droid Sans Devanagari" pitchFamily="2"/>
              </a:rPr>
              <a:t>mid-2015</a:t>
            </a: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6611" b="6611"/>
          <a:stretch>
            <a:fillRect/>
          </a:stretch>
        </p:blipFill>
        <p:spPr>
          <a:xfrm>
            <a:off x="5303520" y="795960"/>
            <a:ext cx="4445280" cy="65192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traight Connector 6"/>
          <p:cNvSpPr/>
          <p:nvPr/>
        </p:nvSpPr>
        <p:spPr>
          <a:xfrm flipV="1">
            <a:off x="4464249" y="5577839"/>
            <a:ext cx="1387912" cy="1082317"/>
          </a:xfrm>
          <a:prstGeom prst="line">
            <a:avLst/>
          </a:prstGeom>
          <a:noFill/>
          <a:ln w="72000">
            <a:solidFill>
              <a:srgbClr val="FF0000"/>
            </a:solidFill>
            <a:prstDash val="solid"/>
            <a:tailEnd type="arrow"/>
          </a:ln>
        </p:spPr>
        <p:txBody>
          <a:bodyPr vert="horz" wrap="none" lIns="126000" tIns="81000" rIns="126000" bIns="81000" anchor="ctr" anchorCtr="0" compatLnSpc="0"/>
          <a:lstStyle/>
          <a:p>
            <a:pPr hangingPunct="0"/>
            <a:endParaRPr lang="en-US" dirty="0"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25460" y="2302355"/>
            <a:ext cx="4681440" cy="3900960"/>
            <a:chOff x="111711" y="955079"/>
            <a:chExt cx="4681440" cy="390096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 l="5090" r="5090"/>
            <a:stretch>
              <a:fillRect/>
            </a:stretch>
          </p:blipFill>
          <p:spPr>
            <a:xfrm>
              <a:off x="111711" y="955079"/>
              <a:ext cx="4681440" cy="39009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217991" y="4509719"/>
              <a:ext cx="2468880" cy="346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Frequency [cm</a:t>
              </a:r>
              <a:r>
                <a:rPr lang="en-US" sz="1800" b="0" i="0" u="none" strike="noStrike" kern="1200" baseline="3300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-1</a:t>
              </a:r>
              <a:r>
                <a:rPr lang="en-US" sz="1800" b="0" i="0" u="none" strike="noStrike" kern="120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]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2392920" y="6660157"/>
            <a:ext cx="3163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hangingPunct="0"/>
            <a:r>
              <a:rPr lang="en-US" sz="2400" dirty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Instrument </a:t>
            </a:r>
            <a:r>
              <a:rPr lang="en-US" sz="2400" dirty="0" smtClean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re-alignment</a:t>
            </a:r>
            <a:endParaRPr lang="en-US" sz="2400" dirty="0">
              <a:solidFill>
                <a:srgbClr val="FF0000"/>
              </a:solidFill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48424" y="111554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-0.1</a:t>
            </a:r>
            <a:endParaRPr lang="nl-BE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640712" y="111554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0.02</a:t>
            </a:r>
            <a:endParaRPr lang="nl-BE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/>
              <a:t>Outlook: </a:t>
            </a:r>
            <a:r>
              <a:rPr lang="en-US" dirty="0" smtClean="0"/>
              <a:t>Reunion TCCON data calibration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5776" y="971525"/>
            <a:ext cx="9190891" cy="80536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In-situ calibration with an </a:t>
            </a:r>
            <a:r>
              <a:rPr lang="en-US" sz="2400" b="1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AirCore</a:t>
            </a:r>
            <a:endParaRPr lang="en-US" sz="2400" b="1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	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Aircore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coupled to a homing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parafoil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system or to a gliding wing </a:t>
            </a: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	&gt;&gt;&gt; </a:t>
            </a:r>
            <a:r>
              <a:rPr lang="en-US" sz="24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June 18-25: test-flights 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in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Sodankylä</a:t>
            </a: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	&gt;&gt;&gt; Sept 2014 – May 2015: Flight over Reunion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Partners: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	&gt;&gt;&gt;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Huilin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Chen at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Rijksuniversiteit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Groningen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	&gt;&gt;&gt;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Reev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River Aerospace (Galati, Romania)</a:t>
            </a:r>
          </a:p>
          <a:p>
            <a:pPr lvl="0" hangingPunct="0"/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	&gt;&gt;&gt; </a:t>
            </a:r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at </a:t>
            </a:r>
            <a:r>
              <a:rPr lang="en-US" sz="2400" dirty="0" err="1" smtClean="0">
                <a:latin typeface="Liberation Sans" pitchFamily="18"/>
                <a:ea typeface="Droid Sans Fallback" pitchFamily="2"/>
                <a:cs typeface="Droid Sans Devanagari" pitchFamily="2"/>
              </a:rPr>
              <a:t>Sodankylä</a:t>
            </a:r>
            <a:r>
              <a:rPr lang="en-US" sz="2400" dirty="0" smtClean="0">
                <a:latin typeface="Liberation Sans" pitchFamily="18"/>
                <a:ea typeface="Droid Sans Fallback" pitchFamily="2"/>
                <a:cs typeface="Droid Sans Devanagari" pitchFamily="2"/>
              </a:rPr>
              <a:t>: </a:t>
            </a:r>
          </a:p>
          <a:p>
            <a:pPr lvl="0" hangingPunct="0"/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	</a:t>
            </a:r>
            <a:r>
              <a:rPr lang="en-US" sz="2400" dirty="0" smtClean="0">
                <a:latin typeface="Liberation Sans" pitchFamily="18"/>
                <a:ea typeface="Droid Sans Fallback" pitchFamily="2"/>
                <a:cs typeface="Droid Sans Devanagari" pitchFamily="2"/>
              </a:rPr>
              <a:t>with 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the support of Rigel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Kivi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, Pauli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Heikkinen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</a:t>
            </a:r>
            <a:endParaRPr lang="en-US" sz="2400" b="0" i="0" u="none" strike="noStrike" kern="1200" dirty="0" smtClean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	</a:t>
            </a: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BRAIN-be pioneering project (Belgian Science Policy Office)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420832" y="6084093"/>
            <a:ext cx="1659793" cy="1479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/>
              <a:t>Outlook: </a:t>
            </a:r>
            <a:r>
              <a:rPr lang="en-US" dirty="0" err="1"/>
              <a:t>Brasil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84800" y="1280159"/>
            <a:ext cx="3660339" cy="560649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New site:</a:t>
            </a:r>
          </a:p>
          <a:p>
            <a:pPr lvl="0" hangingPunct="0"/>
            <a:r>
              <a:rPr lang="en-US" sz="22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In the </a:t>
            </a:r>
            <a:r>
              <a:rPr lang="en-US" sz="2200" dirty="0" smtClean="0">
                <a:latin typeface="Liberation Sans" pitchFamily="18"/>
                <a:ea typeface="Droid Sans Fallback" pitchFamily="2"/>
                <a:cs typeface="Droid Sans Devanagari" pitchFamily="2"/>
              </a:rPr>
              <a:t>Amazon forest in </a:t>
            </a:r>
            <a:r>
              <a:rPr lang="en-US" sz="2200" dirty="0" err="1" smtClean="0">
                <a:latin typeface="Liberation Sans" pitchFamily="18"/>
                <a:ea typeface="Droid Sans Fallback" pitchFamily="2"/>
                <a:cs typeface="Droid Sans Devanagari" pitchFamily="2"/>
              </a:rPr>
              <a:t>Brasil</a:t>
            </a:r>
            <a:r>
              <a:rPr lang="en-US" sz="2200" dirty="0" smtClean="0">
                <a:latin typeface="Liberation Sans" pitchFamily="18"/>
                <a:ea typeface="Droid Sans Fallback" pitchFamily="2"/>
                <a:cs typeface="Droid Sans Devanagari" pitchFamily="2"/>
              </a:rPr>
              <a:t> </a:t>
            </a:r>
            <a:endParaRPr lang="en-US" sz="2200" b="0" i="0" u="none" strike="noStrike" kern="1200" dirty="0" smtClean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Porto </a:t>
            </a: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Velho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Should be operational </a:t>
            </a:r>
            <a:endParaRPr lang="en-US" sz="2200" b="0" i="0" u="none" strike="noStrike" kern="1200" dirty="0" smtClean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within </a:t>
            </a: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a few months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Bruker </a:t>
            </a: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125M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(</a:t>
            </a:r>
            <a:r>
              <a:rPr lang="en-US" sz="22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upgraded </a:t>
            </a: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St. Denis 120M)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CaF</a:t>
            </a:r>
            <a:r>
              <a:rPr lang="en-US" sz="2200" b="0" i="0" u="none" strike="noStrike" kern="1200" baseline="-330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2</a:t>
            </a: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with </a:t>
            </a:r>
            <a:r>
              <a:rPr lang="en-US" sz="22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InGaAs</a:t>
            </a: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and </a:t>
            </a:r>
            <a:r>
              <a:rPr lang="en-US" sz="22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InSb</a:t>
            </a:r>
            <a:endParaRPr lang="en-US" sz="22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Or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KBr</a:t>
            </a: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with </a:t>
            </a:r>
            <a:r>
              <a:rPr lang="en-US" sz="22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InSb</a:t>
            </a: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and </a:t>
            </a:r>
            <a:r>
              <a:rPr lang="en-US" sz="22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HgCdTe</a:t>
            </a:r>
            <a:endParaRPr lang="en-US" sz="22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2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&gt;&gt;&gt; See poster...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4320" y="815760"/>
            <a:ext cx="5943240" cy="65908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traight Connector 4"/>
          <p:cNvSpPr/>
          <p:nvPr/>
        </p:nvSpPr>
        <p:spPr>
          <a:xfrm flipV="1">
            <a:off x="3059640" y="2274119"/>
            <a:ext cx="0" cy="548641"/>
          </a:xfrm>
          <a:prstGeom prst="line">
            <a:avLst/>
          </a:prstGeom>
          <a:noFill/>
          <a:ln w="36000">
            <a:solidFill>
              <a:srgbClr val="FF0000"/>
            </a:solidFill>
            <a:prstDash val="solid"/>
            <a:headEnd type="arrow"/>
          </a:ln>
        </p:spPr>
        <p:txBody>
          <a:bodyPr vert="horz" wrap="none" lIns="108000" tIns="63000" rIns="108000" bIns="63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H="1">
            <a:off x="2048399" y="3493080"/>
            <a:ext cx="548641" cy="457200"/>
          </a:xfrm>
          <a:prstGeom prst="line">
            <a:avLst/>
          </a:prstGeom>
          <a:noFill/>
          <a:ln w="36000">
            <a:solidFill>
              <a:srgbClr val="FF0000"/>
            </a:solidFill>
            <a:prstDash val="solid"/>
            <a:headEnd type="arrow"/>
          </a:ln>
        </p:spPr>
        <p:txBody>
          <a:bodyPr vert="horz" wrap="none" lIns="108000" tIns="63000" rIns="108000" bIns="63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79640" y="1995120"/>
            <a:ext cx="1143720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Manaus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9640" y="3903120"/>
            <a:ext cx="1675079" cy="346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Porto</a:t>
            </a:r>
            <a:r>
              <a: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</a:t>
            </a:r>
            <a:r>
              <a:rPr lang="en-US" sz="1800" b="1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Velho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Documents and Settings\pcwang\Application Data\Tencent\Users\422826234\QQ\WinTemp\RichOle\J3E__`Y7`)UPN{1W3WSEI0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770" y="3527059"/>
            <a:ext cx="1800861" cy="179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4" descr="C:\Documents and Settings\pcwang\Application Data\Tencent\Users\422826234\QQ\WinTemp\RichOle\I6B~[L@UKFJ]07A6JYTPVN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769" y="5308134"/>
            <a:ext cx="1800861" cy="1639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>
          <a:xfrm>
            <a:off x="111812" y="2966123"/>
            <a:ext cx="3795985" cy="4759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00794" tIns="50397" rIns="100794" bIns="50397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rgbClr val="000000"/>
                </a:solidFill>
              </a:rPr>
              <a:t>The location of Xinglong</a:t>
            </a:r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053" name="组合 16"/>
          <p:cNvGrpSpPr>
            <a:grpSpLocks/>
          </p:cNvGrpSpPr>
          <p:nvPr/>
        </p:nvGrpSpPr>
        <p:grpSpPr bwMode="auto">
          <a:xfrm>
            <a:off x="98687" y="3548847"/>
            <a:ext cx="3790735" cy="3191863"/>
            <a:chOff x="42888" y="2942084"/>
            <a:chExt cx="3438525" cy="2895600"/>
          </a:xfrm>
        </p:grpSpPr>
        <p:pic>
          <p:nvPicPr>
            <p:cNvPr id="2062" name="Picture 17" descr="C:\Documents and Settings\pcwang\Application Data\Tencent\Users\422826234\QQ\WinTemp\RichOle\V_14D6)0IK}~O1I[P4OEZF3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88" y="2942084"/>
              <a:ext cx="3438525" cy="289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Box 8"/>
            <p:cNvSpPr txBox="1">
              <a:spLocks noChangeArrowheads="1"/>
            </p:cNvSpPr>
            <p:nvPr/>
          </p:nvSpPr>
          <p:spPr bwMode="auto">
            <a:xfrm>
              <a:off x="1308780" y="4088259"/>
              <a:ext cx="79057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800">
                  <a:solidFill>
                    <a:srgbClr val="FF0000"/>
                  </a:solidFill>
                </a:rPr>
                <a:t>Beijing</a:t>
              </a:r>
              <a:endParaRPr lang="zh-CN" altLang="en-US" sz="1800">
                <a:solidFill>
                  <a:srgbClr val="FF0000"/>
                </a:solidFill>
              </a:endParaRPr>
            </a:p>
          </p:txBody>
        </p:sp>
        <p:sp>
          <p:nvSpPr>
            <p:cNvPr id="23" name="十字星 22"/>
            <p:cNvSpPr/>
            <p:nvPr/>
          </p:nvSpPr>
          <p:spPr>
            <a:xfrm>
              <a:off x="1776438" y="4427984"/>
              <a:ext cx="188912" cy="177800"/>
            </a:xfrm>
            <a:prstGeom prst="star4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987575" y="4051746"/>
              <a:ext cx="960438" cy="3381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800">
                  <a:solidFill>
                    <a:srgbClr val="FFFFFF"/>
                  </a:solidFill>
                </a:rPr>
                <a:t>Xinglong</a:t>
              </a: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2054" name="AutoShape 21" descr="data:image/jpeg;base64,/9j/4AAQSkZJRgABAQAAAQABAAD/2wBDAAYEBQYFBAYGBQYHBwYIChAKCgkJChQODwwQFxQYGBcUFhYaHSUfGhsjHBYWICwgIyYnKSopGR8tMC0oMCUoKSj/2wBDAQcHBwoIChMKChMoGhYaKCgoKCgoKCgoKCgoKCgoKCgoKCgoKCgoKCgoKCgoKCgoKCgoKCgoKCgoKCgoKCgoKCj/wAARCACyAL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6dLW55MzPj0Yn+VCmDGY4Gfnsn+NOkacACKFOv8UmB+gqOP7SkYB8gHknqepoAkUuJCywkAgAZIGOtQ3st2iAxRwDJC5dyeScdAP601nnczJ9oCldvKIO4981UvAqxYuNQkJH/TRUwfwoAS0lvplJa4gUlsYjhJx+JNXliaNAjXLqB0HyrXnmlT2UdxNBeXErz+aWGZ2cOM8cA4/Su20lrL7FD/o+99o3HySefxFAE8jwGcJJcbkCnIMvfI9KhlTTo42byw3c/Iz1orKudqQsDjIGAOKh1BJ7m1khVAoYYyz+49KAOd1TUIrBDs064Yj7pEIXH5kVwniBTqBmuJLMKzqmMOuQRn0z616B4ksrq+tZIsWyFh1IZsfyrzrQdP1eDWbi3vJQ8EKKdwjHOc9M/StIWWpEk3ocfIt3ZTGRo0BJCgZJ6kD+tQySTh2/ehTnoE5/nW94wMaXcf7xyQe5Cjg57Vh6i1r5IeWZfMbn/Wf/AF66VK5g1bY0fDup3NnMwNzKPMIzgheB+Fekiaw1TSHgknWVJI9ro75DKeCDz6Zrw+JrdrpwzJsCrtOM85Of6VoafrY0q5VovMMefm2xkcVlUpp7GlObW5xHjfwzZaTrM8dgUktQ2VA+Yp7Z7iubMSA4C/gFr6C1KwtNYtPOMR3SDndjP868s8T+GLnTZjPFCz22D7lc+vtXLY6Dj9nojfiKPLOB8o/OrpQ+gpsQyuXUfQHFKw7lJlZVJwv45p3lt3I/AVbkVW4Vdo9M5pCpByQPxFKwXKvlnP3j+FBj9S351YJAUncBzjGRUTNEOWZfzoArNH8xwzAZ9aKs74f76/pRQFz792soy85/ICqMvkGEG4umyRkgzYH6VM8sAUssLnbz/qj/AFrG1DX4V2pBDIXY/wCytaEFWeXSmmTymWVw/wAwCvJn9DV+5ghmjiMVi52yq5AgCkgZ9aradeMdQl/dqSxDnc/TgD09q25bt08vKxDe20ZyexP9KQHIa1fzRSxqukTBjkq5KL0/E1csdXvpNORvs8UcuAw8yU8gjrwKk8SNfXlu1tE6IW/iWLOPzNZFmupG0+zXySLHGNqSIQOnTtVXugN201SaTUvLllt0l8sfIAx4z15NbMrTJbtKZjjjpGB3rzSz1SP/AITBIb9pkRbcjzDLgE7u5H8q7SHV9FA8pryE4OMM5ak0JGlfRqgYyTyYP+0FrhtVvLG0u/KE6mSQ4fdJkke/NdXfahp8SjCM24cbIGbP6V5n4puwusGSK3njJACfIF6A5+lOKuwbsjnPHMdrJOklrh8EBgFJ71WaKxnt90UTB/RUAzVfU9RkndxLDJlGGQWA74ojjuMFkjjQg8qZc8/gK6VojDqV5oHVjshfCjJUkDiqOpRYiOECK4x97NbfmtPvkDRLJgIygE9Cff3rGv5JvKeKQDI5BCii47WJtP1yS1kQEptzwOTXRtqUuqiOFGUKwbcQgPGOlefT2k6glcnvTLTUJ7Rhh3yOPvEVhOF2axlbcm8U+FpNPZri1kMlvnLKoGU/+tXLrFs4HT3rtWE13EJGlB39mcn+tc5daaI52URKWyTgDpzUpdymzOO0cF1x9RXOXzSC6mBc7Q5wC4HGa63yAg+4B9AK47V5Ui1O5jyAQ3oPrUyQ0xpkXA+VM/7+aRmYBd2ADyMVXa7XG1SQvoSP8KaLtdmOCeucmpsO5by3aNsfSiqv2kf3V/76NFFgufe2t+IxYK4k8he2MsTz+Vef22sPeX0v7xN2MRFYuTj3zWF4j1NtQluJGnYEEkAyenSsWNysynzcYP3t5rshSVtTmdTXQ9O8Cveob+TU7h0dpWC4VcYHvit5dRhu2VZb0kI3BMoGO1eW3V9dNEjI6lepKqefqe9U9P1LZqSSuuVQnPygk8Y/rUOnfUtTse2XD6dNvVblXcRnA84nnHHGadeyaXDCrPEjuFAYeUzH37VwuheJPs98bmaGcQ+WScIqjjv19K6LV/EsSQbjbEBhld0q8/lmsuVotNGvo13o8xdba1zIo3H/AEfb/MVleIro3EjW8FhJ1U7jtUcMD1z7VHoStIvnRwRBpUC8yH1J6ge9VfF8mpafDHPDFE5BCkLk9SB/Wl1sM2kJuwxMLROPuhph/SuF8SR6iNVYmOFxGoyAxYkHPsPSrFlc6m0rNc3CRwtxkR9D+dXdVtjp+lyah9oednUBmCjoOn9apaMl6nmN+k808rouFyCQV54Of6VoaKUe4AvGYF+m1QOakt54tRMyQvKr5BHzYHJArU1HwtLgtBPGrIeP3uD/ADrZy6MhLqi6+i6ekLvMZoztDAghe/sPauH1cqtyMpujHJJzyK9U0u2gvtPigvzas68EEgnitm40HSXsDGLeE5UgbY/b6Vlz2LcbnhsJ+13Yj04RnI53EcfnTNU8KXaOlxMsbKzEkoCwHHfAr0GfS4PDWqJd28chhIAcLGTjjrWvN4gt7kiNopWD9MLj+dEp9gUe54hJNPZfuG3hQe0bY/lU1ytzexhjFNIi/wAWyuo8Rqz6g6CFzE395lHX8aznS+05CkEHmROd20yDjj6U9w2ObbTp3V3gt3YLywGOK5PUfDkV1fyzzTSIXIOxQOOPWvWvD2oC3uDHLGkbN6ktXO+M7aGDXpfs4VY3RXwgwMkc/rUyBHBr4ZsU6tO31b/AVMNA09RzCT9XJrYKDuTTSieh/OpQ7mX/AGRp3/Pun5n/ABorT2L6frRRYLs9AkljVdzISc8nGat27wBQHh59cisyVpGBUqozVyzm+fcyA5/2ciu9o5UdTp11bJoUscsYeRQxzu9fwrjbcu15tWMBuW6mrswea3MkTkDrtGBUyRYiScb/ADmH3uBj2rO1i3qQXN6TG9vIVRWBUkZNZ+oahfTlY/PUovA+XP8AWtrQNPjv9bMV0m9TGSAxOM5GK7/S/BenMXR4sZx8wRQRj0OOKwqV403ZouNOU9UYvhPWLy208Qz3QDJGrDaig8k8c/Suuima+0wPNcTOW5CnaMkc+lbgsLS1t4njFqAMJkBRyOn41n63LamKJJLyJpZQPKj8wDeD0wO9ctSv1SOiNPuzhfsrmZhNcSvG7HcgnzjPsKqajsls7jTo1kk+VRGrSH3z1P0q7eJpc0jva3lsJIk3OUcYUe9YUclp9rjaW9TZMMwsmW3jA9O/I4qViZdhukM0DwqYZoVa1T7STkIxGePqcV6hZWkltbbpbO2jVRk8pXHRvZW+sJply8o1EoZFQo3K+ucf5waqWniuydb5o0umjslDv8g5GccDPr/Kmq8prYlw5Tv4Y3j1FnPkRxrHtIVxyScjA/OtkyI6FWmSPA6s3FeZP4ntzppvzaXWxZWhKfKGyMc+ncfjSaj4sNq9ov2R2FxGjrlwCNxxjp2pc027D0R0HjlYrbSJJpbiB4iyx5D4wzcAV5XpGrPBctBMvCtlSzf/AFq3/iq0yaKVwWwyvnPGA461yGqz+cI7qAIGDDOF9/rW9CXPHUipoza1K5a4uFZUBzzwDitC0v7c30ayheysMdKytL1ATbY2ddx77BVXXLaaC8WW2mc+b1IUdh24raxNzsdS8O2uoyB7VhG+MjbjrXGa54akk1lIb27eNtiquEByOeau6LrdzaXKieabHQ8gf0qf4gapp8OoaRdXEuFkhfk7myQ3t7GiKtK0tiZv3bxMtfBVoPv3d0302j+lPHg/TF+8bl/rLj+QpY/GGixw4E8zY/uwOf6VBL430wFgiXbkekP+Jrs5aaOPmqMsf8IrpP8Azwl/7/Giss+ObHP/AB5Xh/Bf8aKLUwvVNS7g+zorF2IJA68dcVYsDCoDSPkY5+btWa00blFfBGcfcq7ALVN6FS4IwMjHNQ72NUMmSL7R+5ZvLzjANQT5t7jkFo8YGQabudQPLJAXB546Ul5fvdsqyAbhySDipGbvgy6VtdjwqhuucY4r0+00C71TULi8GoSLFJAY1iz8oJBGDz93v65ryv4f3EUPiJFljV0ddpJwcc5yPyr3bRRHE+bRlZWAJXPSvMxLtWO2gr0ynZeDxFpMdnPcZCTCXcg54UjGT9fyrk/FHhkWN3YX6zSObSJYiu1QHKgAMeO3PHvxXrE8gjiLMcV5v4g069m1KW8+1h4mZ1EO/OFONpx+Yx2zUV5WWjKpq+6OUh0uy+w3Sxz3OZoQjhgDjvxnOM9OPXNWdC03T10hrN2WQhGVUdgXVcdF4zgdu/vXN6JpE+leMfPv5FMDrICu4gjcxI4xg4z610K+GoNO1ttVjuoNspkPllSCC3TB9sYrlk/7xtFeRJDZadd6/Hcz4kv0G3c82WJAxuIz97g849fWpTo2g6fctFbpCJJsxvEZi27GGIKk9RwfUZrlbCweHxamo+ejnc5ChMYDZ4zn6flW6ulqmtf2kbt8GRpGh2DbkggjOfpzyeKpPzJlr0NuzsNKhKxCxg8veXAIJG44ycE+wramsrCW32G1h8vCgqVz0OR+Wa5yOYGYAHNbZcpGhz2q43ZnzWMb4l2azeANam2/PGIijY6fvFzXDS+F9jMp3lWwU9DXoHjxjJ8ONfXBGIVYkHphgf6VWENnc6XbSea7SCKM58056D3rqoy5Y2Imru5wVpoDabqUUsySGEnHU4rpNS0JLtCImbAQFcMeDzXSX9jpt7ZtHhdyjjLnj9awdAe0Wee1lWIOhxya35m9SbJHJnQGMrLckRt/CSetcn4/Q6TDp/mjzlLOq4bp0Net61a2U0iqEhDDoQoNeTfGtPs+j6e6AEi5KjC46of8KpTZLgcXJr8SMqx2Slm7Fu35Ukuu7yD9lhB+prlxMVUZbJ9aQ3Ge9HtJE8iOlOuy5/1MP5GiuZ84+tFHOw5Ee7SP5gT90QQc8sOeP/r0QTmCVXeNcDkgtmlKNhfmU5z0FVpWYgjIx9BXWYGndyPNIdiKgIBPOaoLCBIxLEEjGMf/AF6RJX3gvkgUgzPM67yqDnPfvUDNrwkgXViw+YbcA+hr2PwJLuuGVjux0OK8d8GhjqZyW2gYPHsa9J8Iyyi+vBbTKkqqQoZhwxHBP6H6V5WJf707aGkLHp99EJrV0b+IYzXj/iAXuk62kcbtIjEYBPau48V6hq9howktrixMmFV9xwe25h+fA+leaT3WqatIt5LqFkycCE7QM89fXpn9axxCUpXNaWisLryXdzOJZYGX5Mhgayvt0ksRguJTuTnBOMiunkliudYnX+3YkG0nYyghVf7vU49MY9PXNcJ4oNtBqxB1tXjZzgoqrjHbH4jn/GsoxuXJ21RLZXJF0GDHAIwM9K6AXbvuyOc159MltDPE0OtyMGxubI54A/D/AOvVr7RYh4Z5b+6ICBfMx12ucE9+qn8Bz2rXkRi5M9CtSzSxkZ65rrVQmNOO3evKtMfSxJHGNYu5JcjO2RizEbV/oK7Cx8S6VZ2KxpdTPEgLCSRWckHBznHTnj2rSKsmQ3ctfEIBvBOsq8hQCDO0fxDPT6V5x4X1W0jsFja4jRwABkjNd/47IuPCOp7ypH2dyCfTaa8hsI4ns12IMmPjC+1b4b3ub1CrpY6WXXns5WMUgZW5zWbFrrpqwu9wzj5+KpMyyBVLNwAOQajZREu75jz6HmutRRzuTOzuPEsNzGrxyDeB0AxXnnxavlv/AA3GVLFkuUPT2IrRZlyHUP8Aliuf8dkP4cmKqwxIhPHvQ4JIamzy87h24puTUkn3TmqzyqvesDQnoqQRZAOaKAse6gY48yQ4HB3VBKuEOJG3dvmpSCsityFwe3fioyWBzuI/Cu05SzPbm3IDNkEf3s1WwoDEMBn3rUtpI7i2KTjLgcMayZAUlkBz2xxUlHSeAAg1WXLYUrzznsa6zQr/AECHxDex6hbyyTGQbiFY7v4c4BxjA/SuH8IYbUHU5A25z+FdTPd6pbn/AEGGKQfOd7kZHI24HHvXl4j+KzspfCjuPFU3hiTSVb7FcyD5WTZA/Qso79unHtXL2cug6XJNFNoq3Ebx581E3dj0Hp1GfXNegaS2saktkbwxvZCQMz7VBdQnXr/f46dM5qjZaJqEj3P9uBOW/dvAQF24HUDvkkfh74rnq3fvI2h2PPJbvTljlms9LupmGFGbfPAzheTXI64YTfyPNpsweJvkKR8NxyR/L8K9ctNJvbeCKJriNCRH5hiVeytvwMdzsx6c+mK8+1nTdXkv7zzpFaLY+3kZ6/LnA596iDSZclocnaXH78BNJlBHAIjUZGf88e9b1tcvJ9nWHTGCuSCXUARruIPbvjP41l2sd5HbmJ2H2rZgSk5G49+PStCyj1RJ0kmuYpYxsDJuIzgEHHHfg/XvW9znaNrTtU1BYYc6LKXH3thVfyz/APr+lbjahqEtsEfw48qHqrSIQcY7d/b6Vg29rq0l08ltqKx25bKoV6DbjsPXt+NdBp1pq8axrd6hHLD5ZQp5eCTsIB3Yznd3pcwrC+OHceH5lTIVkfcOvGw15r4dv4JbEQSJJv2gA7Oa9S8SRH/hHpFf53WFwT6nYQTXiWkmQxp5anOAOtdGD15kKvsjrY7WExGRVlI7Hbwax72UrMNiOVGcjAp0F3PbQiFwcgDIPSq8s2TkgfMcda70mczN2HRri409biMLtPOCea5Pxvayx+HL0SRkABTn6MK9A8L6sotTBIMkdBms74lxxT+GL8wbTmBiefxqHJ7MtRVrnztKvyMPasyUda15OVb8aypRWJaNmHBiQ56qKKqwykQoM/wiigZ7aWGWUockZGSKhfJXoOo/iHrU1yjCclAhGMDk+tV2VgOdoz6Emu05STcOev4EVGdpJ9R1yaVAQxGRn05qxaqmJA5TLHOTn0pDLGh6jbaZJcSXMgTKjBPf8hWjZ+O9NRytxtwf9s8f+O1gTxxO+0FO/rUC2sXmdEPPcGuSph1Ntm0KjirHpsfxZ0u1hi+xOqmL5VUzuRj3GyrNt8b7Btv2uBMPwQjsdnv92vOrO208Nia3hPJJJU8/pTn0yw+2xuLeFrfPKgEDFYfU0upv7dnVaj8WNPFy8loF2sNwBLHB9Pu1zkvxJhmvGeREVXGWI3HH6fhUWt6fpUM6mwt7d1dQSrK3yH2NYd5p0WV2QKoOOgNCwcQeIkdBd+ONHMbiNELkcbUf/CsyPxnaqpyoP0ST/Co7G109D+/tYXxyd2ea2FsNHuNpisbaPA5xmn9WSJ9rcZpvxDtIFPmxuBkYwjnOfwq1c/FII6i0s1kQYyXDg1zup2UHmgW0MSKDnAzVQWx/55p/n8KpYSJLreR6AnxI0u+0yaG9juY5yjKqxwllJIwOT0riNJMsaoVQA47tS2qgEgxoCvHWteC18628yMgMOowa1o0I0r26k1KjnZdhtzdPdRxuIFVsc/N1/SqkkbtjaACDnvSx+ZCduFwPrWrYFJV2sqZ6d8V0bGW47StMmukDW86RyAZB5qh4iF+lle210uSYJAMZwflNdFoMSRXwgkfYG6EKcVr+LdEk+wvNbOsmEbjaeeDWblqWo6Hy2fu/hWXMK3LuD7PcSQ5z5Z25xjNYs45NZMtDFkwo57UVDmikM+jbWaMbPMxuB53LUOqhCQ8BGzg8CmSuszM3l4OfU1Tk3DagZgM4611nMIkmGyeT7Cp0m3rlxgdBgVCNgJ/dE/8AAjShkGMRED03GmBIxizu+bOMZwKjLr2L/kKUsn8KEe27/wCtSkJ12nHs3/1qQhsBDPyzDtwBVqO7W3fDGXHTGB/jTLTyvOUhXHOfvZ/pWpf2sMsQkRHzgn747D6Ui0Yss0JclXm68ZUf41cspY2I+YsM4wV/+vWeViBI2Pn/AHh/hUiBYj8nmDJz1FFhXLupRWzD5d6N7L/9eqkEfy/LKf8Avn/69a1wrCxSaSFyuPvArWfI8A5Tf74xSQ2V5gyrgHf9VpIo3ZN/BA64XNKWi3YDS5+gqeznEG5HY7G/2B/jTFYrBQsjEEc88ir9ndGBWUHhuPu//XqCeNJGAhYk54+X/wCvWhHo1yigkEr1+7/9el6jXkTxwLLFvfjPov8A9eqi4EgWFsYPpj+tbdsVtoDHMwK4xyn/ANesWeSOKdzEwKjkYX/69JajsX4JyhDSuFkXodpre0zxCZl+yXRU7gVBA65GK5aWZZIxuJ+X0X/69U47nyruN1LfKw7UnG4+ax5Rra7dVmH+7/6CK5yf7zV0mtyiXU5iBgqdh+oJFc9cj9431rKRaKJ60UpFFQUe6lgN2cZqMkZyQD+NWruZZGzzn3FVPOIcAN6+npXYcxMj57Aj/PvTmkxjCqfXr61ArEsOUJ/Cr1rEZsklAR/sigLXK3m+sSfXn/GnmcFCpiUe4Joc+TPtIjIxnlRQzjP3Iuf9mgAicRhWK5yT3Nb9jeRGFRJECvIzuPcVzxbOMRx4HoMf1q5aXKgMskfG0nqfSk9RrQLxbb7R8ifKT/frX03TLW5tGds7l5wXxnr7e1YO9GnAEYKk8HJ/xrc8qQRRx2yHdINwIY8UmykNnlOw20EbNH3G/P8ASptH0VbpiksbBjzkkf4VSs530m8L3MTsc/Nlq7BJvtU0U9nkdmBxyPyqG7bFJXZz134U8uU+U0m36j/CsK7sZ4XZXRyF74Feh3U00F5E0iuUPYEf4Uy6jtmlIIZ1YZyCOD+VJTaG4I84s5jDcLIrHaCOoBrrE14BBFKHye4QcfrWNqdpHZanDJHzC0gypA4rrU0GbUH+128Q8pl2AEdD69aqTT3Jjc5rUb55QwWPI6bimP61i7mwQMcjGQP/AK9ejwaNmCRZlIcEjlRxXH6nYiznkVjxzj5aIyXQcombFdbciQjHsv8A9ekV0aQHccZ/u/8A16Ro08whm6+i/wD16fLbonzKx/Bf/r1ZnY8u1yPy9XvV4wJn6fWufux+9f61c8Ym6i8TaiqSsF83IwexArKSX90POfL+prCT1NUiE9aKCyZ60VBZ7VlhuBDZzxUiwuzAYOT04qEL3BXr2NPCtvBBXH+8K6jnJvs0q9Ec/wDAKfBLNCAVLo/POMd6fbRuQc7sexqFllEhCiT8MmgCWa8mlbLvkj1ApFumHDFSPoP8KaFnLZKzcDuppz+cgzmQexyKYIX7ThQcR9+qir+lzo5ZHSLDDugrLa4mPVyfqBRFNJ5y/MufcCkBr39iqLmDZu6jFFpd3ml3UM11EfLUgbSTjBBNU5pLmJ1mcIy9eABVnUNdS7tEiaBN69TtpFHVXmpaRqbR+bHGN4wTuPFRreQaTKohbdGeeHrK0m90tljNzBDwQG+X/wCvXW6voWj3kcTWEUTsxxgO3+NZt20ZaV9SrfeJrSWKPfncD6j/AAqhLcxzn7TaNJvxl1LjH8qy/EXh640lBMsIeL/eb5awEvynyhXjyMEh/wD61NRVtBOT6mle30U8TiSOQSZ3KwIPI/CvXvBF9aX+gRJFOAdgBXjIOOa858PafHdWcqsCWbtxzVfw+VsNbmtXaSI5yCOf8KU1dWHHTU9F8UXL28rSjHzHB2jrjvXA+IrmO7iyhO4dcrWtquoSsfKmdpI15Vgo/wAa5K6kcyPksMnIyv8A9eiCsOTMxWlRh90r7ir4uwbcKVTJAb3/APrVLBZLMqqzkZ9F/wDr1pWOgK8ZLEsQehXFW5JEJM8K8cpnxNeMR97awx/uiudZM13PxSsTZ+LJIyAA0EbDH0I/pXGsnNYy3LKJg560Vc2UUrDPXB9z8TQo60UV0nOWrf7jfQU2QkOMEjgUUVSBktozeanzH860dRlkEa4dh+NFFCBFfT2LyHeS315roNPhi85v3adP7ooooYI0763hOkuTDGTjrtFckkaeXN8i8N6UUVPQX2jKvQFB2jH0rrvBLsb1QWOA/AzRRUT2N4bnoHjTnR2zz8teMXgGDx0FFFRTHU3Ot8Ek8cnqv8zVfXB/xUo/3T/Oiih7sOiOgtVU6M5Kgnee1Y3iNQDFgD7tFFKI2UtO+63+6v8ASu00n/UZ70UUTCJ4b8bf+Rvh/wCvNP5tXnjdaKKkBlFFFAH/2Q=="/>
          <p:cNvSpPr>
            <a:spLocks noChangeAspect="1" noChangeArrowheads="1"/>
          </p:cNvSpPr>
          <p:nvPr/>
        </p:nvSpPr>
        <p:spPr bwMode="auto">
          <a:xfrm>
            <a:off x="185511" y="-201242"/>
            <a:ext cx="336021" cy="33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055" name="TextBox 10247"/>
          <p:cNvSpPr txBox="1">
            <a:spLocks noChangeArrowheads="1"/>
          </p:cNvSpPr>
          <p:nvPr/>
        </p:nvSpPr>
        <p:spPr bwMode="auto">
          <a:xfrm>
            <a:off x="61255" y="6961201"/>
            <a:ext cx="3907992" cy="44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200" dirty="0"/>
              <a:t>(40 º23’N 117º35’E; ASL 960m)</a:t>
            </a:r>
            <a:endParaRPr lang="zh-CN" altLang="en-US" sz="2200" dirty="0"/>
          </a:p>
        </p:txBody>
      </p:sp>
      <p:sp>
        <p:nvSpPr>
          <p:cNvPr id="2056" name="AutoShape 23" descr="data:image/jpeg;base64,/9j/4AAQSkZJRgABAQAAAQABAAD/2wBDAAYEBQYFBAYGBQYHBwYIChAKCgkJChQODwwQFxQYGBcUFhYaHSUfGhsjHBYWICwgIyYnKSopGR8tMC0oMCUoKSj/2wBDAQcHBwoIChMKChMoGhYaKCgoKCgoKCgoKCgoKCgoKCgoKCgoKCgoKCgoKCgoKCgoKCgoKCgoKCgoKCgoKCgoKCj/wAARCACyALI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CTZRtqfZRtr6k+YINlGyp9tG2mIr7aNtT7eelLsoAr7RSgYII6jkVNso2UCuQEZOTyTSFanKUbaYivto21Pso2UwuV9tG2rG2jZRcCtto21Y20hX2ouMr7aCtWCvtSbfamBW20basbaTbSEVytNK1ZK+1JtoGVsUVZ8s+350VPPHuVyPsaWyjZVjb7Ubfas7lWK+yjZVjbRs9qdxWK+yjbVjZRsouFitsoK4FWdlGyncVirso2VZKUbKLhYrbKTZVnZRsp3FYrbKNlWdlJt9qLgVtlJsqzso2UXCxW2UmyrJSjZRcLFUpSFKtbKQx07hYq7KjkBVGIXcQMhc4zV0pWF4otNTuLN00yWNQy4KEYbOex+lZ1puMG4q5dKKlNJuxxkviWbzH3WVznJziMYoqc6dcIdsjfOvDZwee/eivnvY1u7Pd5qfkes7KNlWdntRsr3rni2K+yjZVnZRsouFirso2Va2UbKLisVdlGyrWyjZ7U+YLFUpSbKtbKNntRcVirso2e1WtlHl+1O4WKmz2o2e1WjHRso5hcpU2e1GyrWykKUXCxV2UFKtbKTZTuFips9qClWilJs9qOYLFUoar3kqWts80oOxRk461olK5bxjp9z5Ml3DKzxqP9SSQM+31rDEVZU6blBXZrRpqc1GTMeWfRGldpNNUuSSxLHk96KxDqrxkoJYVC8bWiyR7E96K+f+t1u/4HrfV6Z7Zso2VY2UbPavfueXYr7KNntVnZRsoUgsVtntRs9qs7KheeBCd00YI7bhRzC5Rmz2pH2ohZyFUDJJ7Uv2u3P3WZ/wDdUn+lVjdRyy3ETAzIjDBVQCvAOGGTgjP+IqXUSKVNssIA6Bl6HofWl2Vj6pc3lhdaetuPJErOs6SsuZhkAbCR8rAc57jPPStKLU7V3VJna3lY4CTjZk9wD0P50oVlJ2HOk46k2yjZVnZ09D3o2VpzGdirso2VaKUmyjmCxWKUmyrRSk2U+YLFXZ7Umz2q3spClHMKxV2UhSrWykKUcwcpQWSJpWiVwZFOCvcVT1zTnvrIpFI0co+ZSGK5PoTWjHEpvJjt+YBQD+dF7BLLbskEnlyHo1RL34NM0S5Zpo89NlqOTldJz3y2f1xzRU03hrVjM5W+CDccKsLED2Borzvqy/lf3nd7T+8j1Eo/+yPbrTFYMMBXZh12xn+tcrL8RfD+3NrFq94+c4hsnH6nAqIfEG4kX/QfCmuynszxKvH5miWJf2So4ZfaNnxb4gtfDdpbTXdveMJ5DGu1QcEDJyM5xV3Q75NY0yK9tFBikJALEryDg5BGRXGatreta9HGlx8PHuUjYtGL24GFOME4x6VLaX/jmC3S30/wvothbrnbG05wv4Ais/rFS1rmiw8L3sddrz3droN1eQpaCW2haVRhn8wjsRxwenFcBoHiq7lhSK40S8bapXfaRPJ1/wBnbnr71rlPiRcMNtxoNpu4+SPzMfqalXQPHt1/x+eMIoM/wwWw/wDic1KrTW7KdGL2Ru2Vpc3EKS+Q6B2Mm2X5WAI6Edj7VLp2jTpLcfaAqRPITx3BQDt7iuZn8Fav5LS6n461JIU5dt/loo9zuAFU5fBPh/8As59R1TxffTWKNte5a9HlA5xgtkjrxVPESaJVCNyx8RdHkttPtb2w+zyzWcvmmAHa8meABzz7+1c1YeM11O3XbDDDdCRsQPICy9OSDgMPYc8Vsv4B8G3Hhe91TS5ZL+NLeZ4pluNylkU89OcEV4sYgVXk49DyPyqYTaKnBM9qtb29SVls2a0kjIRolXClunMbHgZ7it7TdcvDJ5N9bRyttD+ZA+ODzjae/wCPevA7LU9SsP8Aj0upFXIOzOV49jkV0GkeOruxvGlvoBKjqqHywF6DHGcjsK3jWsYzo3Pdra/tLltiShZenlyDY2fTB6/hmrmyvIovHNhd3lpCG/0aWU+d567TH0xz0xXpnhOaG70tpLaYTRec4Vg+4AZHAPpXRCtzaHLUo8mpoFKNlWdlJtrXmM+UrbKNlWNlGynzBylYpTSlWilN2UuYOUzYx/p84I6op/LNWNlCr/xMJByf3Y/nU+ylGWg5RMCa91FJnVNMZ1ViAwPUetFNl0uQSuBeapjcek3H8qKw5pm3LAoa746trHxKuk6cbW4WWzWaOQTbgJMAsh29T1446VH/AMJ5bXvxFTQ9KkgvNOlhDCaJy3lyLHucZ7/MGFR+G/DujQX5u5IYrjV0YTNchDHtLjoFzjOM10Flouk2d59rs7C1iuBkedGg3AnrXmpnpmvx1IpeM9hVZnwo+bI6/SsvQdft9X842/IiYKDn72c8j8qBkPxJkePwJrTROyP9nwGRiGBJHQjpVP4MySH4eaa87vI7PMSzsWJ/et3Nb+r2FvrOmz2F4HME6gOFfacZz1/Cn6BpNpoelwadp6NHawg7FZ955OTz9SaVwMj4r4f4ea2hAw8IGP8AtotecWkQT9nN48Ab7lmwBj/lr/8AWr2bUrC11OwltL6FZ7aXAeNsgNg57e9VYPD+kR6KNJXTrcaaG3fZsFkznOcHnrTFY4/wEvk/A8Lx/wAeNyfxO6vFccD6V9Ja9Z2um+CtUtrC3it7aOzlCRRrtVflPQV84tggHA6Y6VpTIkMWpAAc560046ilB68itUZjZLdHOSoz6jiuj+Ht3qVj4ksrPTNSmtIb2eOOZQiuCMnBww7ZNc+G4rf8DHHjHQ/+vyL/ANCppK4ntY+kYY3WJBK/mOBy20Ln8B0p+2pdtG2unmOTlIdtJtqbFIRRzBykJWk21NimkU+YXKUMAakwz1iHH4//AF6sFaiYD+0k4H+qJz+IqzikpFOJFtHvRT8CinzC5TwTRdL8Q3GiC8VpV+0M25EbBAXGxwW9Tnp2r07w3Z/2Zo8UU0xaZF3zyE55PUk+lVL5FtoI4bPagUbIlY5XnOAfxH414brN1c3vjrxHJc3d1EICzCHziF3AhdpGcEdeleVGHY9Nux6bq3iyCzjaOeW7jtdsskTuu15Oo28dgT+lcVovi6z0S/juRew3IicERxFl3LjB7cetQatLaR6fbi4aaeaa2VlLgHaxIz6V5nOuZp9gwgc4GecZPFUne9hebPq7wd4z03xTFN9hZ1uIADJG4wQCeCPUe9dKpPGcn8TXzTo0epeFY11vTp7dnhChkO7DK+PlYcdc5/D2r3nwZqs+t+FdL1S6jjSe7h810jB2g7iOMkntUtWKWp0CkY6cfU04KPTI9ya5jx5rt14d8L3Oo2KRSXETxqqzAlTubB6Edq5298c6rb/Cux8RrBZ/2jcOoZCjeWAWYcDdnoo70IDsfGOB4V1fIH/HrJzj2r52bjnjFe1Jq1zrXwol1K9ESXNzYPI4iUhQckcAk9gK8TZwMitIESQrEbBgDNMXB4NNZxtwKj34IrVEWJwvvW74IyPGWhc5/wBNh/8AQhXPGQeo/OtHw9emy1zTrlMFobhJBkZ6MDTRDPq8HignAyeB715sPF13exqqXcSbgdwRApA/nVE3s5Vo/OcruAKeYSAD3rdIyueq5BAwQc9xTJZY4k3SOqKOMscCvMrbXLjTXHk3BVAfmjIyp/D/AApb3VrjU03Ts54PHRR7AUNNAtT0tZEf7jq3+6QaUmvJmmeHLxF0UHgg4/LFWbPXb+Bsw3Urc/dk+YH8DRYT7HocnGqRenksP1FWc159feJryUxlAIpIxtMkXIbIOevSoLbXb9Zd63MhI6hjnP50kN2PRs0VwB8T3+T/AKRH/wB8CimLlKeh3z6nbRSeQ1ugmdY1k53IFz8w56HHSvD9UTz/ABn4omUqVjuHOc56yY6161YeIdGC+Ut1LPbpLvidYiGAK4K44xzivKU0u8F/fToxd7mQuTux/ETzmuGO9zsb0LSaZJ9mWbCzfIZMK/zooHOVP1/nXEBs3Mjn5vmJH5138lteNsTyGbA2qYhwPX6g1iTeDb6FFkRjMzYJWOGT5eOQTjHFVdEu51um2EviPQ4bG1McczyIibslUKjOWI55GcfjXpfhG9g8N22meGtYvLdb9I1jh2ZCvyRtBPfgn8a5n4d+DNXitY9RSSACSJnWF2ZWRgR94Y7f1rY1j4a67quuabf21xZq1q26QPI5aQq2eCRjpgZrgliP3rjfQ7o0P3Sklqb/AMRNIu9c8Lz2OnKjXEkkZAd9owGyea5zVPCGrTfCrTdAiigbUIGXzF80bQAzH73f7wro/E3i2w8NanLp+prMbqJVdwgXHIz1JH8q6G1uI7m2jmhIKuoYYIJGRnnFbxkmtDBxtuchJp9xpHwjksbxFS4t9PaORVYMAcnoe/WvDZGxX0N8QJli8GayZHVd1swAY4yeOBXzVPdqzsEy3PbmtYGctCw0uB1qPzRVYC5kOEt5m+iE/wBKelhqUn3LC6b6Qt/hWqM2yYy4FWdKmA1O0L8gTKSPXmoovD+uS42aXen/ALYP/hV+18JeIxLHINJvMKwP+oY9PwqraE3OuluAZmMFu+3rtBU4/WpIdVltzgRyEHqpxz+tVbXSPFQ4j0m6z2/0NjirSeHvFpyTochzyc2B59+tZ3q26feU1Tv1LT6uyyRKLWRs4UgkcsT25qc64kSlHt5l3Z2g4wSOxwfeqo0XxgAm3SNpQq2fsYHI+rVMdJ8YEqZNHicgscNbKQScdt/tRKdV9vvBRh5/cTxa3BcxSQyCVZcZKnBAweuf/rVLZzZwEVnkfARRxk1La+GPGE4d203Rot+c+bGF/QMa29E8JataxQi/n0tpEOQY4HLDv1z1pKtKKs0P2Sk9CjBe6Ymi3Hmw3LX5kUxOvMarj5t39KynmCxkhiJCATleufSu2PhstFtY2inOfliIB/Oh/DbO25jbFuMHyjwKx9tO90bKjGxw3nP6R0V258MKTzHAf+Amir+sT/lJ9gu5xGgeG7FL+3jTc8p4JKr+fIIFei2/h6yjRVJaQg9Sif0Wsbwfp8M1yLp5HlKDjepAH4YH5muyI6k5+v8An6Vzwcras3qKN9ClFp1vEQEjXA/2F/wq4I4gu0opA9VFKO+ePrQxA5IOD71TIQ8M6/dbj2poY/3VIHqBTQ2MDNDYJ4PzfTpSHsQyWltJL5slpatKertApY/iRmrKSGJdqqqr2CqAPyqAyjIDAhvoTTtzf3uKYEjuZeHQMB03KDikG1ekcYPsgFMIJ4yTTRGmckc+vNMWhL5pXgbQPoKctywHBb8OKjIUdOpoIwvCgmgCUXcpPWQfU0fa5Onmn/vqqjEnjPfjtTG454+lAXRc+1S55kJ+gpWnYgZ349zVInbxkj8aCX7ISPamIueeR+Xemidj1Y/hVYbyPuH8xUqoMZpDs0Sbi3AUmnbWIJc8egaosA9hSYIz09qARLgDpn8aRsDG7GfpVLUb+K0gYysN+OEzyf8ACuQ1DWbm/d1jkaOHOCFOM+2azlNR0NIU3M7czwgkGZAR2yKK87Cvj/lp+LH/AAorP23kbfVvMq6LrM9tcILXc865JSNd4I9Wz1xXeaNrpud6XkSwTgcDeDnj0BzXkVr4l0y0mCQzwsnAYZyfzzx+VdDpvi/S7cZtv7Oti5BLyTeZ39ByDVwUiJ8r7HrYmV8liCpzzn3pjqrEKwVV+pJPb/CuMm8eeH2QiXUon+8Dtjc59+lMb4h+HkyftUjc8bYHJII/xrbll2OfmSe52Jhx7CkwR6Z9P61wz/EvQwR8143c4g/PvTP+FnaIFx5V859RGB/Wj2cuwc8e53XTknBHQ05fnJ3YDjpjvXn5+J+jn7trfH/gK/40x/ijpWDm0vv/AB3/ABo9nLsHPHuegAhSe5pcg4yRx+tcDH8U9JYHzba9WTsNqc/rVO5+KluAwttNmb3klCj9AaapTfQTqR7npWccDn2NOBIyp7149P8AE/U5GP2ezs4h/tbnP8xUEHxK1xJt0i2cif3PJKj8war2MyPaxPYY1LliSSfYdqk2KMA5P48V5zpfxPtc7dQsZos9WiYOPyODW6njzw9Kqk6gR6BomGP0qXCS6FqUX1OoHJYYOOlIOOOvHTtWAnjHw+7AjVYAfRieP0q1D4k0eTHlalZn280VPK+w7o2A2Bx9OaC/48cjpVKK8inbMUySZHG11P8AKrIbg8Z/ClsMcGIHGfxppkfIIwuO5FMyQ+P0FMcjIySOMj0+v+f1oQGR4kikdBKwR0RTu+XkiuZCskhMscYiKj5V6r612V/JcRJuhhadx2DY+n4/r9K4+eWZXf5AkzEnk9DnvXNVir3Oui7oURqQCN2Dz94/40VAfMz1t/8Avmis7mvMeB2VoZBufIA5xjrW0h2jAPTAGOKoIxCcZYE/pTw5x7lq9tJI8STbL4lweoIyfagP8oAyARj8qph8AZ/vd6RnYEbNn3u4PFVcixb385HOfm55pTJkdsCqhbBGeoOOaczgcHORRcdiyJCM5PX2pfMyOTVP6Y/+tSjPqP60XCxbaXGOBj6U9Jvlz0x361SyT1OTS7umCT9KLhYuh13Zxz9c07zeKppIAuOCe2OcVJ5gIwT83t0piLPmc5JpRJn3qsDgAY5+nSnB/TBB4zTEWC/ftSM27rg1Azn/ACeKCxxjv156/lQMspKyfcYr9CatwatfwHMV5dKcdRKf8ayw/wBWz3/z/M0M3HJPP4//AK6Vkwuzp7Xxpr1sBs1CZx6Phv51r2nxL1WLC3MME6+uCrE+uf6muB3YBz0756D60ZBOOT9e/ualwi90WpyXU9d074l2DhRfWlxG3qh3D8P8etax17wvrBDC8SK5I2qzgrz+PGPrXhbOoGeueOvLf4CmGXqTyPX+grKVCLLjXlHY9x+zwDhNSsyo4BB6iivEfNPuPbAorP6pA3+uVDGU/vRViDmFCeuTRRXScg1Scdf4qe/AfHrRRQJj8nD8+n8qrknzOvaiigZYQAxAnrtqOUkBcHHFFFAEq/dT/eFOfqv1oooAhcnevJ61PD925/2Tx7fSiimhMmbrAOx6+9KCfLmPf1oopiHIP3hHYLxSD7kHu3PvRRQAkn/LT/exTof9bJ7Lx7UUUAMQDEBxzzSD7sh77qKKBjJSfnOeQlC9YR2oooYiJgNx+tFFFIo//9k="/>
          <p:cNvSpPr>
            <a:spLocks noChangeAspect="1" noChangeArrowheads="1"/>
          </p:cNvSpPr>
          <p:nvPr/>
        </p:nvSpPr>
        <p:spPr bwMode="auto">
          <a:xfrm>
            <a:off x="353522" y="-33249"/>
            <a:ext cx="336021" cy="33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057" name="TextBox 9"/>
          <p:cNvSpPr txBox="1">
            <a:spLocks noChangeArrowheads="1"/>
          </p:cNvSpPr>
          <p:nvPr/>
        </p:nvSpPr>
        <p:spPr bwMode="auto">
          <a:xfrm>
            <a:off x="185511" y="1124229"/>
            <a:ext cx="10243677" cy="840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/>
              <a:t>Year 2014:  a</a:t>
            </a:r>
            <a:r>
              <a:rPr lang="en-US" altLang="zh-CN" dirty="0" smtClean="0"/>
              <a:t> </a:t>
            </a:r>
            <a:r>
              <a:rPr lang="en-US" altLang="zh-CN" dirty="0"/>
              <a:t>Bruker </a:t>
            </a:r>
            <a:r>
              <a:rPr lang="en-US" altLang="zh-CN" dirty="0" smtClean="0"/>
              <a:t>125M </a:t>
            </a:r>
            <a:r>
              <a:rPr lang="en-US" altLang="zh-CN" dirty="0"/>
              <a:t>was installed at Xinglong </a:t>
            </a:r>
          </a:p>
          <a:p>
            <a:pPr eaLnBrk="1" hangingPunct="1"/>
            <a:r>
              <a:rPr lang="en-US" altLang="zh-CN" dirty="0"/>
              <a:t>Year 2015:  </a:t>
            </a:r>
            <a:r>
              <a:rPr lang="en-US" altLang="zh-CN" dirty="0" smtClean="0"/>
              <a:t>a Bruker 125HR </a:t>
            </a:r>
            <a:r>
              <a:rPr lang="en-US" altLang="zh-CN" dirty="0"/>
              <a:t>was ordered </a:t>
            </a:r>
            <a:r>
              <a:rPr lang="en-US" altLang="zh-CN" dirty="0" smtClean="0">
                <a:sym typeface="Symbol"/>
              </a:rPr>
              <a:t></a:t>
            </a:r>
            <a:r>
              <a:rPr lang="en-US" altLang="zh-CN" dirty="0" smtClean="0"/>
              <a:t> goal is to join </a:t>
            </a:r>
            <a:r>
              <a:rPr lang="en-US" altLang="zh-CN" dirty="0"/>
              <a:t>TCCON in the future)</a:t>
            </a:r>
            <a:endParaRPr lang="zh-CN" altLang="en-US" dirty="0"/>
          </a:p>
        </p:txBody>
      </p:sp>
      <p:sp>
        <p:nvSpPr>
          <p:cNvPr id="2058" name="TextBox 11"/>
          <p:cNvSpPr txBox="1">
            <a:spLocks noChangeArrowheads="1"/>
          </p:cNvSpPr>
          <p:nvPr/>
        </p:nvSpPr>
        <p:spPr bwMode="auto">
          <a:xfrm>
            <a:off x="2448024" y="126247"/>
            <a:ext cx="6188978" cy="47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chemeClr val="bg1"/>
                </a:solidFill>
              </a:rPr>
              <a:t>Outlook: collaboration with IAP (CAS) in China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059" name="TextBox 12"/>
          <p:cNvSpPr txBox="1">
            <a:spLocks noChangeArrowheads="1"/>
          </p:cNvSpPr>
          <p:nvPr/>
        </p:nvSpPr>
        <p:spPr bwMode="auto">
          <a:xfrm>
            <a:off x="6488320" y="3527059"/>
            <a:ext cx="3592305" cy="120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/>
            <a:r>
              <a:rPr lang="en-US" altLang="zh-CN" dirty="0" smtClean="0">
                <a:ea typeface="Droid Sans Fallback"/>
                <a:cs typeface="Droid Sans Devanagari"/>
              </a:rPr>
              <a:t>Bruker </a:t>
            </a:r>
            <a:r>
              <a:rPr lang="en-US" altLang="zh-CN" dirty="0">
                <a:ea typeface="Droid Sans Fallback"/>
                <a:cs typeface="Droid Sans Devanagari"/>
              </a:rPr>
              <a:t>125M:</a:t>
            </a:r>
          </a:p>
          <a:p>
            <a:pPr eaLnBrk="1"/>
            <a:r>
              <a:rPr lang="en-US" altLang="zh-CN" dirty="0">
                <a:ea typeface="Droid Sans Fallback"/>
                <a:cs typeface="Droid Sans Devanagari"/>
              </a:rPr>
              <a:t>CaF</a:t>
            </a:r>
            <a:r>
              <a:rPr lang="en-US" altLang="zh-CN" baseline="-33000" dirty="0">
                <a:ea typeface="Droid Sans Fallback"/>
                <a:cs typeface="Droid Sans Devanagari"/>
              </a:rPr>
              <a:t>2</a:t>
            </a:r>
            <a:r>
              <a:rPr lang="en-US" altLang="zh-CN" dirty="0">
                <a:ea typeface="Droid Sans Fallback"/>
                <a:cs typeface="Droid Sans Devanagari"/>
              </a:rPr>
              <a:t> </a:t>
            </a:r>
            <a:r>
              <a:rPr lang="en-US" altLang="zh-CN" dirty="0" err="1">
                <a:ea typeface="Droid Sans Fallback"/>
                <a:cs typeface="Droid Sans Devanagari"/>
              </a:rPr>
              <a:t>Beamsplitter</a:t>
            </a:r>
            <a:r>
              <a:rPr lang="en-US" altLang="zh-CN" dirty="0">
                <a:ea typeface="Droid Sans Fallback"/>
                <a:cs typeface="Droid Sans Devanagari"/>
              </a:rPr>
              <a:t> &amp; optics</a:t>
            </a:r>
          </a:p>
          <a:p>
            <a:pPr eaLnBrk="1" hangingPunct="1"/>
            <a:r>
              <a:rPr lang="en-US" altLang="zh-CN" dirty="0">
                <a:ea typeface="Droid Sans Fallback"/>
                <a:cs typeface="Droid Sans Devanagari"/>
              </a:rPr>
              <a:t>Sensor : </a:t>
            </a:r>
            <a:r>
              <a:rPr lang="en-US" altLang="zh-CN" dirty="0" err="1">
                <a:ea typeface="Droid Sans Fallback"/>
                <a:cs typeface="Droid Sans Devanagari"/>
              </a:rPr>
              <a:t>InGaAs</a:t>
            </a:r>
            <a:endParaRPr lang="zh-CN" altLang="en-US" dirty="0">
              <a:ea typeface="Droid Sans Fallback"/>
              <a:cs typeface="Droid Sans Devanagari"/>
            </a:endParaRPr>
          </a:p>
        </p:txBody>
      </p:sp>
      <p:sp>
        <p:nvSpPr>
          <p:cNvPr id="2060" name="TextBox 15"/>
          <p:cNvSpPr txBox="1">
            <a:spLocks noChangeArrowheads="1"/>
          </p:cNvSpPr>
          <p:nvPr/>
        </p:nvSpPr>
        <p:spPr bwMode="auto">
          <a:xfrm>
            <a:off x="353345" y="2061785"/>
            <a:ext cx="4949856" cy="471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/>
              <a:t>The </a:t>
            </a:r>
            <a:r>
              <a:rPr lang="en-US" altLang="zh-CN" dirty="0" smtClean="0"/>
              <a:t>observations </a:t>
            </a:r>
            <a:r>
              <a:rPr lang="en-US" altLang="zh-CN" dirty="0"/>
              <a:t>started from 2014.11</a:t>
            </a:r>
          </a:p>
        </p:txBody>
      </p:sp>
      <p:sp>
        <p:nvSpPr>
          <p:cNvPr id="2061" name="TextBox 1"/>
          <p:cNvSpPr txBox="1">
            <a:spLocks noChangeArrowheads="1"/>
          </p:cNvSpPr>
          <p:nvPr/>
        </p:nvSpPr>
        <p:spPr bwMode="auto">
          <a:xfrm>
            <a:off x="6508946" y="5717025"/>
            <a:ext cx="3571680" cy="154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ea typeface="Droid Sans Fallback"/>
                <a:cs typeface="Droid Sans Devanagari"/>
              </a:rPr>
              <a:t>Future Bruker 125HR</a:t>
            </a:r>
            <a:r>
              <a:rPr lang="en-US" altLang="zh-CN" dirty="0">
                <a:ea typeface="Droid Sans Fallback"/>
                <a:cs typeface="Droid Sans Devanagari"/>
              </a:rPr>
              <a:t>:</a:t>
            </a:r>
          </a:p>
          <a:p>
            <a:pPr eaLnBrk="1" hangingPunct="1"/>
            <a:r>
              <a:rPr lang="en-US" altLang="zh-CN" dirty="0">
                <a:ea typeface="Droid Sans Fallback"/>
                <a:cs typeface="Droid Sans Devanagari"/>
              </a:rPr>
              <a:t>CaF</a:t>
            </a:r>
            <a:r>
              <a:rPr lang="en-US" altLang="zh-CN" baseline="-25000" dirty="0">
                <a:ea typeface="Droid Sans Fallback"/>
                <a:cs typeface="Droid Sans Devanagari"/>
              </a:rPr>
              <a:t>2</a:t>
            </a:r>
            <a:r>
              <a:rPr lang="en-US" altLang="zh-CN" dirty="0">
                <a:ea typeface="Droid Sans Fallback"/>
                <a:cs typeface="Droid Sans Devanagari"/>
              </a:rPr>
              <a:t> </a:t>
            </a:r>
            <a:r>
              <a:rPr lang="en-US" altLang="zh-CN" dirty="0" err="1">
                <a:ea typeface="Droid Sans Fallback"/>
                <a:cs typeface="Droid Sans Devanagari"/>
              </a:rPr>
              <a:t>Beamsplitter</a:t>
            </a:r>
            <a:r>
              <a:rPr lang="en-US" altLang="zh-CN" dirty="0">
                <a:ea typeface="Droid Sans Fallback"/>
                <a:cs typeface="Droid Sans Devanagari"/>
              </a:rPr>
              <a:t> &amp; optics</a:t>
            </a:r>
          </a:p>
          <a:p>
            <a:pPr eaLnBrk="1" hangingPunct="1"/>
            <a:r>
              <a:rPr lang="en-US" altLang="zh-CN" dirty="0">
                <a:ea typeface="Droid Sans Fallback"/>
                <a:cs typeface="Droid Sans Devanagari"/>
              </a:rPr>
              <a:t>Sensor : </a:t>
            </a:r>
            <a:r>
              <a:rPr lang="en-US" altLang="zh-CN" dirty="0" err="1">
                <a:ea typeface="Droid Sans Fallback"/>
                <a:cs typeface="Droid Sans Devanagari"/>
              </a:rPr>
              <a:t>InGaAs</a:t>
            </a:r>
            <a:r>
              <a:rPr lang="en-US" altLang="zh-CN" dirty="0">
                <a:ea typeface="Droid Sans Fallback"/>
                <a:cs typeface="Droid Sans Devanagari"/>
              </a:rPr>
              <a:t>  and Si </a:t>
            </a:r>
          </a:p>
          <a:p>
            <a:pPr eaLnBrk="1" hangingPunct="1"/>
            <a:endParaRPr lang="en-US" altLang="zh-CN" sz="2200" dirty="0">
              <a:ea typeface="Droid Sans Fallback"/>
              <a:cs typeface="Droid Sans Devanagari"/>
            </a:endParaRPr>
          </a:p>
        </p:txBody>
      </p:sp>
    </p:spTree>
    <p:extLst>
      <p:ext uri="{BB962C8B-B14F-4D97-AF65-F5344CB8AC3E}">
        <p14:creationId xmlns:p14="http://schemas.microsoft.com/office/powerpoint/2010/main" val="144950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79437"/>
            <a:ext cx="9361040" cy="480821"/>
          </a:xfrm>
        </p:spPr>
        <p:txBody>
          <a:bodyPr/>
          <a:lstStyle/>
          <a:p>
            <a:pPr>
              <a:buNone/>
            </a:pPr>
            <a:r>
              <a:rPr lang="nl-BE" sz="3600" dirty="0">
                <a:solidFill>
                  <a:srgbClr val="0070C0"/>
                </a:solidFill>
              </a:rPr>
              <a:t>Publications in 2014 – </a:t>
            </a:r>
            <a:r>
              <a:rPr lang="nl-BE" sz="3600" dirty="0" err="1">
                <a:solidFill>
                  <a:srgbClr val="0070C0"/>
                </a:solidFill>
              </a:rPr>
              <a:t>June</a:t>
            </a:r>
            <a:r>
              <a:rPr lang="nl-BE" sz="3600" dirty="0">
                <a:solidFill>
                  <a:srgbClr val="0070C0"/>
                </a:solidFill>
              </a:rPr>
              <a:t> 2015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7509"/>
            <a:ext cx="9407648" cy="6480720"/>
          </a:xfrm>
        </p:spPr>
        <p:txBody>
          <a:bodyPr/>
          <a:lstStyle/>
          <a:p>
            <a:pPr marL="108000" indent="-90000">
              <a:buNone/>
            </a:pPr>
            <a:r>
              <a:rPr lang="en-US" sz="2400" dirty="0" err="1"/>
              <a:t>Buchwitz</a:t>
            </a:r>
            <a:r>
              <a:rPr lang="en-US" sz="2400" dirty="0"/>
              <a:t>, M., et al., The Greenhouse Gas Climate Change Initiative (GHG-CCI): comparison and quality assessment of near-surface-sensitive satellite-derived CO2 and CH4 global data sets, Remote Sensing of Environment, 162, 344-362, 2015.</a:t>
            </a:r>
            <a:endParaRPr lang="nl-BE" sz="2400" dirty="0"/>
          </a:p>
          <a:p>
            <a:pPr marL="108000" indent="-90000">
              <a:buNone/>
            </a:pPr>
            <a:r>
              <a:rPr lang="en-US" sz="2400" dirty="0" err="1"/>
              <a:t>Dammers</a:t>
            </a:r>
            <a:r>
              <a:rPr lang="en-US" sz="2400" dirty="0"/>
              <a:t>, E.,  C. </a:t>
            </a:r>
            <a:r>
              <a:rPr lang="en-US" sz="2400" dirty="0" err="1"/>
              <a:t>Vigouroux</a:t>
            </a:r>
            <a:r>
              <a:rPr lang="en-US" sz="2400" dirty="0"/>
              <a:t>, </a:t>
            </a:r>
            <a:r>
              <a:rPr lang="en-US" sz="2400" dirty="0" smtClean="0"/>
              <a:t>et al., acp-2015-403</a:t>
            </a:r>
            <a:r>
              <a:rPr lang="en-US" sz="2400" dirty="0"/>
              <a:t>, Submitted on 01 Jun 2015.</a:t>
            </a:r>
            <a:endParaRPr lang="nl-BE" sz="2400" dirty="0"/>
          </a:p>
          <a:p>
            <a:pPr marL="108000" indent="-90000">
              <a:buNone/>
            </a:pPr>
            <a:r>
              <a:rPr lang="en-US" sz="2400" dirty="0"/>
              <a:t>De </a:t>
            </a:r>
            <a:r>
              <a:rPr lang="en-US" sz="2400" dirty="0" err="1"/>
              <a:t>Smedt</a:t>
            </a:r>
            <a:r>
              <a:rPr lang="en-US" sz="2400" dirty="0"/>
              <a:t>, I., </a:t>
            </a:r>
            <a:r>
              <a:rPr lang="en-US" sz="2400" dirty="0" smtClean="0"/>
              <a:t>et al., Diurnal</a:t>
            </a:r>
            <a:r>
              <a:rPr lang="en-US" sz="2400" dirty="0"/>
              <a:t>, seasonal and long-term variations of global formaldehyde columns inferred from combined OMI and GOME-2 observations, Atmos. Chem. Phys. Discuss., 15, 12241-12300, doi:10.5194/acpd-15-12241-2015, 2015.</a:t>
            </a:r>
            <a:endParaRPr lang="nl-BE" sz="2400" dirty="0"/>
          </a:p>
          <a:p>
            <a:pPr marL="108000" indent="-90000">
              <a:buNone/>
            </a:pPr>
            <a:r>
              <a:rPr lang="en-US" sz="2400" dirty="0" err="1"/>
              <a:t>Dils</a:t>
            </a:r>
            <a:r>
              <a:rPr lang="en-US" sz="2400" dirty="0"/>
              <a:t>, B., </a:t>
            </a:r>
            <a:r>
              <a:rPr lang="en-US" sz="2400" dirty="0" smtClean="0"/>
              <a:t>et al., The </a:t>
            </a:r>
            <a:r>
              <a:rPr lang="en-US" sz="2400" dirty="0"/>
              <a:t>Greenhouse Gas Climate Change Initiative (GHG-CCI): comparative validation of GHG-CCI SCIAMACHY/ENVISAT and TANSO-FTS/GOSAT CO2 and CH4 retrieval algorithm products with measurements from the TCCON, Atmos. Meas. Tech., 7, 1723–1744, </a:t>
            </a:r>
            <a:r>
              <a:rPr lang="en-US" sz="2400" dirty="0" smtClean="0"/>
              <a:t>doi:10.5194/amt-7-1723-2014, 2014</a:t>
            </a:r>
          </a:p>
        </p:txBody>
      </p:sp>
    </p:spTree>
    <p:extLst>
      <p:ext uri="{BB962C8B-B14F-4D97-AF65-F5344CB8AC3E}">
        <p14:creationId xmlns:p14="http://schemas.microsoft.com/office/powerpoint/2010/main" val="392265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7509"/>
            <a:ext cx="9335640" cy="6480720"/>
          </a:xfrm>
        </p:spPr>
        <p:txBody>
          <a:bodyPr/>
          <a:lstStyle/>
          <a:p>
            <a:pPr marL="108000" indent="-90000">
              <a:buNone/>
            </a:pPr>
            <a:r>
              <a:rPr lang="en-US" sz="2400" dirty="0" err="1"/>
              <a:t>Duflot</a:t>
            </a:r>
            <a:r>
              <a:rPr lang="en-US" sz="2400" dirty="0"/>
              <a:t>, V., </a:t>
            </a:r>
            <a:r>
              <a:rPr lang="en-US" sz="2400" dirty="0" smtClean="0"/>
              <a:t>et al., Acetylene </a:t>
            </a:r>
            <a:r>
              <a:rPr lang="en-US" sz="2400" dirty="0"/>
              <a:t>(C2H2) and hydrogen cyanide (HCN) from IASI satellite observations: global distributions, validation, and comparison with model, Atmos. Chem. Phys. Discuss., 15, 14357-14401,  doi:10.5194/acpd-15-14357-2015, 2015. </a:t>
            </a:r>
            <a:endParaRPr lang="nl-BE" sz="2400" dirty="0"/>
          </a:p>
          <a:p>
            <a:pPr marL="108000" indent="-90000">
              <a:buNone/>
            </a:pPr>
            <a:r>
              <a:rPr lang="en-US" sz="2400" dirty="0"/>
              <a:t>Harris et al.,: Past changes in the vertical distribution of ozone – Part 3: Analysis and interpretation of trends, Atmos. Chem. Phys. Discuss., 15, 8565-8608, 2015, doi:10.5194/acpd-15-8565-2015, 2015.</a:t>
            </a:r>
            <a:endParaRPr lang="nl-BE" sz="2400" dirty="0"/>
          </a:p>
          <a:p>
            <a:pPr marL="108000" indent="-90000">
              <a:buNone/>
            </a:pPr>
            <a:r>
              <a:rPr lang="en-US" sz="2400" dirty="0" err="1"/>
              <a:t>Hassler</a:t>
            </a:r>
            <a:r>
              <a:rPr lang="en-US" sz="2400" dirty="0"/>
              <a:t>, B.,  et al.: Past changes in the vertical distribution of ozone – Part 1: Measurement techniques, uncertainties and availability, Atmos. Meas. Tech., 7, 1395-1427, doi:10.5194/amt-7-1395-2014, 2014.</a:t>
            </a:r>
            <a:endParaRPr lang="nl-BE" sz="2400" dirty="0"/>
          </a:p>
          <a:p>
            <a:pPr marL="108000" indent="-90000">
              <a:buNone/>
            </a:pPr>
            <a:r>
              <a:rPr lang="en-US" sz="2400" dirty="0"/>
              <a:t>Inness, A., </a:t>
            </a:r>
            <a:r>
              <a:rPr lang="en-US" sz="2400" dirty="0" smtClean="0"/>
              <a:t>et al., Data </a:t>
            </a:r>
            <a:r>
              <a:rPr lang="en-US" sz="2400" dirty="0"/>
              <a:t>assimilation of satellite retrieved ozone, carbon monoxide and nitrogen dioxide with ECMWF's Composition-IFS, Atmos. Chem. Phys. Discuss., 15, 4265-4331, doi:10.5194/acpd-15-4265-2015, 2015</a:t>
            </a:r>
            <a:r>
              <a:rPr lang="en-US" sz="2400" dirty="0" smtClean="0"/>
              <a:t>.</a:t>
            </a:r>
            <a:endParaRPr lang="nl-BE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31800" y="179437"/>
            <a:ext cx="9361040" cy="48082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/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nl-BE" sz="4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roid Sans Fallback" pitchFamily="2"/>
                <a:cs typeface="Droid Sans Devanagari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None/>
            </a:pPr>
            <a:r>
              <a:rPr lang="en-US" sz="3600" dirty="0">
                <a:solidFill>
                  <a:srgbClr val="0070C0"/>
                </a:solidFill>
              </a:rPr>
              <a:t>Publications in 2014 – June 2015</a:t>
            </a:r>
          </a:p>
        </p:txBody>
      </p:sp>
    </p:spTree>
    <p:extLst>
      <p:ext uri="{BB962C8B-B14F-4D97-AF65-F5344CB8AC3E}">
        <p14:creationId xmlns:p14="http://schemas.microsoft.com/office/powerpoint/2010/main" val="405690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25"/>
            <a:ext cx="9047608" cy="5154235"/>
          </a:xfrm>
        </p:spPr>
        <p:txBody>
          <a:bodyPr/>
          <a:lstStyle/>
          <a:p>
            <a:pPr marL="108000" indent="-90000">
              <a:buNone/>
            </a:pPr>
            <a:r>
              <a:rPr lang="en-US" sz="2400" dirty="0" err="1"/>
              <a:t>Langerock</a:t>
            </a:r>
            <a:r>
              <a:rPr lang="en-US" sz="2400" dirty="0"/>
              <a:t>, B., et al., Description of algorithms for co-locating and comparing gridded model data with remote-sensing observations, </a:t>
            </a:r>
            <a:r>
              <a:rPr lang="en-US" sz="2400" dirty="0" err="1"/>
              <a:t>Geosci</a:t>
            </a:r>
            <a:r>
              <a:rPr lang="en-US" sz="2400" dirty="0"/>
              <a:t>. Model Dev., 8, doi:10.5194/gmd-8-911-2015, 2014.</a:t>
            </a:r>
            <a:endParaRPr lang="nl-BE" sz="2400" dirty="0"/>
          </a:p>
          <a:p>
            <a:pPr marL="108000" indent="-90000">
              <a:buNone/>
            </a:pPr>
            <a:r>
              <a:rPr lang="en-US" sz="2400" dirty="0" err="1"/>
              <a:t>Stavrakou</a:t>
            </a:r>
            <a:r>
              <a:rPr lang="en-US" sz="2400" dirty="0"/>
              <a:t>, T., </a:t>
            </a:r>
            <a:r>
              <a:rPr lang="en-US" sz="2400" dirty="0" smtClean="0"/>
              <a:t>et al., How </a:t>
            </a:r>
            <a:r>
              <a:rPr lang="en-US" sz="2400" dirty="0"/>
              <a:t>consistent are top-down hydrocarbon emissions based on formaldehyde observations from GOME-2 and OMI?, Atmos. Chem. Phys. Discuss., 15, 12007-12067, doi:10.5194/acpd-15-12007-2015, 2015.</a:t>
            </a:r>
            <a:endParaRPr lang="nl-BE" sz="2400" dirty="0"/>
          </a:p>
          <a:p>
            <a:pPr marL="108000" indent="-90000">
              <a:buNone/>
            </a:pPr>
            <a:r>
              <a:rPr lang="en-US" sz="2400" dirty="0" err="1"/>
              <a:t>Vigouroux</a:t>
            </a:r>
            <a:r>
              <a:rPr lang="en-US" sz="2400" dirty="0"/>
              <a:t>, C., </a:t>
            </a:r>
            <a:r>
              <a:rPr lang="en-US" sz="2400" dirty="0" smtClean="0"/>
              <a:t>et al., Trends </a:t>
            </a:r>
            <a:r>
              <a:rPr lang="en-US" sz="2400" dirty="0"/>
              <a:t>of ozone total columns and vertical distribution from FTIR observations at eight NDACC stations around the globe, Atmos. Chem. Phys., 15, 2915-2933, doi:10.5194/acp-15-2915-2015, 2015.</a:t>
            </a:r>
            <a:endParaRPr lang="nl-BE" sz="2400" dirty="0"/>
          </a:p>
          <a:p>
            <a:pPr marL="108000" indent="-90000">
              <a:buNone/>
            </a:pPr>
            <a:endParaRPr lang="nl-BE" dirty="0"/>
          </a:p>
          <a:p>
            <a:pPr marL="108000" indent="-90000">
              <a:buNone/>
            </a:pPr>
            <a:endParaRPr lang="nl-BE" dirty="0"/>
          </a:p>
          <a:p>
            <a:endParaRPr lang="nl-BE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31800" y="179437"/>
            <a:ext cx="9361040" cy="48082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/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nl-BE" sz="4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roid Sans Fallback" pitchFamily="2"/>
                <a:cs typeface="Droid Sans Devanagari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None/>
            </a:pPr>
            <a:r>
              <a:rPr lang="en-US" sz="3600" dirty="0">
                <a:solidFill>
                  <a:srgbClr val="0070C0"/>
                </a:solidFill>
              </a:rPr>
              <a:t>Publications in 2014 – June 2015</a:t>
            </a:r>
          </a:p>
        </p:txBody>
      </p:sp>
    </p:spTree>
    <p:extLst>
      <p:ext uri="{BB962C8B-B14F-4D97-AF65-F5344CB8AC3E}">
        <p14:creationId xmlns:p14="http://schemas.microsoft.com/office/powerpoint/2010/main" val="336290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776" y="755501"/>
            <a:ext cx="9721080" cy="6624736"/>
          </a:xfrm>
        </p:spPr>
        <p:txBody>
          <a:bodyPr/>
          <a:lstStyle/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2800" dirty="0">
                <a:latin typeface="Calibri" pitchFamily="18"/>
              </a:rPr>
              <a:t>Limited institute funding </a:t>
            </a:r>
            <a:r>
              <a:rPr lang="en-US" sz="2800" dirty="0" smtClean="0">
                <a:latin typeface="Calibri" pitchFamily="18"/>
              </a:rPr>
              <a:t>; decreases</a:t>
            </a:r>
            <a:endParaRPr lang="en-US" sz="2800" dirty="0">
              <a:latin typeface="Calibri" pitchFamily="18"/>
            </a:endParaRP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2800" dirty="0">
                <a:latin typeface="Calibri" pitchFamily="18"/>
              </a:rPr>
              <a:t>PRODEX funding stopped since beginning of 2014</a:t>
            </a: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2800" dirty="0">
                <a:latin typeface="Calibri" pitchFamily="18"/>
              </a:rPr>
              <a:t>National AGACC-II project funded until end of 2014.</a:t>
            </a: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2800" dirty="0" err="1" smtClean="0">
                <a:latin typeface="Calibri" pitchFamily="18"/>
              </a:rPr>
              <a:t>UAV_Reunion</a:t>
            </a:r>
            <a:r>
              <a:rPr lang="en-US" sz="2800" dirty="0" smtClean="0">
                <a:latin typeface="Calibri" pitchFamily="18"/>
              </a:rPr>
              <a:t> </a:t>
            </a:r>
            <a:r>
              <a:rPr lang="en-US" sz="2800" dirty="0">
                <a:latin typeface="Calibri" pitchFamily="18"/>
              </a:rPr>
              <a:t>(national project)  </a:t>
            </a:r>
            <a:r>
              <a:rPr lang="en-US" sz="2800" dirty="0" smtClean="0">
                <a:latin typeface="Calibri" pitchFamily="18"/>
              </a:rPr>
              <a:t>(Oct. 2013 - March 2016)</a:t>
            </a:r>
            <a:endParaRPr lang="en-US" sz="2800" dirty="0">
              <a:latin typeface="Calibri" pitchFamily="18"/>
            </a:endParaRP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2800" dirty="0">
                <a:latin typeface="Calibri" pitchFamily="18"/>
              </a:rPr>
              <a:t>National support for initiating implementation of an FTIR observatory in </a:t>
            </a:r>
            <a:r>
              <a:rPr lang="en-US" sz="2800" dirty="0" smtClean="0">
                <a:latin typeface="Calibri" pitchFamily="18"/>
              </a:rPr>
              <a:t>Brazil (Oct. 2013 – July 2016 ) </a:t>
            </a:r>
            <a:endParaRPr lang="en-US" sz="2800" dirty="0">
              <a:latin typeface="Calibri" pitchFamily="18"/>
            </a:endParaRP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2800" dirty="0" smtClean="0">
                <a:latin typeface="Calibri" pitchFamily="18"/>
              </a:rPr>
              <a:t>EU </a:t>
            </a:r>
            <a:r>
              <a:rPr lang="en-US" sz="2800" dirty="0">
                <a:latin typeface="Calibri" pitchFamily="18"/>
              </a:rPr>
              <a:t>FP7 project NORS until end Nov. 2014; limited continuation for BIRA until April </a:t>
            </a:r>
            <a:r>
              <a:rPr lang="en-US" sz="2800" dirty="0" smtClean="0">
                <a:latin typeface="Calibri" pitchFamily="18"/>
              </a:rPr>
              <a:t>2015.</a:t>
            </a:r>
            <a:endParaRPr lang="en-US" sz="2800" dirty="0">
              <a:latin typeface="Calibri" pitchFamily="18"/>
            </a:endParaRP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2800" dirty="0" smtClean="0">
                <a:latin typeface="Calibri" pitchFamily="18"/>
              </a:rPr>
              <a:t>Subcontractor in EU FP7 </a:t>
            </a:r>
            <a:r>
              <a:rPr lang="en-US" sz="2800" dirty="0" err="1" smtClean="0">
                <a:latin typeface="Calibri" pitchFamily="18"/>
              </a:rPr>
              <a:t>InGOS</a:t>
            </a:r>
            <a:r>
              <a:rPr lang="en-US" sz="2800" dirty="0" smtClean="0">
                <a:latin typeface="Calibri" pitchFamily="18"/>
              </a:rPr>
              <a:t> and </a:t>
            </a:r>
            <a:r>
              <a:rPr lang="en-US" sz="2800" dirty="0" err="1" smtClean="0">
                <a:latin typeface="Calibri" pitchFamily="18"/>
              </a:rPr>
              <a:t>ICOS_Inwire</a:t>
            </a:r>
            <a:r>
              <a:rPr lang="en-US" sz="2800" dirty="0" smtClean="0">
                <a:latin typeface="Calibri" pitchFamily="18"/>
              </a:rPr>
              <a:t> (ending)</a:t>
            </a: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2800" dirty="0" smtClean="0">
                <a:latin typeface="Calibri" pitchFamily="18"/>
              </a:rPr>
              <a:t>Limited </a:t>
            </a:r>
            <a:r>
              <a:rPr lang="en-US" sz="2800" dirty="0">
                <a:latin typeface="Calibri" pitchFamily="18"/>
              </a:rPr>
              <a:t>support from EU ACTRIS RI project until </a:t>
            </a:r>
            <a:r>
              <a:rPr lang="en-US" sz="2800" dirty="0" smtClean="0">
                <a:latin typeface="Calibri" pitchFamily="18"/>
              </a:rPr>
              <a:t>March 2015</a:t>
            </a:r>
            <a:r>
              <a:rPr lang="en-US" sz="2800" dirty="0">
                <a:latin typeface="Calibri" pitchFamily="18"/>
              </a:rPr>
              <a:t>.</a:t>
            </a: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2800" dirty="0">
                <a:latin typeface="Calibri" pitchFamily="18"/>
              </a:rPr>
              <a:t>EU </a:t>
            </a:r>
            <a:r>
              <a:rPr lang="en-US" sz="2800" dirty="0" smtClean="0">
                <a:latin typeface="Calibri" pitchFamily="18"/>
              </a:rPr>
              <a:t>H2020 </a:t>
            </a:r>
            <a:r>
              <a:rPr lang="en-US" sz="2800" dirty="0">
                <a:latin typeface="Calibri" pitchFamily="18"/>
              </a:rPr>
              <a:t>QA4ECV &amp; GAIA-CLIM </a:t>
            </a:r>
            <a:r>
              <a:rPr lang="en-US" sz="2800" dirty="0" smtClean="0">
                <a:latin typeface="Calibri" pitchFamily="18"/>
              </a:rPr>
              <a:t>&amp; </a:t>
            </a:r>
            <a:r>
              <a:rPr lang="en-US" sz="2800" dirty="0" err="1" smtClean="0">
                <a:latin typeface="Calibri" pitchFamily="18"/>
              </a:rPr>
              <a:t>ConnectinGEO</a:t>
            </a:r>
            <a:r>
              <a:rPr lang="en-US" sz="2800" dirty="0" smtClean="0">
                <a:latin typeface="Calibri" pitchFamily="18"/>
              </a:rPr>
              <a:t> very </a:t>
            </a:r>
            <a:r>
              <a:rPr lang="en-US" sz="2800" dirty="0">
                <a:latin typeface="Calibri" pitchFamily="18"/>
              </a:rPr>
              <a:t>limited support for </a:t>
            </a:r>
            <a:r>
              <a:rPr lang="en-US" sz="2800" dirty="0" smtClean="0">
                <a:latin typeface="Calibri" pitchFamily="18"/>
              </a:rPr>
              <a:t>2014-2018</a:t>
            </a: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2800" dirty="0" smtClean="0">
                <a:latin typeface="Calibri" pitchFamily="18"/>
              </a:rPr>
              <a:t>Limited support from EU Copernicus MACC-III (until mid-2015)</a:t>
            </a: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r>
              <a:rPr lang="en-US" sz="2800" dirty="0" smtClean="0">
                <a:latin typeface="Calibri" pitchFamily="18"/>
              </a:rPr>
              <a:t>Limited support from ESA GHG-CCI (until end of </a:t>
            </a:r>
            <a:r>
              <a:rPr lang="en-US" sz="2800" dirty="0">
                <a:latin typeface="Calibri" pitchFamily="18"/>
              </a:rPr>
              <a:t>F</a:t>
            </a:r>
            <a:r>
              <a:rPr lang="en-US" sz="2800" dirty="0" smtClean="0">
                <a:latin typeface="Calibri" pitchFamily="18"/>
              </a:rPr>
              <a:t>eb. 2017)</a:t>
            </a: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endParaRPr lang="en-US" sz="2800" dirty="0" smtClean="0">
              <a:latin typeface="Calibri" pitchFamily="18"/>
            </a:endParaRPr>
          </a:p>
          <a:p>
            <a:pPr marL="457200" indent="-457200">
              <a:spcBef>
                <a:spcPts val="641"/>
              </a:spcBef>
              <a:spcAft>
                <a:spcPts val="0"/>
              </a:spcAft>
              <a:tabLst>
                <a:tab pos="0" algn="l"/>
              </a:tabLst>
            </a:pPr>
            <a:endParaRPr lang="en-US" sz="2800" dirty="0">
              <a:latin typeface="Calibri" pitchFamily="18"/>
            </a:endParaRPr>
          </a:p>
          <a:p>
            <a:pPr marL="0" lvl="0" indent="0">
              <a:spcBef>
                <a:spcPts val="641"/>
              </a:spcBef>
              <a:spcAft>
                <a:spcPts val="0"/>
              </a:spcAft>
              <a:buNone/>
              <a:tabLst>
                <a:tab pos="0" algn="l"/>
              </a:tabLst>
            </a:pPr>
            <a:endParaRPr lang="en-US" sz="2800" dirty="0">
              <a:latin typeface="Calibri" pitchFamily="18"/>
            </a:endParaRPr>
          </a:p>
          <a:p>
            <a:endParaRPr lang="nl-BE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3808" y="18653"/>
            <a:ext cx="8229240" cy="880864"/>
          </a:xfrm>
        </p:spPr>
        <p:txBody>
          <a:bodyPr/>
          <a:lstStyle/>
          <a:p>
            <a:pPr>
              <a:buNone/>
            </a:pPr>
            <a:r>
              <a:rPr lang="nl-BE" sz="3600" dirty="0" err="1">
                <a:solidFill>
                  <a:srgbClr val="0070C0"/>
                </a:solidFill>
              </a:rPr>
              <a:t>Funding</a:t>
            </a:r>
            <a:r>
              <a:rPr lang="nl-BE" sz="3600" dirty="0">
                <a:solidFill>
                  <a:srgbClr val="0070C0"/>
                </a:solidFill>
              </a:rPr>
              <a:t> </a:t>
            </a:r>
            <a:r>
              <a:rPr lang="nl-BE" sz="3600" dirty="0" err="1">
                <a:solidFill>
                  <a:srgbClr val="0070C0"/>
                </a:solidFill>
              </a:rPr>
              <a:t>situation</a:t>
            </a:r>
            <a:r>
              <a:rPr lang="nl-BE" sz="3600" dirty="0">
                <a:solidFill>
                  <a:srgbClr val="0070C0"/>
                </a:solidFill>
              </a:rPr>
              <a:t> / </a:t>
            </a:r>
            <a:r>
              <a:rPr lang="nl-BE" sz="3600" dirty="0" err="1">
                <a:solidFill>
                  <a:srgbClr val="0070C0"/>
                </a:solidFill>
              </a:rPr>
              <a:t>projects</a:t>
            </a:r>
            <a:endParaRPr lang="nl-BE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28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Funding situ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74680"/>
            <a:ext cx="8229240" cy="4896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nl-BE" sz="3600" dirty="0">
                <a:solidFill>
                  <a:srgbClr val="0070C0"/>
                </a:solidFill>
              </a:rPr>
              <a:t>Team Members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467639" y="980640"/>
            <a:ext cx="9612985" cy="5760360"/>
          </a:xfrm>
        </p:spPr>
        <p:txBody>
          <a:bodyPr/>
          <a:lstStyle>
            <a:defPPr marL="432000" marR="0" lvl="0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nl-BE" sz="3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defPPr>
            <a:lvl1pPr marL="432000" marR="0" lvl="0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nl-BE" sz="3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1pPr>
            <a:lvl2pPr marL="864000" marR="0" lvl="1" indent="-324000" algn="l" hangingPunct="1">
              <a:lnSpc>
                <a:spcPct val="100000"/>
              </a:lnSpc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nl-BE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2pPr>
            <a:lvl3pPr marL="1295999" marR="0" lvl="2" indent="-288000" algn="l" hangingPunct="1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3pPr>
            <a:lvl4pPr marL="1728000" marR="0" lvl="3" indent="-216000" algn="l" hangingPunct="1">
              <a:lnSpc>
                <a:spcPct val="100000"/>
              </a:lnSpc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4pPr>
            <a:lvl5pPr marL="2160000" marR="0" lvl="4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5pPr>
            <a:lvl6pPr marL="2592000" marR="0" lvl="5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6pPr>
            <a:lvl7pPr marL="3024000" marR="0" lvl="6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7pPr>
            <a:lvl8pPr marL="3456000" marR="0" lvl="7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8pPr>
            <a:lvl9pPr marL="3887999" marR="0" lvl="8" indent="-216000" algn="l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nl-BE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/>
                <a:ea typeface="Droid Sans Fallback" pitchFamily="2"/>
                <a:cs typeface="Droid Sans Devanagari" pitchFamily="2"/>
              </a:defRPr>
            </a:lvl9pPr>
          </a:lstStyle>
          <a:p>
            <a:pPr marL="0" lvl="0" indent="0">
              <a:spcBef>
                <a:spcPts val="641"/>
              </a:spcBef>
              <a:spcAft>
                <a:spcPts val="0"/>
              </a:spcAft>
              <a:buNone/>
              <a:tabLst>
                <a:tab pos="0" algn="l"/>
              </a:tabLst>
            </a:pPr>
            <a:r>
              <a:rPr lang="nl-BE" sz="3800" dirty="0">
                <a:solidFill>
                  <a:srgbClr val="FF0000"/>
                </a:solidFill>
                <a:latin typeface="Calibri" pitchFamily="18"/>
              </a:rPr>
              <a:t>Team:</a:t>
            </a:r>
          </a:p>
          <a:p>
            <a:pPr marL="0" lvl="0" indent="0">
              <a:spcBef>
                <a:spcPts val="641"/>
              </a:spcBef>
              <a:spcAft>
                <a:spcPts val="0"/>
              </a:spcAft>
              <a:buNone/>
              <a:tabLst>
                <a:tab pos="0" algn="l"/>
              </a:tabLst>
            </a:pPr>
            <a:r>
              <a:rPr lang="nl-BE" dirty="0" smtClean="0">
                <a:latin typeface="Calibri" pitchFamily="18"/>
              </a:rPr>
              <a:t>C. Hermans, B</a:t>
            </a:r>
            <a:r>
              <a:rPr lang="nl-BE" dirty="0">
                <a:latin typeface="Calibri" pitchFamily="18"/>
              </a:rPr>
              <a:t>. Langerock, </a:t>
            </a:r>
            <a:r>
              <a:rPr lang="nl-BE" dirty="0" smtClean="0">
                <a:latin typeface="Calibri" pitchFamily="18"/>
              </a:rPr>
              <a:t>C</a:t>
            </a:r>
            <a:r>
              <a:rPr lang="nl-BE" dirty="0">
                <a:latin typeface="Calibri" pitchFamily="18"/>
              </a:rPr>
              <a:t>. </a:t>
            </a:r>
            <a:r>
              <a:rPr lang="nl-BE" dirty="0" err="1">
                <a:latin typeface="Calibri" pitchFamily="18"/>
              </a:rPr>
              <a:t>Vigouroux</a:t>
            </a:r>
            <a:r>
              <a:rPr lang="nl-BE" dirty="0">
                <a:latin typeface="Calibri" pitchFamily="18"/>
              </a:rPr>
              <a:t>, </a:t>
            </a:r>
            <a:endParaRPr lang="nl-BE" dirty="0" smtClean="0">
              <a:latin typeface="Calibri" pitchFamily="18"/>
            </a:endParaRPr>
          </a:p>
          <a:p>
            <a:pPr marL="0" lvl="0" indent="0">
              <a:spcBef>
                <a:spcPts val="641"/>
              </a:spcBef>
              <a:spcAft>
                <a:spcPts val="0"/>
              </a:spcAft>
              <a:buNone/>
              <a:tabLst>
                <a:tab pos="0" algn="l"/>
              </a:tabLst>
            </a:pPr>
            <a:r>
              <a:rPr lang="nl-BE" dirty="0" smtClean="0">
                <a:latin typeface="Calibri" pitchFamily="18"/>
              </a:rPr>
              <a:t>M. </a:t>
            </a:r>
            <a:r>
              <a:rPr lang="nl-BE" dirty="0" err="1" smtClean="0">
                <a:latin typeface="Calibri" pitchFamily="18"/>
              </a:rPr>
              <a:t>Sha</a:t>
            </a:r>
            <a:r>
              <a:rPr lang="nl-BE" dirty="0" smtClean="0">
                <a:latin typeface="Calibri" pitchFamily="18"/>
              </a:rPr>
              <a:t> (F</a:t>
            </a:r>
            <a:r>
              <a:rPr lang="nl-BE" dirty="0">
                <a:latin typeface="Calibri" pitchFamily="18"/>
              </a:rPr>
              <a:t>. </a:t>
            </a:r>
            <a:r>
              <a:rPr lang="nl-BE" dirty="0" smtClean="0">
                <a:latin typeface="Calibri" pitchFamily="18"/>
              </a:rPr>
              <a:t>Desmet), N. </a:t>
            </a:r>
            <a:r>
              <a:rPr lang="nl-BE" dirty="0" err="1" smtClean="0">
                <a:latin typeface="Calibri" pitchFamily="18"/>
              </a:rPr>
              <a:t>Kumps</a:t>
            </a:r>
            <a:r>
              <a:rPr lang="nl-BE" dirty="0" smtClean="0">
                <a:latin typeface="Calibri" pitchFamily="18"/>
              </a:rPr>
              <a:t>,</a:t>
            </a:r>
            <a:endParaRPr lang="nl-BE" dirty="0">
              <a:latin typeface="Calibri" pitchFamily="18"/>
            </a:endParaRPr>
          </a:p>
          <a:p>
            <a:pPr marL="0" lvl="0" indent="0">
              <a:spcBef>
                <a:spcPts val="641"/>
              </a:spcBef>
              <a:spcAft>
                <a:spcPts val="0"/>
              </a:spcAft>
              <a:buNone/>
              <a:tabLst>
                <a:tab pos="0" algn="l"/>
              </a:tabLst>
            </a:pPr>
            <a:r>
              <a:rPr lang="nl-BE" dirty="0">
                <a:latin typeface="Calibri" pitchFamily="18"/>
              </a:rPr>
              <a:t>M. De </a:t>
            </a:r>
            <a:r>
              <a:rPr lang="nl-BE" dirty="0" err="1">
                <a:latin typeface="Calibri" pitchFamily="18"/>
              </a:rPr>
              <a:t>Mazière</a:t>
            </a:r>
            <a:endParaRPr lang="nl-BE" dirty="0">
              <a:latin typeface="Calibri" pitchFamily="18"/>
            </a:endParaRPr>
          </a:p>
          <a:p>
            <a:pPr marL="0" lvl="0" indent="0">
              <a:spcBef>
                <a:spcPts val="641"/>
              </a:spcBef>
              <a:spcAft>
                <a:spcPts val="0"/>
              </a:spcAft>
              <a:buNone/>
              <a:tabLst>
                <a:tab pos="0" algn="l"/>
              </a:tabLst>
            </a:pPr>
            <a:r>
              <a:rPr lang="nl-BE" dirty="0">
                <a:latin typeface="Calibri" pitchFamily="18"/>
              </a:rPr>
              <a:t>Support </a:t>
            </a:r>
            <a:r>
              <a:rPr lang="nl-BE" dirty="0" err="1">
                <a:latin typeface="Calibri" pitchFamily="18"/>
              </a:rPr>
              <a:t>by</a:t>
            </a:r>
            <a:r>
              <a:rPr lang="nl-BE" dirty="0">
                <a:latin typeface="Calibri" pitchFamily="18"/>
              </a:rPr>
              <a:t> </a:t>
            </a:r>
            <a:r>
              <a:rPr lang="nl-BE" dirty="0" smtClean="0">
                <a:latin typeface="Calibri" pitchFamily="18"/>
              </a:rPr>
              <a:t>O</a:t>
            </a:r>
            <a:r>
              <a:rPr lang="nl-BE" dirty="0">
                <a:latin typeface="Calibri" pitchFamily="18"/>
              </a:rPr>
              <a:t>. </a:t>
            </a:r>
            <a:r>
              <a:rPr lang="nl-BE" dirty="0" err="1">
                <a:latin typeface="Calibri" pitchFamily="18"/>
              </a:rPr>
              <a:t>Rasson</a:t>
            </a:r>
            <a:r>
              <a:rPr lang="nl-BE" dirty="0">
                <a:latin typeface="Calibri" pitchFamily="18"/>
              </a:rPr>
              <a:t>  </a:t>
            </a:r>
            <a:r>
              <a:rPr lang="nl-BE" dirty="0" err="1">
                <a:latin typeface="Calibri" pitchFamily="18"/>
              </a:rPr>
              <a:t>from</a:t>
            </a:r>
            <a:r>
              <a:rPr lang="nl-BE" dirty="0">
                <a:latin typeface="Calibri" pitchFamily="18"/>
              </a:rPr>
              <a:t> the IT team at BIRA</a:t>
            </a:r>
          </a:p>
          <a:p>
            <a:pPr lvl="0">
              <a:buNone/>
            </a:pPr>
            <a:endParaRPr lang="nl-BE" dirty="0">
              <a:latin typeface="Calibri" pitchFamily="18"/>
              <a:cs typeface="Helvetica" pitchFamily="32"/>
            </a:endParaRPr>
          </a:p>
          <a:p>
            <a:pPr lvl="0">
              <a:buNone/>
            </a:pPr>
            <a:r>
              <a:rPr lang="nl-BE" dirty="0" err="1">
                <a:latin typeface="Calibri" pitchFamily="18"/>
                <a:cs typeface="Helvetica" pitchFamily="32"/>
              </a:rPr>
              <a:t>Minqiang</a:t>
            </a:r>
            <a:r>
              <a:rPr lang="nl-BE" dirty="0">
                <a:latin typeface="Calibri" pitchFamily="18"/>
                <a:cs typeface="Helvetica" pitchFamily="32"/>
              </a:rPr>
              <a:t> </a:t>
            </a:r>
            <a:r>
              <a:rPr lang="nl-BE" dirty="0" err="1">
                <a:latin typeface="Calibri" pitchFamily="18"/>
                <a:cs typeface="Helvetica" pitchFamily="32"/>
              </a:rPr>
              <a:t>Zhou</a:t>
            </a:r>
            <a:r>
              <a:rPr lang="nl-BE" dirty="0">
                <a:latin typeface="Calibri" pitchFamily="18"/>
                <a:cs typeface="Helvetica" pitchFamily="32"/>
              </a:rPr>
              <a:t>, </a:t>
            </a:r>
            <a:r>
              <a:rPr lang="nl-BE" dirty="0" err="1" smtClean="0">
                <a:latin typeface="Calibri" pitchFamily="18"/>
                <a:cs typeface="Helvetica" pitchFamily="32"/>
              </a:rPr>
              <a:t>Ph.D</a:t>
            </a:r>
            <a:r>
              <a:rPr lang="nl-BE" dirty="0">
                <a:latin typeface="Calibri" pitchFamily="18"/>
                <a:cs typeface="Helvetica" pitchFamily="32"/>
              </a:rPr>
              <a:t> student, IAP, Chinese Academy of Sciences (CAS</a:t>
            </a:r>
            <a:r>
              <a:rPr lang="nl-BE" dirty="0" smtClean="0">
                <a:latin typeface="Calibri" pitchFamily="18"/>
                <a:cs typeface="Helvetica" pitchFamily="32"/>
              </a:rPr>
              <a:t>)</a:t>
            </a:r>
          </a:p>
          <a:p>
            <a:pPr lvl="0">
              <a:buNone/>
            </a:pPr>
            <a:r>
              <a:rPr lang="nl-BE" dirty="0" smtClean="0">
                <a:latin typeface="Calibri" pitchFamily="18"/>
                <a:cs typeface="Helvetica" pitchFamily="32"/>
              </a:rPr>
              <a:t>	(fellowship at BIRA </a:t>
            </a:r>
            <a:r>
              <a:rPr lang="nl-BE" dirty="0" err="1" smtClean="0">
                <a:latin typeface="Calibri" pitchFamily="18"/>
                <a:cs typeface="Helvetica" pitchFamily="32"/>
              </a:rPr>
              <a:t>from</a:t>
            </a:r>
            <a:r>
              <a:rPr lang="nl-BE" dirty="0" smtClean="0">
                <a:latin typeface="Calibri" pitchFamily="18"/>
                <a:cs typeface="Helvetica" pitchFamily="32"/>
              </a:rPr>
              <a:t> </a:t>
            </a:r>
            <a:r>
              <a:rPr lang="nl-BE" dirty="0" err="1" smtClean="0">
                <a:latin typeface="Calibri" pitchFamily="18"/>
                <a:cs typeface="Helvetica" pitchFamily="32"/>
              </a:rPr>
              <a:t>March</a:t>
            </a:r>
            <a:r>
              <a:rPr lang="nl-BE" dirty="0" smtClean="0">
                <a:latin typeface="Calibri" pitchFamily="18"/>
                <a:cs typeface="Helvetica" pitchFamily="32"/>
              </a:rPr>
              <a:t> </a:t>
            </a:r>
            <a:r>
              <a:rPr lang="nl-BE" dirty="0" err="1" smtClean="0">
                <a:latin typeface="Calibri" pitchFamily="18"/>
                <a:cs typeface="Helvetica" pitchFamily="32"/>
              </a:rPr>
              <a:t>to</a:t>
            </a:r>
            <a:r>
              <a:rPr lang="nl-BE" dirty="0" smtClean="0">
                <a:latin typeface="Calibri" pitchFamily="18"/>
                <a:cs typeface="Helvetica" pitchFamily="32"/>
              </a:rPr>
              <a:t> end of Nov. 2015)</a:t>
            </a:r>
            <a:endParaRPr lang="nl-BE" dirty="0">
              <a:latin typeface="Calibri" pitchFamily="18"/>
              <a:cs typeface="Helvetica" pitchFamily="32"/>
            </a:endParaRPr>
          </a:p>
          <a:p>
            <a:pPr marL="0" lvl="0" indent="0">
              <a:spcBef>
                <a:spcPts val="641"/>
              </a:spcBef>
              <a:spcAft>
                <a:spcPts val="0"/>
              </a:spcAft>
              <a:buNone/>
              <a:tabLst>
                <a:tab pos="0" algn="l"/>
              </a:tabLst>
            </a:pPr>
            <a:endParaRPr lang="nl-BE" sz="2800" dirty="0">
              <a:latin typeface="Calibri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St. Denis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07360" y="1510919"/>
            <a:ext cx="5264640" cy="4538520"/>
            <a:chOff x="4707360" y="1510919"/>
            <a:chExt cx="5264640" cy="453852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4707360" y="1510919"/>
              <a:ext cx="5264640" cy="4538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Freeform 4"/>
            <p:cNvSpPr/>
            <p:nvPr/>
          </p:nvSpPr>
          <p:spPr>
            <a:xfrm>
              <a:off x="6892560" y="1850760"/>
              <a:ext cx="66240" cy="658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FF0000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6015960" y="3159360"/>
              <a:ext cx="65880" cy="658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FF0000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endParaRPr>
            </a:p>
          </p:txBody>
        </p:sp>
      </p:grpSp>
      <p:sp>
        <p:nvSpPr>
          <p:cNvPr id="7" name="Straight Connector 6"/>
          <p:cNvSpPr/>
          <p:nvPr/>
        </p:nvSpPr>
        <p:spPr>
          <a:xfrm flipH="1" flipV="1">
            <a:off x="3407040" y="1415519"/>
            <a:ext cx="3383279" cy="457201"/>
          </a:xfrm>
          <a:prstGeom prst="line">
            <a:avLst/>
          </a:prstGeom>
          <a:noFill/>
          <a:ln w="36000">
            <a:solidFill>
              <a:srgbClr val="FF0000"/>
            </a:solidFill>
            <a:prstDash val="solid"/>
            <a:headEnd type="arrow"/>
          </a:ln>
        </p:spPr>
        <p:txBody>
          <a:bodyPr vert="horz" wrap="none" lIns="108000" tIns="63000" rIns="108000" bIns="63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" y="914400"/>
            <a:ext cx="4276178" cy="3647844"/>
          </a:xfrm>
          <a:prstGeom prst="rect">
            <a:avLst/>
          </a:prstGeom>
          <a:solidFill>
            <a:srgbClr val="EEEEEE"/>
          </a:solidFill>
          <a:ln w="18360">
            <a:solidFill>
              <a:srgbClr val="FF3333"/>
            </a:solidFill>
            <a:prstDash val="solid"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University of St. Denis (85 m)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Bruker 125/HR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CaF</a:t>
            </a:r>
            <a:r>
              <a:rPr lang="en-US" sz="2400" b="0" i="0" u="none" strike="noStrike" kern="1200" baseline="-330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2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Beamsplitter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&amp; optics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Home-built tracker &amp; electronics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Since September 2011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TCCON (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InGaAs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and Si)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NDACC (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InSb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90978" y="4562244"/>
            <a:ext cx="4259520" cy="2834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St. Denis: Events Since Last Meeting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4320" y="827509"/>
            <a:ext cx="9471993" cy="292191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Early 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January 2014: Cyclone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Bejisa</a:t>
            </a: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March – April 2014: Nonoperational: (Virtual) roofing works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October 2014: Change of solar tracker setup (removing O-ring)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No more NDACC measurements since October 2013 for budgetary reasons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		&gt;&gt;&gt;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Maïdo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is now our principal NDACC station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3840479"/>
            <a:ext cx="10079640" cy="308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St. Denis: ILS – HCl Cell (linefit 12)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15776" y="3277439"/>
            <a:ext cx="4681440" cy="4052161"/>
            <a:chOff x="52200" y="781919"/>
            <a:chExt cx="4681440" cy="405216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5090" r="5090"/>
            <a:stretch>
              <a:fillRect/>
            </a:stretch>
          </p:blipFill>
          <p:spPr>
            <a:xfrm>
              <a:off x="52200" y="781919"/>
              <a:ext cx="4681440" cy="39009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1158480" y="4487760"/>
              <a:ext cx="2468880" cy="346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Frequency [cm</a:t>
              </a:r>
              <a:r>
                <a:rPr lang="en-US" sz="1800" b="0" i="0" u="none" strike="noStrike" kern="1200" baseline="3300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-1</a:t>
              </a:r>
              <a:r>
                <a:rPr lang="en-US" sz="1800" b="0" i="0" u="none" strike="noStrike" kern="120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]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22440" y="5303520"/>
            <a:ext cx="5066640" cy="1097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4407" b="4407"/>
          <a:stretch>
            <a:fillRect/>
          </a:stretch>
        </p:blipFill>
        <p:spPr>
          <a:xfrm>
            <a:off x="5120639" y="731519"/>
            <a:ext cx="4445280" cy="68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832400" y="611485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err="1" smtClean="0"/>
              <a:t>Modulation</a:t>
            </a:r>
            <a:r>
              <a:rPr lang="nl-BE" dirty="0" smtClean="0"/>
              <a:t> efficiency</a:t>
            </a:r>
          </a:p>
          <a:p>
            <a:endParaRPr lang="nl-BE" dirty="0"/>
          </a:p>
        </p:txBody>
      </p:sp>
      <p:sp>
        <p:nvSpPr>
          <p:cNvPr id="9" name="Rectangle 8"/>
          <p:cNvSpPr/>
          <p:nvPr/>
        </p:nvSpPr>
        <p:spPr>
          <a:xfrm>
            <a:off x="2377853" y="934650"/>
            <a:ext cx="29504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/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Modulation efficiency </a:t>
            </a:r>
          </a:p>
          <a:p>
            <a:pPr lvl="0" hangingPunct="0"/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as a function of time</a:t>
            </a:r>
          </a:p>
          <a:p>
            <a:pPr lvl="0" hangingPunct="0"/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between mid-2014</a:t>
            </a:r>
          </a:p>
          <a:p>
            <a:pPr lvl="0" hangingPunct="0"/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and mid-2015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32400" y="1187549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0.96</a:t>
            </a:r>
            <a:endParaRPr lang="nl-BE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424688" y="1187549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1.02</a:t>
            </a:r>
            <a:endParaRPr lang="nl-BE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St. Denis: ILS – HCl Cell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2849" y="2267669"/>
            <a:ext cx="4681440" cy="4052161"/>
            <a:chOff x="52200" y="781919"/>
            <a:chExt cx="4681440" cy="405216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5090" r="5090"/>
            <a:stretch>
              <a:fillRect/>
            </a:stretch>
          </p:blipFill>
          <p:spPr>
            <a:xfrm>
              <a:off x="52200" y="781919"/>
              <a:ext cx="4681440" cy="39009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1158480" y="4487760"/>
              <a:ext cx="2468880" cy="346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 dirty="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Frequency [cm</a:t>
              </a:r>
              <a:r>
                <a:rPr lang="en-US" sz="1800" b="0" i="0" u="none" strike="noStrike" kern="1200" baseline="33000" dirty="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-1</a:t>
              </a:r>
              <a:r>
                <a:rPr lang="en-US" sz="1800" b="0" i="0" u="none" strike="noStrike" kern="1200" dirty="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]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880481" y="790768"/>
            <a:ext cx="2711553" cy="150639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hangingPunct="0"/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Phase error [rad] </a:t>
            </a:r>
            <a:endParaRPr lang="en-US" sz="2400" dirty="0" smtClean="0"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hangingPunct="0"/>
            <a:r>
              <a:rPr lang="en-US" sz="2400" dirty="0" smtClean="0">
                <a:latin typeface="Liberation Sans" pitchFamily="18"/>
                <a:ea typeface="Droid Sans Fallback" pitchFamily="2"/>
                <a:cs typeface="Droid Sans Devanagari" pitchFamily="2"/>
              </a:rPr>
              <a:t>as </a:t>
            </a:r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a function of </a:t>
            </a:r>
            <a:r>
              <a:rPr lang="en-US" sz="2400" dirty="0" smtClean="0">
                <a:latin typeface="Liberation Sans" pitchFamily="18"/>
                <a:ea typeface="Droid Sans Fallback" pitchFamily="2"/>
                <a:cs typeface="Droid Sans Devanagari" pitchFamily="2"/>
              </a:rPr>
              <a:t>time</a:t>
            </a:r>
          </a:p>
          <a:p>
            <a:pPr lvl="0" hangingPunct="0"/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between mid-2014</a:t>
            </a:r>
          </a:p>
          <a:p>
            <a:pPr lvl="0" hangingPunct="0"/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and </a:t>
            </a:r>
            <a:r>
              <a:rPr lang="en-US" sz="2400" dirty="0" smtClean="0">
                <a:latin typeface="Liberation Sans" pitchFamily="18"/>
                <a:ea typeface="Droid Sans Fallback" pitchFamily="2"/>
                <a:cs typeface="Droid Sans Devanagari" pitchFamily="2"/>
              </a:rPr>
              <a:t>mid-2015</a:t>
            </a:r>
            <a:endParaRPr lang="en-US" sz="2400" dirty="0"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6611" b="6611"/>
          <a:stretch>
            <a:fillRect/>
          </a:stretch>
        </p:blipFill>
        <p:spPr>
          <a:xfrm>
            <a:off x="5577840" y="731519"/>
            <a:ext cx="4226759" cy="682847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264448" y="102838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-0.01</a:t>
            </a:r>
            <a:endParaRPr lang="nl-BE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640712" y="104854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0.015</a:t>
            </a:r>
            <a:endParaRPr lang="nl-BE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Piton Maïdo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07360" y="1510919"/>
            <a:ext cx="5264640" cy="4538520"/>
            <a:chOff x="4707360" y="1510919"/>
            <a:chExt cx="5264640" cy="453852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4707360" y="1510919"/>
              <a:ext cx="5264640" cy="4538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Freeform 4"/>
            <p:cNvSpPr/>
            <p:nvPr/>
          </p:nvSpPr>
          <p:spPr>
            <a:xfrm>
              <a:off x="6892560" y="1850760"/>
              <a:ext cx="66240" cy="658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FF0000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6015960" y="3159360"/>
              <a:ext cx="65880" cy="658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*/ 5419351 1 1725033"/>
                <a:gd name="f6" fmla="*/ 10800 10800 1"/>
                <a:gd name="f7" fmla="+- 0 0 0"/>
                <a:gd name="f8" fmla="+- 0 0 360"/>
                <a:gd name="f9" fmla="val 10800"/>
                <a:gd name="f10" fmla="*/ f3 1 21600"/>
                <a:gd name="f11" fmla="*/ f4 1 21600"/>
                <a:gd name="f12" fmla="*/ 0 f5 1"/>
                <a:gd name="f13" fmla="*/ f7 f0 1"/>
                <a:gd name="f14" fmla="*/ f8 f0 1"/>
                <a:gd name="f15" fmla="*/ 3163 f10 1"/>
                <a:gd name="f16" fmla="*/ 18437 f10 1"/>
                <a:gd name="f17" fmla="*/ 18437 f11 1"/>
                <a:gd name="f18" fmla="*/ 3163 f11 1"/>
                <a:gd name="f19" fmla="*/ f12 1 f2"/>
                <a:gd name="f20" fmla="*/ f13 1 f2"/>
                <a:gd name="f21" fmla="*/ f14 1 f2"/>
                <a:gd name="f22" fmla="*/ 10800 f10 1"/>
                <a:gd name="f23" fmla="*/ 0 f11 1"/>
                <a:gd name="f24" fmla="*/ 0 f10 1"/>
                <a:gd name="f25" fmla="*/ 10800 f11 1"/>
                <a:gd name="f26" fmla="*/ 21600 f11 1"/>
                <a:gd name="f27" fmla="*/ 21600 f10 1"/>
                <a:gd name="f28" fmla="+- 0 0 f19"/>
                <a:gd name="f29" fmla="+- f20 0 f1"/>
                <a:gd name="f30" fmla="+- f21 0 f1"/>
                <a:gd name="f31" fmla="*/ f28 f0 1"/>
                <a:gd name="f32" fmla="+- f30 0 f29"/>
                <a:gd name="f33" fmla="*/ f31 1 f5"/>
                <a:gd name="f34" fmla="+- f33 0 f1"/>
                <a:gd name="f35" fmla="cos 1 f34"/>
                <a:gd name="f36" fmla="sin 1 f34"/>
                <a:gd name="f37" fmla="+- 0 0 f35"/>
                <a:gd name="f38" fmla="+- 0 0 f36"/>
                <a:gd name="f39" fmla="*/ 10800 f37 1"/>
                <a:gd name="f40" fmla="*/ 10800 f38 1"/>
                <a:gd name="f41" fmla="*/ f39 f39 1"/>
                <a:gd name="f42" fmla="*/ f40 f40 1"/>
                <a:gd name="f43" fmla="+- f41 f42 0"/>
                <a:gd name="f44" fmla="sqrt f43"/>
                <a:gd name="f45" fmla="*/ f6 1 f44"/>
                <a:gd name="f46" fmla="*/ f37 f45 1"/>
                <a:gd name="f47" fmla="*/ f38 f45 1"/>
                <a:gd name="f48" fmla="+- 10800 0 f46"/>
                <a:gd name="f49" fmla="+- 10800 0 f47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2" y="f23"/>
                </a:cxn>
                <a:cxn ang="f29">
                  <a:pos x="f15" y="f18"/>
                </a:cxn>
                <a:cxn ang="f29">
                  <a:pos x="f24" y="f25"/>
                </a:cxn>
                <a:cxn ang="f29">
                  <a:pos x="f15" y="f17"/>
                </a:cxn>
                <a:cxn ang="f29">
                  <a:pos x="f22" y="f26"/>
                </a:cxn>
                <a:cxn ang="f29">
                  <a:pos x="f16" y="f17"/>
                </a:cxn>
                <a:cxn ang="f29">
                  <a:pos x="f27" y="f25"/>
                </a:cxn>
                <a:cxn ang="f29">
                  <a:pos x="f16" y="f18"/>
                </a:cxn>
              </a:cxnLst>
              <a:rect l="f15" t="f18" r="f16" b="f17"/>
              <a:pathLst>
                <a:path w="21600" h="21600">
                  <a:moveTo>
                    <a:pt x="f48" y="f49"/>
                  </a:moveTo>
                  <a:arcTo wR="f9" hR="f9" stAng="f29" swAng="f32"/>
                  <a:close/>
                </a:path>
              </a:pathLst>
            </a:custGeom>
            <a:solidFill>
              <a:srgbClr val="FF0000"/>
            </a:solidFill>
            <a:ln>
              <a:noFill/>
              <a:prstDash val="solid"/>
            </a:ln>
          </p:spPr>
          <p:txBody>
            <a:bodyPr vert="horz" wrap="non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endParaRPr>
            </a:p>
          </p:txBody>
        </p:sp>
      </p:grpSp>
      <p:sp>
        <p:nvSpPr>
          <p:cNvPr id="7" name="Straight Connector 6"/>
          <p:cNvSpPr/>
          <p:nvPr/>
        </p:nvSpPr>
        <p:spPr>
          <a:xfrm flipH="1" flipV="1">
            <a:off x="3407040" y="1463039"/>
            <a:ext cx="2536560" cy="1693440"/>
          </a:xfrm>
          <a:prstGeom prst="line">
            <a:avLst/>
          </a:prstGeom>
          <a:noFill/>
          <a:ln w="36000">
            <a:solidFill>
              <a:srgbClr val="FF0000"/>
            </a:solidFill>
            <a:prstDash val="solid"/>
            <a:headEnd type="arrow"/>
          </a:ln>
        </p:spPr>
        <p:txBody>
          <a:bodyPr vert="horz" wrap="none" lIns="108000" tIns="63000" rIns="108000" bIns="63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" y="914400"/>
            <a:ext cx="4276178" cy="3647844"/>
          </a:xfrm>
          <a:prstGeom prst="rect">
            <a:avLst/>
          </a:prstGeom>
          <a:solidFill>
            <a:srgbClr val="EEEEEE"/>
          </a:solidFill>
          <a:ln w="18360">
            <a:solidFill>
              <a:srgbClr val="FF3333"/>
            </a:solidFill>
            <a:prstDash val="solid"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Maïdo</a:t>
            </a:r>
            <a:r>
              <a:rPr lang="en-US" sz="2400" b="1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Observatory (2200 m)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Bruker 125/HR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KBr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Beamsplitter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&amp; optics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Home-built tracker &amp; electronics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Since March 2013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NDACC (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InSb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and 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HgCdTe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TCCON (</a:t>
            </a: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InGaAs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10079"/>
          <a:stretch>
            <a:fillRect/>
          </a:stretch>
        </p:blipFill>
        <p:spPr>
          <a:xfrm>
            <a:off x="274320" y="4596119"/>
            <a:ext cx="4297680" cy="2906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Maïdo: Events Since Last Meeting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3719" y="751320"/>
            <a:ext cx="8300520" cy="39121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Mid August 2013: Failure of the tracker elevation stage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Early October 2013: Site visit: repaired the tracker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		Also fixed a problem with a moving mirror in the detector compartment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		(Mirror which selects between </a:t>
            </a:r>
            <a:r>
              <a:rPr lang="en-US" sz="20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InSb</a:t>
            </a:r>
            <a:r>
              <a:rPr lang="en-US" sz="20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and </a:t>
            </a:r>
            <a:r>
              <a:rPr lang="en-US" sz="20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HgCdTe</a:t>
            </a:r>
            <a:r>
              <a:rPr lang="en-US" sz="20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January 2014: It took about a month to get going again after cyclone </a:t>
            </a:r>
            <a:r>
              <a:rPr lang="en-US" sz="20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Bejisa</a:t>
            </a:r>
            <a:endParaRPr lang="en-US" sz="20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			&gt;&gt;&gt; Power lines to the observatory had been damaged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September </a:t>
            </a:r>
            <a:r>
              <a:rPr lang="en-US" sz="20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2014: Laser </a:t>
            </a:r>
            <a:r>
              <a:rPr lang="en-US" sz="20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replacement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000" b="0" i="0" u="none" strike="noStrike" kern="1200" dirty="0" smtClean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January 2015: re-alignment</a:t>
            </a:r>
            <a:endParaRPr lang="en-US" sz="20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March </a:t>
            </a:r>
            <a:r>
              <a:rPr lang="en-US" sz="20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2015: SNR drop in spectra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55440" y="4289040"/>
            <a:ext cx="10079640" cy="31413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traight Connector 4"/>
          <p:cNvSpPr/>
          <p:nvPr/>
        </p:nvSpPr>
        <p:spPr>
          <a:xfrm flipV="1">
            <a:off x="3566160" y="5212080"/>
            <a:ext cx="0" cy="164592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headEnd type="arrow"/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6079" y="4518360"/>
            <a:ext cx="1371599" cy="60228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Cyclone Bejisa</a:t>
            </a:r>
          </a:p>
        </p:txBody>
      </p:sp>
      <p:sp>
        <p:nvSpPr>
          <p:cNvPr id="7" name="Straight Connector 6"/>
          <p:cNvSpPr/>
          <p:nvPr/>
        </p:nvSpPr>
        <p:spPr>
          <a:xfrm flipV="1">
            <a:off x="2286000" y="5550480"/>
            <a:ext cx="0" cy="117828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headEnd type="arrow"/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51599" y="4948200"/>
            <a:ext cx="1371599" cy="60228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Tracker failure</a:t>
            </a:r>
          </a:p>
        </p:txBody>
      </p:sp>
      <p:sp>
        <p:nvSpPr>
          <p:cNvPr id="9" name="Straight Connector 8"/>
          <p:cNvSpPr/>
          <p:nvPr/>
        </p:nvSpPr>
        <p:spPr>
          <a:xfrm flipV="1">
            <a:off x="6126480" y="5120639"/>
            <a:ext cx="0" cy="1828801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headEnd type="arrow"/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399" y="4754879"/>
            <a:ext cx="1463039" cy="510839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Laser failure</a:t>
            </a:r>
          </a:p>
        </p:txBody>
      </p:sp>
      <p:sp>
        <p:nvSpPr>
          <p:cNvPr id="11" name="Straight Connector 10"/>
          <p:cNvSpPr/>
          <p:nvPr/>
        </p:nvSpPr>
        <p:spPr>
          <a:xfrm flipV="1">
            <a:off x="5533560" y="5724720"/>
            <a:ext cx="0" cy="13716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headEnd type="arrow"/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7760" y="5120639"/>
            <a:ext cx="1463039" cy="60228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LN2 shortage</a:t>
            </a:r>
          </a:p>
        </p:txBody>
      </p:sp>
      <p:sp>
        <p:nvSpPr>
          <p:cNvPr id="13" name="Straight Connector 12"/>
          <p:cNvSpPr/>
          <p:nvPr/>
        </p:nvSpPr>
        <p:spPr>
          <a:xfrm flipV="1">
            <a:off x="7589519" y="5212080"/>
            <a:ext cx="0" cy="182880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headEnd type="arrow"/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32320" y="4663440"/>
            <a:ext cx="1645920" cy="85824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sudden misalignment</a:t>
            </a:r>
          </a:p>
        </p:txBody>
      </p:sp>
      <p:sp>
        <p:nvSpPr>
          <p:cNvPr id="15" name="Straight Connector 14"/>
          <p:cNvSpPr/>
          <p:nvPr/>
        </p:nvSpPr>
        <p:spPr>
          <a:xfrm flipV="1">
            <a:off x="7040880" y="6035040"/>
            <a:ext cx="0" cy="1005840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  <a:headEnd type="arrow"/>
          </a:ln>
        </p:spPr>
        <p:txBody>
          <a:bodyPr vert="horz" wrap="none" lIns="108000" tIns="63000" rIns="108000" bIns="63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17919" y="5432760"/>
            <a:ext cx="1463039" cy="602280"/>
          </a:xfrm>
          <a:prstGeom prst="rect">
            <a:avLst/>
          </a:prstGeom>
          <a:noFill/>
          <a:ln>
            <a:noFill/>
            <a:tailEnd type="arrow"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electronics failure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/>
              <a:t>Degrading mirrors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2880" y="1386719"/>
            <a:ext cx="9682560" cy="53863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791840" y="7034324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2800" dirty="0" smtClean="0">
                <a:solidFill>
                  <a:srgbClr val="FF0000"/>
                </a:solidFill>
              </a:rPr>
              <a:t>Even </a:t>
            </a:r>
            <a:r>
              <a:rPr lang="nl-BE" sz="2800" dirty="0" err="1" smtClean="0">
                <a:solidFill>
                  <a:srgbClr val="FF0000"/>
                </a:solidFill>
              </a:rPr>
              <a:t>worse</a:t>
            </a:r>
            <a:r>
              <a:rPr lang="nl-BE" sz="2800" dirty="0" smtClean="0">
                <a:solidFill>
                  <a:srgbClr val="FF0000"/>
                </a:solidFill>
              </a:rPr>
              <a:t> at St Denis : </a:t>
            </a:r>
            <a:r>
              <a:rPr lang="nl-BE" sz="2800" dirty="0" err="1" smtClean="0">
                <a:solidFill>
                  <a:srgbClr val="FF0000"/>
                </a:solidFill>
              </a:rPr>
              <a:t>dSNR</a:t>
            </a:r>
            <a:r>
              <a:rPr lang="nl-BE" sz="2800" dirty="0" smtClean="0">
                <a:solidFill>
                  <a:srgbClr val="FF0000"/>
                </a:solidFill>
              </a:rPr>
              <a:t>/</a:t>
            </a:r>
            <a:r>
              <a:rPr lang="nl-BE" sz="2800" dirty="0" err="1" smtClean="0">
                <a:solidFill>
                  <a:srgbClr val="FF0000"/>
                </a:solidFill>
              </a:rPr>
              <a:t>dt</a:t>
            </a:r>
            <a:r>
              <a:rPr lang="nl-BE" sz="2800" dirty="0" smtClean="0">
                <a:solidFill>
                  <a:srgbClr val="FF0000"/>
                </a:solidFill>
              </a:rPr>
              <a:t> ~ -2.9/</a:t>
            </a:r>
            <a:r>
              <a:rPr lang="nl-BE" sz="2800" dirty="0" err="1" smtClean="0">
                <a:solidFill>
                  <a:srgbClr val="FF0000"/>
                </a:solidFill>
              </a:rPr>
              <a:t>day</a:t>
            </a:r>
            <a:r>
              <a:rPr lang="nl-BE" sz="2800" dirty="0" smtClean="0">
                <a:solidFill>
                  <a:srgbClr val="FF0000"/>
                </a:solidFill>
              </a:rPr>
              <a:t>!</a:t>
            </a:r>
            <a:endParaRPr lang="nl-BE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/>
              <a:t>Maïdo: ILS – HBr Cell (linefit 12)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2200" y="2009623"/>
            <a:ext cx="4681440" cy="4160161"/>
            <a:chOff x="52200" y="781919"/>
            <a:chExt cx="4681440" cy="416016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5090" r="5090"/>
            <a:stretch>
              <a:fillRect/>
            </a:stretch>
          </p:blipFill>
          <p:spPr>
            <a:xfrm>
              <a:off x="52200" y="781919"/>
              <a:ext cx="4681440" cy="39009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1158480" y="4595760"/>
              <a:ext cx="2468880" cy="346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marL="0" marR="0" lvl="0" indent="0" algn="ct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0" i="0" u="none" strike="noStrike" kern="1200" dirty="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Frequency [cm</a:t>
              </a:r>
              <a:r>
                <a:rPr lang="en-US" sz="1800" b="0" i="0" u="none" strike="noStrike" kern="1200" baseline="33000" dirty="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-1</a:t>
              </a:r>
              <a:r>
                <a:rPr lang="en-US" sz="1800" b="0" i="0" u="none" strike="noStrike" kern="1200" dirty="0">
                  <a:ln>
                    <a:noFill/>
                  </a:ln>
                  <a:latin typeface="Liberation Sans" pitchFamily="18"/>
                  <a:ea typeface="Droid Sans Fallback" pitchFamily="2"/>
                  <a:cs typeface="Droid Sans Devanagari" pitchFamily="2"/>
                </a:rPr>
                <a:t>]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489600" y="822600"/>
            <a:ext cx="2996439" cy="177185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Modulation efficiency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as 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a function of </a:t>
            </a:r>
            <a:r>
              <a:rPr lang="en-US" sz="2400" b="0" i="0" u="none" strike="noStrike" kern="1200" dirty="0" smtClean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time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dirty="0">
                <a:latin typeface="Liberation Sans" pitchFamily="18"/>
                <a:ea typeface="Droid Sans Fallback" pitchFamily="2"/>
                <a:cs typeface="Droid Sans Devanagari" pitchFamily="2"/>
              </a:rPr>
              <a:t>b</a:t>
            </a:r>
            <a:r>
              <a:rPr lang="en-US" sz="2400" dirty="0" smtClean="0">
                <a:latin typeface="Liberation Sans" pitchFamily="18"/>
                <a:ea typeface="Droid Sans Fallback" pitchFamily="2"/>
                <a:cs typeface="Droid Sans Devanagari" pitchFamily="2"/>
              </a:rPr>
              <a:t>etween mid-2014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dirty="0" smtClean="0">
                <a:latin typeface="Liberation Sans" pitchFamily="18"/>
                <a:ea typeface="Droid Sans Fallback" pitchFamily="2"/>
                <a:cs typeface="Droid Sans Devanagari" pitchFamily="2"/>
              </a:rPr>
              <a:t>and mid-2015</a:t>
            </a:r>
            <a:endParaRPr lang="en-US" sz="24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760" y="7093440"/>
            <a:ext cx="4119374" cy="44475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dirty="0" err="1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Hbr</a:t>
            </a:r>
            <a:r>
              <a:rPr lang="en-US" sz="2400" b="0" i="0" u="none" strike="noStrike" kern="1200" dirty="0">
                <a:ln>
                  <a:noFill/>
                </a:ln>
                <a:latin typeface="Liberation Sans" pitchFamily="18"/>
                <a:ea typeface="Droid Sans Fallback" pitchFamily="2"/>
                <a:cs typeface="Droid Sans Devanagari" pitchFamily="2"/>
              </a:rPr>
              <a:t> Cell: #50 of the 2011 series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t="6611" b="6611"/>
          <a:stretch>
            <a:fillRect/>
          </a:stretch>
        </p:blipFill>
        <p:spPr>
          <a:xfrm>
            <a:off x="5371560" y="822600"/>
            <a:ext cx="4445280" cy="65192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traight Connector 7"/>
          <p:cNvSpPr/>
          <p:nvPr/>
        </p:nvSpPr>
        <p:spPr>
          <a:xfrm flipV="1">
            <a:off x="5267880" y="5303520"/>
            <a:ext cx="675720" cy="640080"/>
          </a:xfrm>
          <a:prstGeom prst="line">
            <a:avLst/>
          </a:prstGeom>
          <a:noFill/>
          <a:ln w="72000">
            <a:solidFill>
              <a:srgbClr val="FF0000"/>
            </a:solidFill>
            <a:prstDash val="solid"/>
            <a:tailEnd type="arrow"/>
          </a:ln>
        </p:spPr>
        <p:txBody>
          <a:bodyPr vert="horz" wrap="none" lIns="126000" tIns="81000" rIns="126000" bIns="81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81398" y="6033173"/>
            <a:ext cx="3163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hangingPunct="0"/>
            <a:r>
              <a:rPr lang="en-US" sz="2400" dirty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Instrument </a:t>
            </a:r>
            <a:r>
              <a:rPr lang="en-US" sz="2400" dirty="0" smtClean="0"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Droid Sans Devanagari" pitchFamily="2"/>
              </a:rPr>
              <a:t>re-alignment</a:t>
            </a:r>
            <a:endParaRPr lang="en-US" sz="2400" dirty="0">
              <a:solidFill>
                <a:srgbClr val="FF0000"/>
              </a:solidFill>
              <a:latin typeface="Liberation Sans" pitchFamily="18"/>
              <a:ea typeface="Droid Sans Fallback" pitchFamily="2"/>
              <a:cs typeface="Droid Sans Devanagari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27724" y="111554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0.98</a:t>
            </a:r>
            <a:endParaRPr lang="nl-BE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712720" y="111554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/>
              <a:t>1.04</a:t>
            </a:r>
            <a:endParaRPr lang="nl-BE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le:///home/filipd/.config/libreoffice/4-suse/user/template/presentatie.ot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ile:///home/filipd/.config/libreoffice/4-suse/user/template/presentatie.otp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itle and Cont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4259</TotalTime>
  <Words>780</Words>
  <Application>Microsoft Office PowerPoint</Application>
  <PresentationFormat>Custom</PresentationFormat>
  <Paragraphs>196</Paragraphs>
  <Slides>18</Slides>
  <Notes>13</Notes>
  <HiddenSlides>1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file:///home/filipd/.config/libreoffice/4-suse/user/template/presentatie.otp</vt:lpstr>
      <vt:lpstr>file:///home/filipd/.config/libreoffice/4-suse/user/template/presentatie.otp1</vt:lpstr>
      <vt:lpstr>Title and Content</vt:lpstr>
      <vt:lpstr>PowerPoint Presentation</vt:lpstr>
      <vt:lpstr>St. Denis</vt:lpstr>
      <vt:lpstr>St. Denis: Events Since Last Meeting</vt:lpstr>
      <vt:lpstr>St. Denis: ILS – HCl Cell (linefit 12)</vt:lpstr>
      <vt:lpstr>St. Denis: ILS – HCl Cell</vt:lpstr>
      <vt:lpstr>Piton Maïdo</vt:lpstr>
      <vt:lpstr>Maïdo: Events Since Last Meeting</vt:lpstr>
      <vt:lpstr>Degrading mirrors</vt:lpstr>
      <vt:lpstr>Maïdo: ILS – HBr Cell (linefit 12)</vt:lpstr>
      <vt:lpstr>Maïdo: ILS – HBr Cell</vt:lpstr>
      <vt:lpstr>Outlook: Reunion TCCON data calibration</vt:lpstr>
      <vt:lpstr>Outlook: Brasil</vt:lpstr>
      <vt:lpstr>PowerPoint Presentation</vt:lpstr>
      <vt:lpstr>Publications in 2014 – June 2015</vt:lpstr>
      <vt:lpstr>PowerPoint Presentation</vt:lpstr>
      <vt:lpstr>PowerPoint Presentation</vt:lpstr>
      <vt:lpstr>Funding situation / projects</vt:lpstr>
      <vt:lpstr>Team Members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</dc:title>
  <dc:creator>martine</dc:creator>
  <cp:lastModifiedBy>martine</cp:lastModifiedBy>
  <cp:revision>111</cp:revision>
  <dcterms:created xsi:type="dcterms:W3CDTF">2014-05-06T13:00:34Z</dcterms:created>
  <dcterms:modified xsi:type="dcterms:W3CDTF">2015-06-10T16:34:50Z</dcterms:modified>
</cp:coreProperties>
</file>