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75" r:id="rId2"/>
    <p:sldId id="296" r:id="rId3"/>
    <p:sldId id="297" r:id="rId4"/>
    <p:sldId id="298" r:id="rId5"/>
    <p:sldId id="295" r:id="rId6"/>
    <p:sldId id="257" r:id="rId7"/>
    <p:sldId id="264" r:id="rId8"/>
    <p:sldId id="262" r:id="rId9"/>
    <p:sldId id="268" r:id="rId10"/>
    <p:sldId id="276" r:id="rId11"/>
    <p:sldId id="293" r:id="rId12"/>
    <p:sldId id="256" r:id="rId13"/>
    <p:sldId id="258" r:id="rId14"/>
    <p:sldId id="288" r:id="rId15"/>
    <p:sldId id="290" r:id="rId16"/>
    <p:sldId id="291" r:id="rId17"/>
    <p:sldId id="289" r:id="rId18"/>
    <p:sldId id="260" r:id="rId19"/>
    <p:sldId id="292" r:id="rId20"/>
    <p:sldId id="259" r:id="rId21"/>
    <p:sldId id="261" r:id="rId22"/>
    <p:sldId id="269" r:id="rId23"/>
    <p:sldId id="270" r:id="rId24"/>
    <p:sldId id="267" r:id="rId25"/>
    <p:sldId id="266" r:id="rId26"/>
    <p:sldId id="265" r:id="rId27"/>
    <p:sldId id="273" r:id="rId28"/>
    <p:sldId id="277" r:id="rId29"/>
    <p:sldId id="278" r:id="rId30"/>
    <p:sldId id="281" r:id="rId31"/>
    <p:sldId id="284" r:id="rId32"/>
    <p:sldId id="279" r:id="rId33"/>
    <p:sldId id="280" r:id="rId34"/>
    <p:sldId id="283" r:id="rId35"/>
    <p:sldId id="282" r:id="rId36"/>
    <p:sldId id="274" r:id="rId37"/>
    <p:sldId id="285" r:id="rId38"/>
    <p:sldId id="286"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snapToGrid="0" snapToObjects="1">
      <p:cViewPr varScale="1">
        <p:scale>
          <a:sx n="91" d="100"/>
          <a:sy n="91" d="100"/>
        </p:scale>
        <p:origin x="-128" y="-232"/>
      </p:cViewPr>
      <p:guideLst>
        <p:guide orient="horz" pos="2160"/>
        <p:guide pos="2880"/>
      </p:guideLst>
    </p:cSldViewPr>
  </p:slideViewPr>
  <p:outlineViewPr>
    <p:cViewPr>
      <p:scale>
        <a:sx n="33" d="100"/>
        <a:sy n="33" d="100"/>
      </p:scale>
      <p:origin x="0" y="2672"/>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30.xml"/><Relationship Id="rId4" Type="http://schemas.openxmlformats.org/officeDocument/2006/relationships/slide" Target="slides/slide31.xml"/><Relationship Id="rId5" Type="http://schemas.openxmlformats.org/officeDocument/2006/relationships/slide" Target="slides/slide32.xml"/><Relationship Id="rId6" Type="http://schemas.openxmlformats.org/officeDocument/2006/relationships/slide" Target="slides/slide33.xml"/><Relationship Id="rId7" Type="http://schemas.openxmlformats.org/officeDocument/2006/relationships/slide" Target="slides/slide34.xml"/><Relationship Id="rId8" Type="http://schemas.openxmlformats.org/officeDocument/2006/relationships/slide" Target="slides/slide35.xml"/><Relationship Id="rId1" Type="http://schemas.openxmlformats.org/officeDocument/2006/relationships/slide" Target="slides/slide18.xml"/><Relationship Id="rId2" Type="http://schemas.openxmlformats.org/officeDocument/2006/relationships/slide" Target="slides/slide1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BA43EA-1AFA-8A4E-AA60-2F016F9A440C}" type="datetimeFigureOut">
              <a:rPr lang="en-US" smtClean="0"/>
              <a:t>6/13/18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FC3ACC-0141-6E4C-9C1F-0DFD20142033}" type="slidenum">
              <a:rPr lang="en-US" smtClean="0"/>
              <a:t>‹#›</a:t>
            </a:fld>
            <a:endParaRPr lang="en-US"/>
          </a:p>
        </p:txBody>
      </p:sp>
    </p:spTree>
    <p:extLst>
      <p:ext uri="{BB962C8B-B14F-4D97-AF65-F5344CB8AC3E}">
        <p14:creationId xmlns:p14="http://schemas.microsoft.com/office/powerpoint/2010/main" val="20804994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FC3ACC-0141-6E4C-9C1F-0DFD20142033}" type="slidenum">
              <a:rPr lang="en-US" smtClean="0"/>
              <a:t>14</a:t>
            </a:fld>
            <a:endParaRPr lang="en-US"/>
          </a:p>
        </p:txBody>
      </p:sp>
    </p:spTree>
    <p:extLst>
      <p:ext uri="{BB962C8B-B14F-4D97-AF65-F5344CB8AC3E}">
        <p14:creationId xmlns:p14="http://schemas.microsoft.com/office/powerpoint/2010/main" val="1069117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FC3ACC-0141-6E4C-9C1F-0DFD20142033}" type="slidenum">
              <a:rPr lang="en-US" smtClean="0"/>
              <a:t>16</a:t>
            </a:fld>
            <a:endParaRPr lang="en-US"/>
          </a:p>
        </p:txBody>
      </p:sp>
    </p:spTree>
    <p:extLst>
      <p:ext uri="{BB962C8B-B14F-4D97-AF65-F5344CB8AC3E}">
        <p14:creationId xmlns:p14="http://schemas.microsoft.com/office/powerpoint/2010/main" val="1069117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FC3ACC-0141-6E4C-9C1F-0DFD20142033}" type="slidenum">
              <a:rPr lang="en-US" smtClean="0"/>
              <a:t>17</a:t>
            </a:fld>
            <a:endParaRPr lang="en-US"/>
          </a:p>
        </p:txBody>
      </p:sp>
    </p:spTree>
    <p:extLst>
      <p:ext uri="{BB962C8B-B14F-4D97-AF65-F5344CB8AC3E}">
        <p14:creationId xmlns:p14="http://schemas.microsoft.com/office/powerpoint/2010/main" val="1069117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3C9A3F-D38C-B949-BADD-886E8FADC95E}" type="datetimeFigureOut">
              <a:rPr lang="en-US" smtClean="0"/>
              <a:t>6/13/18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3061647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3C9A3F-D38C-B949-BADD-886E8FADC95E}" type="datetimeFigureOut">
              <a:rPr lang="en-US" smtClean="0"/>
              <a:t>6/13/18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3366893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3C9A3F-D38C-B949-BADD-886E8FADC95E}" type="datetimeFigureOut">
              <a:rPr lang="en-US" smtClean="0"/>
              <a:t>6/13/18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2813974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3C9A3F-D38C-B949-BADD-886E8FADC95E}" type="datetimeFigureOut">
              <a:rPr lang="en-US" smtClean="0"/>
              <a:t>6/13/18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1689876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3C9A3F-D38C-B949-BADD-886E8FADC95E}" type="datetimeFigureOut">
              <a:rPr lang="en-US" smtClean="0"/>
              <a:t>6/13/18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338988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3C9A3F-D38C-B949-BADD-886E8FADC95E}" type="datetimeFigureOut">
              <a:rPr lang="en-US" smtClean="0"/>
              <a:t>6/13/18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2963326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3C9A3F-D38C-B949-BADD-886E8FADC95E}" type="datetimeFigureOut">
              <a:rPr lang="en-US" smtClean="0"/>
              <a:t>6/13/18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520372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3C9A3F-D38C-B949-BADD-886E8FADC95E}" type="datetimeFigureOut">
              <a:rPr lang="en-US" smtClean="0"/>
              <a:t>6/13/18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1352791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3C9A3F-D38C-B949-BADD-886E8FADC95E}" type="datetimeFigureOut">
              <a:rPr lang="en-US" smtClean="0"/>
              <a:t>6/13/18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168544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C9A3F-D38C-B949-BADD-886E8FADC95E}" type="datetimeFigureOut">
              <a:rPr lang="en-US" smtClean="0"/>
              <a:t>6/13/18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3093344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3C9A3F-D38C-B949-BADD-886E8FADC95E}" type="datetimeFigureOut">
              <a:rPr lang="en-US" smtClean="0"/>
              <a:t>6/13/18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04BB15-B23A-CA4C-A9A8-E79A685BA484}" type="slidenum">
              <a:rPr lang="en-US" smtClean="0"/>
              <a:t>‹#›</a:t>
            </a:fld>
            <a:endParaRPr lang="en-US"/>
          </a:p>
        </p:txBody>
      </p:sp>
    </p:spTree>
    <p:extLst>
      <p:ext uri="{BB962C8B-B14F-4D97-AF65-F5344CB8AC3E}">
        <p14:creationId xmlns:p14="http://schemas.microsoft.com/office/powerpoint/2010/main" val="20645923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3C9A3F-D38C-B949-BADD-886E8FADC95E}" type="datetimeFigureOut">
              <a:rPr lang="en-US" smtClean="0"/>
              <a:t>6/13/18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4BB15-B23A-CA4C-A9A8-E79A685BA484}" type="slidenum">
              <a:rPr lang="en-US" smtClean="0"/>
              <a:t>‹#›</a:t>
            </a:fld>
            <a:endParaRPr lang="en-US"/>
          </a:p>
        </p:txBody>
      </p:sp>
    </p:spTree>
    <p:extLst>
      <p:ext uri="{BB962C8B-B14F-4D97-AF65-F5344CB8AC3E}">
        <p14:creationId xmlns:p14="http://schemas.microsoft.com/office/powerpoint/2010/main" val="3869260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ark4sun.jpl.nasa.gov/report/o3_spectroscopy_evaluation_20170930.compressed.pdf" TargetMode="External"/><Relationship Id="rId3" Type="http://schemas.openxmlformats.org/officeDocument/2006/relationships/hyperlink" Target="https://mark4sun.jpl.nasa.gov/data/spec/Pseudo/"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emf"/></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5" Type="http://schemas.openxmlformats.org/officeDocument/2006/relationships/image" Target="../media/image9.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0032"/>
          </a:xfrm>
        </p:spPr>
        <p:txBody>
          <a:bodyPr/>
          <a:lstStyle/>
          <a:p>
            <a:r>
              <a:rPr lang="en-US" dirty="0" smtClean="0"/>
              <a:t>Spectroscopy Update</a:t>
            </a:r>
            <a:endParaRPr lang="en-US" dirty="0"/>
          </a:p>
        </p:txBody>
      </p:sp>
      <p:sp>
        <p:nvSpPr>
          <p:cNvPr id="5" name="TextBox 4"/>
          <p:cNvSpPr txBox="1"/>
          <p:nvPr/>
        </p:nvSpPr>
        <p:spPr>
          <a:xfrm>
            <a:off x="97687" y="1514557"/>
            <a:ext cx="9018403" cy="5078314"/>
          </a:xfrm>
          <a:prstGeom prst="rect">
            <a:avLst/>
          </a:prstGeom>
          <a:noFill/>
        </p:spPr>
        <p:txBody>
          <a:bodyPr wrap="square" rtlCol="0">
            <a:spAutoFit/>
          </a:bodyPr>
          <a:lstStyle/>
          <a:p>
            <a:r>
              <a:rPr lang="en-US" dirty="0" smtClean="0"/>
              <a:t>A major event in 2017 was the release of HITRAN2016.  This happens every 4 years only, and so merits serious attention.</a:t>
            </a:r>
          </a:p>
          <a:p>
            <a:endParaRPr lang="en-US" dirty="0"/>
          </a:p>
          <a:p>
            <a:r>
              <a:rPr lang="en-US" dirty="0" smtClean="0"/>
              <a:t>A lot of work evaluating HITRAN 2016.  I have so far looked at H</a:t>
            </a:r>
            <a:r>
              <a:rPr lang="en-US" baseline="-25000" dirty="0" smtClean="0"/>
              <a:t>2</a:t>
            </a:r>
            <a:r>
              <a:rPr lang="en-US" dirty="0" smtClean="0"/>
              <a:t>O, CO</a:t>
            </a:r>
            <a:r>
              <a:rPr lang="en-US" baseline="-25000" dirty="0" smtClean="0"/>
              <a:t>2</a:t>
            </a:r>
            <a:r>
              <a:rPr lang="en-US" dirty="0" smtClean="0"/>
              <a:t>, O</a:t>
            </a:r>
            <a:r>
              <a:rPr lang="en-US" baseline="-25000" dirty="0" smtClean="0"/>
              <a:t>3</a:t>
            </a:r>
            <a:r>
              <a:rPr lang="en-US" dirty="0" smtClean="0"/>
              <a:t>.  Next up is N</a:t>
            </a:r>
            <a:r>
              <a:rPr lang="en-US" baseline="-25000" dirty="0" smtClean="0"/>
              <a:t>2</a:t>
            </a:r>
            <a:r>
              <a:rPr lang="en-US" dirty="0" smtClean="0"/>
              <a:t>O.</a:t>
            </a:r>
          </a:p>
          <a:p>
            <a:endParaRPr lang="en-US" dirty="0"/>
          </a:p>
          <a:p>
            <a:r>
              <a:rPr lang="en-US" dirty="0"/>
              <a:t>As usual with HITRAN, the new release represents 2 steps forward, one step backward</a:t>
            </a:r>
            <a:r>
              <a:rPr lang="en-US" dirty="0" smtClean="0"/>
              <a:t>.</a:t>
            </a:r>
          </a:p>
          <a:p>
            <a:endParaRPr lang="en-US" dirty="0"/>
          </a:p>
          <a:p>
            <a:r>
              <a:rPr lang="en-US" dirty="0" smtClean="0"/>
              <a:t>Today I will show my CO</a:t>
            </a:r>
            <a:r>
              <a:rPr lang="en-US" baseline="-25000" dirty="0" smtClean="0"/>
              <a:t>2</a:t>
            </a:r>
            <a:r>
              <a:rPr lang="en-US" dirty="0" smtClean="0"/>
              <a:t> evaluation as example of the methodology.  This is the main thrust of today’s talk.</a:t>
            </a:r>
          </a:p>
          <a:p>
            <a:endParaRPr lang="en-US" dirty="0"/>
          </a:p>
          <a:p>
            <a:r>
              <a:rPr lang="en-US" dirty="0" smtClean="0"/>
              <a:t>No time to show O</a:t>
            </a:r>
            <a:r>
              <a:rPr lang="en-US" baseline="-25000" dirty="0" smtClean="0"/>
              <a:t>3</a:t>
            </a:r>
            <a:r>
              <a:rPr lang="en-US" dirty="0" smtClean="0"/>
              <a:t> or H</a:t>
            </a:r>
            <a:r>
              <a:rPr lang="en-US" baseline="-25000" dirty="0" smtClean="0"/>
              <a:t>2</a:t>
            </a:r>
            <a:r>
              <a:rPr lang="en-US" dirty="0" smtClean="0"/>
              <a:t>O, but you can read the O</a:t>
            </a:r>
            <a:r>
              <a:rPr lang="en-US" baseline="-25000" dirty="0" smtClean="0"/>
              <a:t>3</a:t>
            </a:r>
            <a:r>
              <a:rPr lang="en-US" dirty="0" smtClean="0"/>
              <a:t> report here:</a:t>
            </a:r>
          </a:p>
          <a:p>
            <a:r>
              <a:rPr lang="en-US" dirty="0">
                <a:hlinkClick r:id="rId2"/>
              </a:rPr>
              <a:t>https://mark4sun.jpl.nasa.gov/report/o3_spectroscopy_evaluation_20170930.compressed.pdf</a:t>
            </a:r>
            <a:endParaRPr lang="en-US" dirty="0"/>
          </a:p>
          <a:p>
            <a:endParaRPr lang="en-US" dirty="0"/>
          </a:p>
          <a:p>
            <a:r>
              <a:rPr lang="en-US" dirty="0" smtClean="0"/>
              <a:t>On a completely separate topic, pseudo-</a:t>
            </a:r>
            <a:r>
              <a:rPr lang="en-US" dirty="0" err="1" smtClean="0"/>
              <a:t>linelists</a:t>
            </a:r>
            <a:r>
              <a:rPr lang="en-US" dirty="0" smtClean="0"/>
              <a:t> have been created for:</a:t>
            </a:r>
          </a:p>
          <a:p>
            <a:pPr marL="285750" indent="-285750">
              <a:buFont typeface="Arial"/>
              <a:buChar char="•"/>
            </a:pPr>
            <a:r>
              <a:rPr lang="en-US" dirty="0" smtClean="0"/>
              <a:t>CFH</a:t>
            </a:r>
            <a:r>
              <a:rPr lang="en-US" baseline="-25000" dirty="0" smtClean="0"/>
              <a:t>2</a:t>
            </a:r>
            <a:r>
              <a:rPr lang="en-US" dirty="0" smtClean="0"/>
              <a:t>CF</a:t>
            </a:r>
            <a:r>
              <a:rPr lang="en-US" baseline="-25000" dirty="0" smtClean="0"/>
              <a:t>3</a:t>
            </a:r>
            <a:r>
              <a:rPr lang="en-US" dirty="0" smtClean="0"/>
              <a:t> (HFC-134a)</a:t>
            </a:r>
            <a:r>
              <a:rPr lang="en-US" dirty="0"/>
              <a:t>: </a:t>
            </a:r>
            <a:r>
              <a:rPr lang="en-US" sz="1500" dirty="0"/>
              <a:t>https://mark4sun.jpl.nasa.gov/data/spec/Pseudo/HFC-134a_PLL.compressed.pdf</a:t>
            </a:r>
            <a:endParaRPr lang="en-US" sz="1500" dirty="0" smtClean="0"/>
          </a:p>
          <a:p>
            <a:pPr marL="285750" indent="-285750">
              <a:buFont typeface="Arial"/>
              <a:buChar char="•"/>
            </a:pPr>
            <a:r>
              <a:rPr lang="en-US" dirty="0" smtClean="0"/>
              <a:t>CH</a:t>
            </a:r>
            <a:r>
              <a:rPr lang="en-US" baseline="-25000" dirty="0" smtClean="0"/>
              <a:t>3</a:t>
            </a:r>
            <a:r>
              <a:rPr lang="en-US" dirty="0" smtClean="0"/>
              <a:t>COCH</a:t>
            </a:r>
            <a:r>
              <a:rPr lang="en-US" baseline="-25000" dirty="0" smtClean="0"/>
              <a:t>3</a:t>
            </a:r>
            <a:r>
              <a:rPr lang="en-US" dirty="0" smtClean="0"/>
              <a:t> (Acetone)</a:t>
            </a:r>
            <a:r>
              <a:rPr lang="en-US" sz="1500" dirty="0" smtClean="0"/>
              <a:t>: </a:t>
            </a:r>
            <a:r>
              <a:rPr lang="en-US" sz="1500" dirty="0" smtClean="0">
                <a:hlinkClick r:id="rId3"/>
              </a:rPr>
              <a:t>https</a:t>
            </a:r>
            <a:r>
              <a:rPr lang="en-US" sz="1500" dirty="0">
                <a:hlinkClick r:id="rId3"/>
              </a:rPr>
              <a:t>://mark4sun.jpl.nasa.gov/data/spec/Pseudo</a:t>
            </a:r>
            <a:r>
              <a:rPr lang="en-US" sz="1500" dirty="0" smtClean="0">
                <a:hlinkClick r:id="rId3"/>
              </a:rPr>
              <a:t>/</a:t>
            </a:r>
            <a:r>
              <a:rPr lang="en-US" sz="1500" dirty="0"/>
              <a:t>CH3COCH3_PLL.compressed.pdf</a:t>
            </a:r>
          </a:p>
          <a:p>
            <a:pPr marL="285750" indent="-285750">
              <a:buFont typeface="Arial"/>
              <a:buChar char="•"/>
            </a:pPr>
            <a:r>
              <a:rPr lang="en-US" dirty="0" smtClean="0"/>
              <a:t>C</a:t>
            </a:r>
            <a:r>
              <a:rPr lang="en-US" baseline="-25000" dirty="0" smtClean="0"/>
              <a:t>3</a:t>
            </a:r>
            <a:r>
              <a:rPr lang="en-US" dirty="0" smtClean="0"/>
              <a:t>H</a:t>
            </a:r>
            <a:r>
              <a:rPr lang="en-US" baseline="-25000" dirty="0" smtClean="0"/>
              <a:t>6</a:t>
            </a:r>
            <a:r>
              <a:rPr lang="en-US" dirty="0" smtClean="0"/>
              <a:t> (Propene): “FTIR Measurements of Mid-IR Propene (C</a:t>
            </a:r>
            <a:r>
              <a:rPr lang="en-US" baseline="-25000" dirty="0" smtClean="0"/>
              <a:t>3</a:t>
            </a:r>
            <a:r>
              <a:rPr lang="en-US" dirty="0" smtClean="0"/>
              <a:t>H</a:t>
            </a:r>
            <a:r>
              <a:rPr lang="en-US" baseline="-25000" dirty="0" smtClean="0"/>
              <a:t>6</a:t>
            </a:r>
            <a:r>
              <a:rPr lang="en-US" dirty="0" smtClean="0"/>
              <a:t>) cross-sections at temperatures between 150 and 299 K”, Sung, </a:t>
            </a:r>
            <a:r>
              <a:rPr lang="en-US" dirty="0" err="1" smtClean="0"/>
              <a:t>Toon</a:t>
            </a:r>
            <a:r>
              <a:rPr lang="en-US" dirty="0" smtClean="0"/>
              <a:t> et al., JQSRT, 213 (2018), 119-132</a:t>
            </a:r>
          </a:p>
        </p:txBody>
      </p:sp>
    </p:spTree>
    <p:extLst>
      <p:ext uri="{BB962C8B-B14F-4D97-AF65-F5344CB8AC3E}">
        <p14:creationId xmlns:p14="http://schemas.microsoft.com/office/powerpoint/2010/main" val="16677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6751" y="1248335"/>
            <a:ext cx="8398949" cy="4530472"/>
          </a:xfrm>
          <a:prstGeom prst="rect">
            <a:avLst/>
          </a:prstGeom>
          <a:noFill/>
          <a:ln>
            <a:noFill/>
          </a:ln>
        </p:spPr>
        <p:txBody>
          <a:bodyPr wrap="square" rtlCol="0">
            <a:spAutoFit/>
          </a:bodyPr>
          <a:lstStyle/>
          <a:p>
            <a:pPr>
              <a:lnSpc>
                <a:spcPct val="80000"/>
              </a:lnSpc>
              <a:spcAft>
                <a:spcPts val="600"/>
              </a:spcAft>
            </a:pPr>
            <a:r>
              <a:rPr lang="en-US" b="1" dirty="0" smtClean="0">
                <a:latin typeface="Courier"/>
                <a:cs typeface="Courier"/>
              </a:rPr>
              <a:t>Center: </a:t>
            </a:r>
            <a:r>
              <a:rPr lang="en-US" dirty="0" smtClean="0">
                <a:latin typeface="Courier"/>
                <a:cs typeface="Courier"/>
              </a:rPr>
              <a:t>Center wavenumber of window (cm</a:t>
            </a:r>
            <a:r>
              <a:rPr lang="en-US" baseline="30000" dirty="0" smtClean="0">
                <a:latin typeface="Courier"/>
                <a:cs typeface="Courier"/>
              </a:rPr>
              <a:t>-1</a:t>
            </a:r>
            <a:r>
              <a:rPr lang="en-US" dirty="0" smtClean="0">
                <a:latin typeface="Courier"/>
                <a:cs typeface="Courier"/>
              </a:rPr>
              <a:t>)</a:t>
            </a:r>
          </a:p>
          <a:p>
            <a:pPr>
              <a:lnSpc>
                <a:spcPct val="80000"/>
              </a:lnSpc>
              <a:spcAft>
                <a:spcPts val="600"/>
              </a:spcAft>
            </a:pPr>
            <a:r>
              <a:rPr lang="en-US" b="1" dirty="0" smtClean="0">
                <a:latin typeface="Courier"/>
                <a:cs typeface="Courier"/>
              </a:rPr>
              <a:t>Width:  </a:t>
            </a:r>
            <a:r>
              <a:rPr lang="en-US" dirty="0" smtClean="0">
                <a:latin typeface="Courier"/>
                <a:cs typeface="Courier"/>
              </a:rPr>
              <a:t>Width of window (cm</a:t>
            </a:r>
            <a:r>
              <a:rPr lang="en-US" baseline="30000" dirty="0" smtClean="0">
                <a:latin typeface="Courier"/>
                <a:cs typeface="Courier"/>
              </a:rPr>
              <a:t>-1</a:t>
            </a:r>
            <a:r>
              <a:rPr lang="en-US" dirty="0" smtClean="0">
                <a:latin typeface="Courier"/>
                <a:cs typeface="Courier"/>
              </a:rPr>
              <a:t>)</a:t>
            </a:r>
          </a:p>
          <a:p>
            <a:pPr>
              <a:lnSpc>
                <a:spcPct val="80000"/>
              </a:lnSpc>
              <a:spcAft>
                <a:spcPts val="600"/>
              </a:spcAft>
            </a:pPr>
            <a:r>
              <a:rPr lang="en-US" b="1" dirty="0" smtClean="0">
                <a:latin typeface="Courier"/>
                <a:cs typeface="Courier"/>
              </a:rPr>
              <a:t>Gases fitted:</a:t>
            </a:r>
            <a:r>
              <a:rPr lang="en-US" dirty="0" smtClean="0">
                <a:latin typeface="Courier"/>
                <a:cs typeface="Courier"/>
              </a:rPr>
              <a:t> Gases whose </a:t>
            </a:r>
            <a:r>
              <a:rPr lang="en-US" dirty="0" err="1" smtClean="0">
                <a:latin typeface="Courier"/>
                <a:cs typeface="Courier"/>
              </a:rPr>
              <a:t>vmr</a:t>
            </a:r>
            <a:r>
              <a:rPr lang="en-US" dirty="0" smtClean="0">
                <a:latin typeface="Courier"/>
                <a:cs typeface="Courier"/>
              </a:rPr>
              <a:t> is adjusted.</a:t>
            </a:r>
          </a:p>
          <a:p>
            <a:pPr>
              <a:lnSpc>
                <a:spcPct val="80000"/>
              </a:lnSpc>
              <a:spcAft>
                <a:spcPts val="600"/>
              </a:spcAft>
            </a:pPr>
            <a:r>
              <a:rPr lang="en-US" b="1" dirty="0" smtClean="0">
                <a:latin typeface="Courier"/>
                <a:cs typeface="Courier"/>
              </a:rPr>
              <a:t>&lt;</a:t>
            </a:r>
            <a:r>
              <a:rPr lang="en-US" b="1" dirty="0" err="1" smtClean="0">
                <a:latin typeface="Courier"/>
                <a:cs typeface="Courier"/>
              </a:rPr>
              <a:t>Iso</a:t>
            </a:r>
            <a:r>
              <a:rPr lang="en-US" b="1" dirty="0" smtClean="0">
                <a:latin typeface="Courier"/>
                <a:cs typeface="Courier"/>
              </a:rPr>
              <a:t>&gt;: </a:t>
            </a:r>
            <a:r>
              <a:rPr lang="en-US" dirty="0" smtClean="0">
                <a:latin typeface="Courier"/>
                <a:cs typeface="Courier"/>
              </a:rPr>
              <a:t>Intensity-averaged isotope number</a:t>
            </a:r>
          </a:p>
          <a:p>
            <a:pPr>
              <a:lnSpc>
                <a:spcPct val="80000"/>
              </a:lnSpc>
              <a:spcAft>
                <a:spcPts val="600"/>
              </a:spcAft>
            </a:pPr>
            <a:r>
              <a:rPr lang="en-US" b="1" dirty="0" err="1" smtClean="0">
                <a:latin typeface="Courier"/>
                <a:cs typeface="Courier"/>
              </a:rPr>
              <a:t>S</a:t>
            </a:r>
            <a:r>
              <a:rPr lang="en-US" b="1" baseline="-25000" dirty="0" err="1" smtClean="0">
                <a:latin typeface="Courier"/>
                <a:cs typeface="Courier"/>
              </a:rPr>
              <a:t>max</a:t>
            </a:r>
            <a:r>
              <a:rPr lang="en-US" b="1" dirty="0">
                <a:latin typeface="Courier"/>
                <a:cs typeface="Courier"/>
              </a:rPr>
              <a:t> </a:t>
            </a:r>
            <a:r>
              <a:rPr lang="en-US" b="1" dirty="0" smtClean="0">
                <a:latin typeface="Courier"/>
                <a:cs typeface="Courier"/>
              </a:rPr>
              <a:t> : </a:t>
            </a:r>
            <a:r>
              <a:rPr lang="en-US" dirty="0" smtClean="0">
                <a:latin typeface="Courier"/>
                <a:cs typeface="Courier"/>
              </a:rPr>
              <a:t>Maximum </a:t>
            </a:r>
            <a:r>
              <a:rPr lang="en-US" dirty="0">
                <a:latin typeface="Courier"/>
                <a:cs typeface="Courier"/>
              </a:rPr>
              <a:t>individual line intensity </a:t>
            </a:r>
            <a:endParaRPr lang="en-US" baseline="-25000" dirty="0" smtClean="0">
              <a:latin typeface="Courier"/>
              <a:cs typeface="Courier"/>
            </a:endParaRPr>
          </a:p>
          <a:p>
            <a:pPr>
              <a:lnSpc>
                <a:spcPct val="80000"/>
              </a:lnSpc>
              <a:spcAft>
                <a:spcPts val="600"/>
              </a:spcAft>
            </a:pPr>
            <a:r>
              <a:rPr lang="en-US" b="1" dirty="0" err="1" smtClean="0">
                <a:latin typeface="Courier"/>
                <a:cs typeface="Courier"/>
              </a:rPr>
              <a:t>S</a:t>
            </a:r>
            <a:r>
              <a:rPr lang="en-US" b="1" baseline="-25000" dirty="0" err="1" smtClean="0">
                <a:latin typeface="Courier"/>
                <a:cs typeface="Courier"/>
              </a:rPr>
              <a:t>tot</a:t>
            </a:r>
            <a:r>
              <a:rPr lang="en-US" b="1" dirty="0">
                <a:latin typeface="Courier"/>
                <a:cs typeface="Courier"/>
              </a:rPr>
              <a:t>  :</a:t>
            </a:r>
            <a:r>
              <a:rPr lang="en-US" b="1" baseline="-25000" dirty="0" smtClean="0">
                <a:latin typeface="Courier"/>
                <a:cs typeface="Courier"/>
              </a:rPr>
              <a:t> </a:t>
            </a:r>
            <a:r>
              <a:rPr lang="en-US" dirty="0" smtClean="0">
                <a:latin typeface="Courier"/>
                <a:cs typeface="Courier"/>
              </a:rPr>
              <a:t>Total </a:t>
            </a:r>
            <a:r>
              <a:rPr lang="en-US" dirty="0">
                <a:latin typeface="Courier"/>
                <a:cs typeface="Courier"/>
              </a:rPr>
              <a:t>intensity of all lines </a:t>
            </a:r>
            <a:endParaRPr lang="en-US" baseline="-25000" dirty="0" smtClean="0">
              <a:latin typeface="Courier"/>
              <a:cs typeface="Courier"/>
            </a:endParaRPr>
          </a:p>
          <a:p>
            <a:pPr>
              <a:lnSpc>
                <a:spcPct val="80000"/>
              </a:lnSpc>
              <a:spcAft>
                <a:spcPts val="600"/>
              </a:spcAft>
            </a:pPr>
            <a:r>
              <a:rPr lang="en-US" b="1" dirty="0" smtClean="0">
                <a:latin typeface="Courier"/>
                <a:cs typeface="Courier"/>
              </a:rPr>
              <a:t>&lt;S&gt;  : </a:t>
            </a:r>
            <a:r>
              <a:rPr lang="en-US" dirty="0" smtClean="0">
                <a:latin typeface="Courier"/>
                <a:cs typeface="Courier"/>
              </a:rPr>
              <a:t>Intensity-averaged intensity.</a:t>
            </a:r>
          </a:p>
          <a:p>
            <a:pPr>
              <a:lnSpc>
                <a:spcPct val="80000"/>
              </a:lnSpc>
              <a:spcAft>
                <a:spcPts val="600"/>
              </a:spcAft>
            </a:pPr>
            <a:r>
              <a:rPr lang="en-US" b="1" dirty="0" smtClean="0">
                <a:latin typeface="Courier"/>
                <a:cs typeface="Courier"/>
              </a:rPr>
              <a:t>&lt;E”&gt; </a:t>
            </a:r>
            <a:r>
              <a:rPr lang="en-US" dirty="0" smtClean="0">
                <a:latin typeface="Courier"/>
                <a:cs typeface="Courier"/>
              </a:rPr>
              <a:t>: Intensity-averaged E”.</a:t>
            </a:r>
            <a:endParaRPr lang="en-US" baseline="-25000" dirty="0" smtClean="0">
              <a:latin typeface="Courier"/>
              <a:cs typeface="Courier"/>
            </a:endParaRPr>
          </a:p>
          <a:p>
            <a:pPr>
              <a:lnSpc>
                <a:spcPct val="70000"/>
              </a:lnSpc>
            </a:pPr>
            <a:r>
              <a:rPr lang="en-US" dirty="0" smtClean="0">
                <a:latin typeface="Courier"/>
                <a:cs typeface="Courier"/>
              </a:rPr>
              <a:t> </a:t>
            </a:r>
          </a:p>
          <a:p>
            <a:pPr>
              <a:lnSpc>
                <a:spcPct val="70000"/>
              </a:lnSpc>
            </a:pPr>
            <a:endParaRPr lang="en-US" dirty="0">
              <a:latin typeface="Courier"/>
              <a:cs typeface="Courier"/>
            </a:endParaRPr>
          </a:p>
          <a:p>
            <a:r>
              <a:rPr lang="en-US" dirty="0">
                <a:cs typeface="Courier"/>
              </a:rPr>
              <a:t>T</a:t>
            </a:r>
            <a:r>
              <a:rPr lang="en-US" dirty="0" smtClean="0">
                <a:cs typeface="Courier"/>
              </a:rPr>
              <a:t>hese properties are all independent of the fitted spectra.</a:t>
            </a:r>
          </a:p>
          <a:p>
            <a:endParaRPr lang="en-US" dirty="0">
              <a:cs typeface="Courier"/>
            </a:endParaRPr>
          </a:p>
          <a:p>
            <a:r>
              <a:rPr lang="en-US" dirty="0" smtClean="0">
                <a:cs typeface="Courier"/>
              </a:rPr>
              <a:t>The windows at 1239, 1280, 1327, 2502, 2601, 2760 all have </a:t>
            </a:r>
            <a:r>
              <a:rPr lang="en-US" b="1" dirty="0" smtClean="0">
                <a:latin typeface="Courier"/>
                <a:cs typeface="Courier"/>
              </a:rPr>
              <a:t>&lt;</a:t>
            </a:r>
            <a:r>
              <a:rPr lang="en-US" b="1" dirty="0" err="1">
                <a:latin typeface="Courier"/>
                <a:cs typeface="Courier"/>
              </a:rPr>
              <a:t>I</a:t>
            </a:r>
            <a:r>
              <a:rPr lang="en-US" b="1" dirty="0" err="1" smtClean="0">
                <a:latin typeface="Courier"/>
                <a:cs typeface="Courier"/>
              </a:rPr>
              <a:t>so</a:t>
            </a:r>
            <a:r>
              <a:rPr lang="en-US" b="1" dirty="0" smtClean="0">
                <a:latin typeface="Courier"/>
                <a:cs typeface="Courier"/>
              </a:rPr>
              <a:t>&gt;</a:t>
            </a:r>
            <a:r>
              <a:rPr lang="en-US" dirty="0" smtClean="0">
                <a:cs typeface="Courier"/>
              </a:rPr>
              <a:t> values close to 3, since the absorption is predominantly by the 628 </a:t>
            </a:r>
            <a:r>
              <a:rPr lang="en-US" dirty="0" err="1" smtClean="0">
                <a:cs typeface="Courier"/>
              </a:rPr>
              <a:t>isotopolog</a:t>
            </a:r>
            <a:r>
              <a:rPr lang="en-US" dirty="0" smtClean="0">
                <a:cs typeface="Courier"/>
              </a:rPr>
              <a:t>, the symmetric </a:t>
            </a:r>
            <a:r>
              <a:rPr lang="en-US" dirty="0" err="1" smtClean="0">
                <a:cs typeface="Courier"/>
              </a:rPr>
              <a:t>isotopologs</a:t>
            </a:r>
            <a:r>
              <a:rPr lang="en-US" dirty="0" smtClean="0">
                <a:cs typeface="Courier"/>
              </a:rPr>
              <a:t> (616, 636) being dark in the symmetric stretch bands.  The absorption in the 6769 cm</a:t>
            </a:r>
            <a:r>
              <a:rPr lang="en-US" baseline="30000" dirty="0" smtClean="0">
                <a:cs typeface="Courier"/>
              </a:rPr>
              <a:t>-1 </a:t>
            </a:r>
            <a:r>
              <a:rPr lang="en-US" dirty="0" smtClean="0">
                <a:cs typeface="Courier"/>
              </a:rPr>
              <a:t>window has </a:t>
            </a:r>
            <a:r>
              <a:rPr lang="en-US" b="1" dirty="0">
                <a:latin typeface="Courier"/>
                <a:cs typeface="Courier"/>
              </a:rPr>
              <a:t>&lt;</a:t>
            </a:r>
            <a:r>
              <a:rPr lang="en-US" b="1" dirty="0" err="1">
                <a:latin typeface="Courier"/>
                <a:cs typeface="Courier"/>
              </a:rPr>
              <a:t>Iso</a:t>
            </a:r>
            <a:r>
              <a:rPr lang="en-US" b="1" dirty="0">
                <a:latin typeface="Courier"/>
                <a:cs typeface="Courier"/>
              </a:rPr>
              <a:t>&gt;</a:t>
            </a:r>
            <a:r>
              <a:rPr lang="en-US" dirty="0" smtClean="0">
                <a:cs typeface="Courier"/>
              </a:rPr>
              <a:t>=2.00 since it arises entirely from the 636 </a:t>
            </a:r>
            <a:r>
              <a:rPr lang="en-US" dirty="0" err="1" smtClean="0">
                <a:cs typeface="Courier"/>
              </a:rPr>
              <a:t>isotopolog</a:t>
            </a:r>
            <a:r>
              <a:rPr lang="en-US" dirty="0" smtClean="0">
                <a:cs typeface="Courier"/>
              </a:rPr>
              <a:t>.</a:t>
            </a:r>
            <a:endParaRPr lang="en-US" dirty="0">
              <a:cs typeface="Courier"/>
            </a:endParaRPr>
          </a:p>
        </p:txBody>
      </p:sp>
      <p:sp>
        <p:nvSpPr>
          <p:cNvPr id="3" name="Title 2"/>
          <p:cNvSpPr>
            <a:spLocks noGrp="1"/>
          </p:cNvSpPr>
          <p:nvPr>
            <p:ph type="title"/>
          </p:nvPr>
        </p:nvSpPr>
        <p:spPr>
          <a:xfrm>
            <a:off x="0" y="28856"/>
            <a:ext cx="9144000" cy="910944"/>
          </a:xfrm>
        </p:spPr>
        <p:txBody>
          <a:bodyPr>
            <a:normAutofit/>
          </a:bodyPr>
          <a:lstStyle/>
          <a:p>
            <a:r>
              <a:rPr lang="en-US" dirty="0" smtClean="0"/>
              <a:t>Properties of the windows fitted </a:t>
            </a:r>
            <a:endParaRPr lang="en-US" dirty="0"/>
          </a:p>
        </p:txBody>
      </p:sp>
    </p:spTree>
    <p:extLst>
      <p:ext uri="{BB962C8B-B14F-4D97-AF65-F5344CB8AC3E}">
        <p14:creationId xmlns:p14="http://schemas.microsoft.com/office/powerpoint/2010/main" val="161283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83773"/>
          </a:xfrm>
        </p:spPr>
        <p:txBody>
          <a:bodyPr/>
          <a:lstStyle/>
          <a:p>
            <a:r>
              <a:rPr lang="en-US" dirty="0" smtClean="0"/>
              <a:t>Broad Window Approach</a:t>
            </a:r>
            <a:endParaRPr lang="en-US" dirty="0"/>
          </a:p>
        </p:txBody>
      </p:sp>
      <p:sp>
        <p:nvSpPr>
          <p:cNvPr id="5" name="TextBox 4"/>
          <p:cNvSpPr txBox="1"/>
          <p:nvPr/>
        </p:nvSpPr>
        <p:spPr>
          <a:xfrm>
            <a:off x="251190" y="1333527"/>
            <a:ext cx="8670638" cy="5416869"/>
          </a:xfrm>
          <a:prstGeom prst="rect">
            <a:avLst/>
          </a:prstGeom>
          <a:noFill/>
        </p:spPr>
        <p:txBody>
          <a:bodyPr wrap="square" rtlCol="0">
            <a:spAutoFit/>
          </a:bodyPr>
          <a:lstStyle/>
          <a:p>
            <a:pPr>
              <a:spcBef>
                <a:spcPts val="1200"/>
              </a:spcBef>
            </a:pPr>
            <a:r>
              <a:rPr lang="en-US" dirty="0" smtClean="0"/>
              <a:t>Why do my windows cover most of the Mid- and SW-IR region, rather than just the NDACC or TCCON windows?</a:t>
            </a:r>
            <a:endParaRPr lang="en-US" dirty="0"/>
          </a:p>
          <a:p>
            <a:pPr>
              <a:spcBef>
                <a:spcPts val="1200"/>
              </a:spcBef>
            </a:pPr>
            <a:r>
              <a:rPr lang="en-US" dirty="0" smtClean="0"/>
              <a:t>NDACC windows tend to be narrow ~1 cm</a:t>
            </a:r>
            <a:r>
              <a:rPr lang="en-US" baseline="30000" dirty="0" smtClean="0"/>
              <a:t>-1</a:t>
            </a:r>
            <a:r>
              <a:rPr lang="en-US" dirty="0" smtClean="0"/>
              <a:t>. Usually </a:t>
            </a:r>
            <a:r>
              <a:rPr lang="en-US" dirty="0"/>
              <a:t>when there's a </a:t>
            </a:r>
            <a:r>
              <a:rPr lang="en-US" dirty="0" smtClean="0"/>
              <a:t>spectroscopy problem </a:t>
            </a:r>
            <a:r>
              <a:rPr lang="en-US" dirty="0"/>
              <a:t>(e.g. </a:t>
            </a:r>
            <a:r>
              <a:rPr lang="en-US" dirty="0" smtClean="0"/>
              <a:t>strength bias, </a:t>
            </a:r>
            <a:r>
              <a:rPr lang="en-US" dirty="0"/>
              <a:t>positions </a:t>
            </a:r>
            <a:r>
              <a:rPr lang="en-US" dirty="0" smtClean="0"/>
              <a:t>error, </a:t>
            </a:r>
            <a:r>
              <a:rPr lang="en-US" dirty="0"/>
              <a:t>widths too narrow) it affects </a:t>
            </a:r>
            <a:r>
              <a:rPr lang="en-US" dirty="0" smtClean="0"/>
              <a:t>all </a:t>
            </a:r>
            <a:r>
              <a:rPr lang="en-US" dirty="0"/>
              <a:t>lines in </a:t>
            </a:r>
            <a:r>
              <a:rPr lang="en-US" dirty="0" smtClean="0"/>
              <a:t>a given </a:t>
            </a:r>
            <a:r>
              <a:rPr lang="en-US" dirty="0"/>
              <a:t>sub-branch similarly.  So why not fix all the affected </a:t>
            </a:r>
            <a:r>
              <a:rPr lang="en-US" dirty="0" smtClean="0"/>
              <a:t>lines together</a:t>
            </a:r>
            <a:r>
              <a:rPr lang="en-US" dirty="0"/>
              <a:t>, rather than just the one </a:t>
            </a:r>
            <a:r>
              <a:rPr lang="en-US" dirty="0" smtClean="0"/>
              <a:t>line </a:t>
            </a:r>
            <a:r>
              <a:rPr lang="en-US" dirty="0"/>
              <a:t>that is </a:t>
            </a:r>
            <a:r>
              <a:rPr lang="en-US" dirty="0" smtClean="0"/>
              <a:t>currently used </a:t>
            </a:r>
            <a:r>
              <a:rPr lang="en-US" dirty="0"/>
              <a:t>by </a:t>
            </a:r>
            <a:r>
              <a:rPr lang="en-US" dirty="0" smtClean="0"/>
              <a:t>NDACC?</a:t>
            </a:r>
            <a:endParaRPr lang="en-US" dirty="0"/>
          </a:p>
          <a:p>
            <a:pPr>
              <a:spcBef>
                <a:spcPts val="1200"/>
              </a:spcBef>
            </a:pPr>
            <a:r>
              <a:rPr lang="en-US" dirty="0"/>
              <a:t>This </a:t>
            </a:r>
            <a:r>
              <a:rPr lang="en-US" dirty="0" smtClean="0"/>
              <a:t>broad-band approach also </a:t>
            </a:r>
            <a:r>
              <a:rPr lang="en-US" dirty="0"/>
              <a:t>provides more definitive feedback to the </a:t>
            </a:r>
            <a:r>
              <a:rPr lang="en-US" dirty="0" err="1"/>
              <a:t>spectroscopists</a:t>
            </a:r>
            <a:r>
              <a:rPr lang="en-US" dirty="0" smtClean="0"/>
              <a:t>.   </a:t>
            </a:r>
            <a:r>
              <a:rPr lang="en-US" dirty="0"/>
              <a:t>If </a:t>
            </a:r>
            <a:r>
              <a:rPr lang="en-US" dirty="0" smtClean="0"/>
              <a:t>you tell </a:t>
            </a:r>
            <a:r>
              <a:rPr lang="en-US" dirty="0"/>
              <a:t>them that the CO</a:t>
            </a:r>
            <a:r>
              <a:rPr lang="en-US" baseline="-25000" dirty="0"/>
              <a:t>2</a:t>
            </a:r>
            <a:r>
              <a:rPr lang="en-US" dirty="0"/>
              <a:t> line at </a:t>
            </a:r>
            <a:r>
              <a:rPr lang="en-US" dirty="0" smtClean="0"/>
              <a:t>3315.123 </a:t>
            </a:r>
            <a:r>
              <a:rPr lang="en-US" dirty="0"/>
              <a:t>cm</a:t>
            </a:r>
            <a:r>
              <a:rPr lang="en-US" baseline="30000" dirty="0"/>
              <a:t>-1 </a:t>
            </a:r>
            <a:r>
              <a:rPr lang="en-US" dirty="0"/>
              <a:t>is in the wrong position</a:t>
            </a:r>
            <a:r>
              <a:rPr lang="en-US" dirty="0" smtClean="0"/>
              <a:t>, </a:t>
            </a:r>
            <a:r>
              <a:rPr lang="en-US" dirty="0"/>
              <a:t>they will just shrug. </a:t>
            </a:r>
            <a:r>
              <a:rPr lang="en-US" dirty="0" smtClean="0"/>
              <a:t>Of course, I </a:t>
            </a:r>
            <a:r>
              <a:rPr lang="en-US" dirty="0"/>
              <a:t>could fix the problem manually, but </a:t>
            </a:r>
            <a:r>
              <a:rPr lang="en-US" dirty="0" smtClean="0"/>
              <a:t>the next </a:t>
            </a:r>
            <a:r>
              <a:rPr lang="en-US" dirty="0"/>
              <a:t>time that the </a:t>
            </a:r>
            <a:r>
              <a:rPr lang="en-US" dirty="0" err="1"/>
              <a:t>spectroscopist</a:t>
            </a:r>
            <a:r>
              <a:rPr lang="en-US" dirty="0"/>
              <a:t> generates a new </a:t>
            </a:r>
            <a:r>
              <a:rPr lang="en-US" dirty="0" err="1" smtClean="0"/>
              <a:t>linelist</a:t>
            </a:r>
            <a:r>
              <a:rPr lang="en-US" dirty="0" smtClean="0"/>
              <a:t>, </a:t>
            </a:r>
            <a:r>
              <a:rPr lang="en-US" dirty="0"/>
              <a:t>the </a:t>
            </a:r>
            <a:r>
              <a:rPr lang="en-US" dirty="0" smtClean="0"/>
              <a:t>problem will very likely re</a:t>
            </a:r>
            <a:r>
              <a:rPr lang="en-US" dirty="0"/>
              <a:t>-appear</a:t>
            </a:r>
            <a:r>
              <a:rPr lang="en-US" dirty="0" smtClean="0"/>
              <a:t>.</a:t>
            </a:r>
            <a:endParaRPr lang="en-US" dirty="0"/>
          </a:p>
          <a:p>
            <a:pPr>
              <a:spcBef>
                <a:spcPts val="1200"/>
              </a:spcBef>
            </a:pPr>
            <a:r>
              <a:rPr lang="en-US" dirty="0" smtClean="0"/>
              <a:t>On the other hand, </a:t>
            </a:r>
            <a:r>
              <a:rPr lang="en-US" dirty="0"/>
              <a:t>if you tell the </a:t>
            </a:r>
            <a:r>
              <a:rPr lang="en-US" dirty="0" err="1"/>
              <a:t>spectroscopist</a:t>
            </a:r>
            <a:r>
              <a:rPr lang="en-US" dirty="0"/>
              <a:t> that all the R-</a:t>
            </a:r>
            <a:r>
              <a:rPr lang="en-US" dirty="0" smtClean="0"/>
              <a:t>branch lines </a:t>
            </a:r>
            <a:r>
              <a:rPr lang="en-US" dirty="0"/>
              <a:t>of a particular band of a particular </a:t>
            </a:r>
            <a:r>
              <a:rPr lang="en-US" dirty="0" err="1"/>
              <a:t>isotoplog</a:t>
            </a:r>
            <a:r>
              <a:rPr lang="en-US" dirty="0"/>
              <a:t> are </a:t>
            </a:r>
            <a:r>
              <a:rPr lang="en-US" dirty="0" smtClean="0"/>
              <a:t>shifted by xx cm</a:t>
            </a:r>
            <a:r>
              <a:rPr lang="en-US" baseline="30000" dirty="0" smtClean="0"/>
              <a:t>-1</a:t>
            </a:r>
            <a:r>
              <a:rPr lang="en-US" dirty="0" smtClean="0"/>
              <a:t>, or </a:t>
            </a:r>
            <a:r>
              <a:rPr lang="en-US" dirty="0" err="1" smtClean="0"/>
              <a:t>yy</a:t>
            </a:r>
            <a:r>
              <a:rPr lang="en-US" dirty="0" smtClean="0"/>
              <a:t>% too strong, then that </a:t>
            </a:r>
            <a:r>
              <a:rPr lang="en-US" dirty="0"/>
              <a:t>is something that they </a:t>
            </a:r>
            <a:r>
              <a:rPr lang="en-US" dirty="0" smtClean="0"/>
              <a:t>may </a:t>
            </a:r>
            <a:r>
              <a:rPr lang="en-US" dirty="0"/>
              <a:t>investigate and </a:t>
            </a:r>
            <a:r>
              <a:rPr lang="en-US" dirty="0" smtClean="0"/>
              <a:t>may ultimately fix by changing the fundamental spectroscopic constants. </a:t>
            </a:r>
            <a:r>
              <a:rPr lang="en-US" dirty="0"/>
              <a:t>And </a:t>
            </a:r>
            <a:r>
              <a:rPr lang="en-US" dirty="0" smtClean="0"/>
              <a:t>this will </a:t>
            </a:r>
            <a:r>
              <a:rPr lang="en-US" dirty="0"/>
              <a:t>likely </a:t>
            </a:r>
            <a:r>
              <a:rPr lang="en-US" dirty="0" smtClean="0"/>
              <a:t>have beneficial </a:t>
            </a:r>
            <a:r>
              <a:rPr lang="en-US" dirty="0"/>
              <a:t>knock-on effects in other bands</a:t>
            </a:r>
            <a:r>
              <a:rPr lang="en-US" dirty="0" smtClean="0"/>
              <a:t>.</a:t>
            </a:r>
            <a:endParaRPr lang="en-US" dirty="0"/>
          </a:p>
          <a:p>
            <a:pPr>
              <a:spcBef>
                <a:spcPts val="1200"/>
              </a:spcBef>
            </a:pPr>
            <a:r>
              <a:rPr lang="en-US" dirty="0" smtClean="0"/>
              <a:t>Finally, I hope that NDACC will start using wider windows.  Fixing the spectroscopy only in the existing windows is self-defeating since poor spectroscopy outside is then cited as a reason why the window cannot be expanded. </a:t>
            </a:r>
            <a:endParaRPr lang="en-US" dirty="0"/>
          </a:p>
        </p:txBody>
      </p:sp>
    </p:spTree>
    <p:extLst>
      <p:ext uri="{BB962C8B-B14F-4D97-AF65-F5344CB8AC3E}">
        <p14:creationId xmlns:p14="http://schemas.microsoft.com/office/powerpoint/2010/main" val="2255227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8752" y="821766"/>
            <a:ext cx="8034246" cy="6042428"/>
          </a:xfrm>
          <a:prstGeom prst="rect">
            <a:avLst/>
          </a:prstGeom>
          <a:noFill/>
        </p:spPr>
        <p:txBody>
          <a:bodyPr wrap="none" rtlCol="0">
            <a:spAutoFit/>
          </a:bodyPr>
          <a:lstStyle/>
          <a:p>
            <a:pPr>
              <a:lnSpc>
                <a:spcPct val="80000"/>
              </a:lnSpc>
              <a:spcAft>
                <a:spcPts val="600"/>
              </a:spcAft>
            </a:pPr>
            <a:r>
              <a:rPr lang="pl-PL" sz="1500" b="1" dirty="0" smtClean="0">
                <a:latin typeface="Courier New"/>
                <a:cs typeface="Courier New"/>
              </a:rPr>
              <a:t> #  </a:t>
            </a:r>
            <a:r>
              <a:rPr lang="pl-PL" sz="1500" b="1" dirty="0" err="1" smtClean="0">
                <a:latin typeface="Courier New"/>
                <a:cs typeface="Courier New"/>
              </a:rPr>
              <a:t>fcen</a:t>
            </a:r>
            <a:r>
              <a:rPr lang="pl-PL" sz="1500" b="1" dirty="0" smtClean="0">
                <a:latin typeface="Courier New"/>
                <a:cs typeface="Courier New"/>
              </a:rPr>
              <a:t>   </a:t>
            </a:r>
            <a:r>
              <a:rPr lang="pl-PL" sz="1500" b="1" dirty="0" err="1" smtClean="0">
                <a:latin typeface="Courier New"/>
                <a:cs typeface="Courier New"/>
              </a:rPr>
              <a:t>width</a:t>
            </a:r>
            <a:r>
              <a:rPr lang="pl-PL" sz="1500" b="1" dirty="0" smtClean="0">
                <a:latin typeface="Courier New"/>
                <a:cs typeface="Courier New"/>
              </a:rPr>
              <a:t>   </a:t>
            </a:r>
            <a:r>
              <a:rPr lang="pl-PL" sz="1500" b="1" dirty="0" err="1" smtClean="0">
                <a:latin typeface="Courier New"/>
                <a:cs typeface="Courier New"/>
              </a:rPr>
              <a:t>Nrow</a:t>
            </a:r>
            <a:r>
              <a:rPr lang="pl-PL" sz="1500" b="1" dirty="0" smtClean="0">
                <a:latin typeface="Courier New"/>
                <a:cs typeface="Courier New"/>
              </a:rPr>
              <a:t>  </a:t>
            </a:r>
            <a:r>
              <a:rPr lang="pl-PL" sz="1500" b="1" dirty="0" err="1" smtClean="0">
                <a:latin typeface="Courier New"/>
                <a:cs typeface="Courier New"/>
              </a:rPr>
              <a:t>Npp</a:t>
            </a:r>
            <a:r>
              <a:rPr lang="pl-PL" sz="1500" b="1" dirty="0" smtClean="0">
                <a:latin typeface="Courier New"/>
                <a:cs typeface="Courier New"/>
              </a:rPr>
              <a:t>   hit08   hit12   atm16  hit16a  hit16b</a:t>
            </a:r>
          </a:p>
          <a:p>
            <a:pPr>
              <a:lnSpc>
                <a:spcPct val="70000"/>
              </a:lnSpc>
            </a:pPr>
            <a:r>
              <a:rPr lang="pl-PL" sz="1300" dirty="0">
                <a:latin typeface="Courier"/>
                <a:cs typeface="Courier"/>
              </a:rPr>
              <a:t> 1   693.50   24.70     45    147   </a:t>
            </a:r>
            <a:r>
              <a:rPr lang="pl-PL" sz="1300" dirty="0">
                <a:solidFill>
                  <a:srgbClr val="FF0000"/>
                </a:solidFill>
                <a:latin typeface="Courier"/>
                <a:cs typeface="Courier"/>
              </a:rPr>
              <a:t>0.7415</a:t>
            </a:r>
            <a:r>
              <a:rPr lang="pl-PL" sz="1300" dirty="0">
                <a:latin typeface="Courier"/>
                <a:cs typeface="Courier"/>
              </a:rPr>
              <a:t>   0.6390   0.6390   </a:t>
            </a:r>
            <a:r>
              <a:rPr lang="pl-PL" sz="1300" dirty="0">
                <a:solidFill>
                  <a:srgbClr val="0000FF"/>
                </a:solidFill>
                <a:latin typeface="Courier"/>
                <a:cs typeface="Courier"/>
              </a:rPr>
              <a:t>0.6270   </a:t>
            </a:r>
            <a:r>
              <a:rPr lang="pl-PL" sz="1300" dirty="0" smtClean="0">
                <a:solidFill>
                  <a:srgbClr val="0000FF"/>
                </a:solidFill>
                <a:latin typeface="Courier"/>
                <a:cs typeface="Courier"/>
              </a:rPr>
              <a:t>0.6270</a:t>
            </a:r>
            <a:endParaRPr lang="pl-PL" sz="1300" dirty="0">
              <a:solidFill>
                <a:srgbClr val="0000FF"/>
              </a:solidFill>
              <a:latin typeface="Courier"/>
              <a:cs typeface="Courier"/>
            </a:endParaRPr>
          </a:p>
          <a:p>
            <a:pPr>
              <a:lnSpc>
                <a:spcPct val="70000"/>
              </a:lnSpc>
            </a:pPr>
            <a:r>
              <a:rPr lang="pl-PL" sz="1300" dirty="0">
                <a:latin typeface="Courier"/>
                <a:cs typeface="Courier"/>
              </a:rPr>
              <a:t> 2   754.50   32.75     45    147   </a:t>
            </a:r>
            <a:r>
              <a:rPr lang="pl-PL" sz="1300" dirty="0">
                <a:solidFill>
                  <a:srgbClr val="FF0000"/>
                </a:solidFill>
                <a:latin typeface="Courier"/>
                <a:cs typeface="Courier"/>
              </a:rPr>
              <a:t>0.5756</a:t>
            </a:r>
            <a:r>
              <a:rPr lang="pl-PL" sz="1300" dirty="0">
                <a:latin typeface="Courier"/>
                <a:cs typeface="Courier"/>
              </a:rPr>
              <a:t>   0.5648   0.5648   </a:t>
            </a:r>
            <a:r>
              <a:rPr lang="pl-PL" sz="1300" dirty="0">
                <a:solidFill>
                  <a:srgbClr val="0000FF"/>
                </a:solidFill>
                <a:latin typeface="Courier"/>
                <a:cs typeface="Courier"/>
              </a:rPr>
              <a:t>0.5640</a:t>
            </a:r>
            <a:r>
              <a:rPr lang="pl-PL" sz="1300" dirty="0">
                <a:latin typeface="Courier"/>
                <a:cs typeface="Courier"/>
              </a:rPr>
              <a:t>   </a:t>
            </a:r>
            <a:r>
              <a:rPr lang="pl-PL" sz="1300" dirty="0" smtClean="0">
                <a:latin typeface="Courier"/>
                <a:cs typeface="Courier"/>
              </a:rPr>
              <a:t>0.5641</a:t>
            </a:r>
            <a:endParaRPr lang="pl-PL" sz="1300" dirty="0">
              <a:latin typeface="Courier"/>
              <a:cs typeface="Courier"/>
            </a:endParaRPr>
          </a:p>
          <a:p>
            <a:pPr>
              <a:lnSpc>
                <a:spcPct val="70000"/>
              </a:lnSpc>
            </a:pPr>
            <a:r>
              <a:rPr lang="pl-PL" sz="1300" dirty="0">
                <a:latin typeface="Courier"/>
                <a:cs typeface="Courier"/>
              </a:rPr>
              <a:t> 3   828.35   33.15     65    147   </a:t>
            </a:r>
            <a:r>
              <a:rPr lang="pl-PL" sz="1300" dirty="0">
                <a:solidFill>
                  <a:srgbClr val="FF0000"/>
                </a:solidFill>
                <a:latin typeface="Courier"/>
                <a:cs typeface="Courier"/>
              </a:rPr>
              <a:t>0.8154</a:t>
            </a:r>
            <a:r>
              <a:rPr lang="pl-PL" sz="1300" dirty="0">
                <a:latin typeface="Courier"/>
                <a:cs typeface="Courier"/>
              </a:rPr>
              <a:t>   0.8015   0.8015   </a:t>
            </a:r>
            <a:r>
              <a:rPr lang="pl-PL" sz="1300" dirty="0">
                <a:solidFill>
                  <a:srgbClr val="0000FF"/>
                </a:solidFill>
                <a:latin typeface="Courier"/>
                <a:cs typeface="Courier"/>
              </a:rPr>
              <a:t>0.8012   </a:t>
            </a:r>
            <a:r>
              <a:rPr lang="pl-PL" sz="1300" dirty="0" smtClean="0">
                <a:solidFill>
                  <a:srgbClr val="0000FF"/>
                </a:solidFill>
                <a:latin typeface="Courier"/>
                <a:cs typeface="Courier"/>
              </a:rPr>
              <a:t>0.8012</a:t>
            </a:r>
            <a:endParaRPr lang="pl-PL" sz="1300" dirty="0">
              <a:solidFill>
                <a:srgbClr val="0000FF"/>
              </a:solidFill>
              <a:latin typeface="Courier"/>
              <a:cs typeface="Courier"/>
            </a:endParaRPr>
          </a:p>
          <a:p>
            <a:pPr>
              <a:lnSpc>
                <a:spcPct val="70000"/>
              </a:lnSpc>
            </a:pPr>
            <a:r>
              <a:rPr lang="pl-PL" sz="1300" dirty="0">
                <a:latin typeface="Courier"/>
                <a:cs typeface="Courier"/>
              </a:rPr>
              <a:t> 4   925.00   36.05     67    147   </a:t>
            </a:r>
            <a:r>
              <a:rPr lang="pl-PL" sz="1300" dirty="0">
                <a:solidFill>
                  <a:srgbClr val="FF0000"/>
                </a:solidFill>
                <a:latin typeface="Courier"/>
                <a:cs typeface="Courier"/>
              </a:rPr>
              <a:t>0.4305</a:t>
            </a:r>
            <a:r>
              <a:rPr lang="pl-PL" sz="1300" dirty="0">
                <a:latin typeface="Courier"/>
                <a:cs typeface="Courier"/>
              </a:rPr>
              <a:t>   0.4303   0.4303   </a:t>
            </a:r>
            <a:r>
              <a:rPr lang="pl-PL" sz="1300" dirty="0">
                <a:solidFill>
                  <a:srgbClr val="0000FF"/>
                </a:solidFill>
                <a:latin typeface="Courier"/>
                <a:cs typeface="Courier"/>
              </a:rPr>
              <a:t>0.4299   </a:t>
            </a:r>
            <a:r>
              <a:rPr lang="pl-PL" sz="1300" dirty="0" smtClean="0">
                <a:solidFill>
                  <a:srgbClr val="0000FF"/>
                </a:solidFill>
                <a:latin typeface="Courier"/>
                <a:cs typeface="Courier"/>
              </a:rPr>
              <a:t>0.4299</a:t>
            </a:r>
            <a:endParaRPr lang="pl-PL" sz="1300" dirty="0">
              <a:solidFill>
                <a:srgbClr val="0000FF"/>
              </a:solidFill>
              <a:latin typeface="Courier"/>
              <a:cs typeface="Courier"/>
            </a:endParaRPr>
          </a:p>
          <a:p>
            <a:pPr>
              <a:lnSpc>
                <a:spcPct val="70000"/>
              </a:lnSpc>
            </a:pPr>
            <a:r>
              <a:rPr lang="pl-PL" sz="1300" dirty="0">
                <a:latin typeface="Courier"/>
                <a:cs typeface="Courier"/>
              </a:rPr>
              <a:t> 5   980.00   21.05     69    147   </a:t>
            </a:r>
            <a:r>
              <a:rPr lang="pl-PL" sz="1300" dirty="0">
                <a:solidFill>
                  <a:srgbClr val="FF0000"/>
                </a:solidFill>
                <a:latin typeface="Courier"/>
                <a:cs typeface="Courier"/>
              </a:rPr>
              <a:t>0.3186</a:t>
            </a:r>
            <a:r>
              <a:rPr lang="pl-PL" sz="1300" dirty="0">
                <a:latin typeface="Courier"/>
                <a:cs typeface="Courier"/>
              </a:rPr>
              <a:t>   0.3185   0.3185   </a:t>
            </a:r>
            <a:r>
              <a:rPr lang="pl-PL" sz="1300" dirty="0">
                <a:solidFill>
                  <a:srgbClr val="0000FF"/>
                </a:solidFill>
                <a:latin typeface="Courier"/>
                <a:cs typeface="Courier"/>
              </a:rPr>
              <a:t>0.3183   </a:t>
            </a:r>
            <a:r>
              <a:rPr lang="pl-PL" sz="1300" dirty="0" smtClean="0">
                <a:solidFill>
                  <a:srgbClr val="0000FF"/>
                </a:solidFill>
                <a:latin typeface="Courier"/>
                <a:cs typeface="Courier"/>
              </a:rPr>
              <a:t>0.3183</a:t>
            </a:r>
            <a:endParaRPr lang="pl-PL" sz="1300" dirty="0">
              <a:solidFill>
                <a:srgbClr val="0000FF"/>
              </a:solidFill>
              <a:latin typeface="Courier"/>
              <a:cs typeface="Courier"/>
            </a:endParaRPr>
          </a:p>
          <a:p>
            <a:pPr>
              <a:lnSpc>
                <a:spcPct val="70000"/>
              </a:lnSpc>
            </a:pPr>
            <a:r>
              <a:rPr lang="pl-PL" sz="1300" dirty="0">
                <a:latin typeface="Courier"/>
                <a:cs typeface="Courier"/>
              </a:rPr>
              <a:t> 6  1056.40   46.90     69    147   </a:t>
            </a:r>
            <a:r>
              <a:rPr lang="pl-PL" sz="1300" dirty="0">
                <a:solidFill>
                  <a:srgbClr val="FF0000"/>
                </a:solidFill>
                <a:latin typeface="Courier"/>
                <a:cs typeface="Courier"/>
              </a:rPr>
              <a:t>0.4018</a:t>
            </a:r>
            <a:r>
              <a:rPr lang="pl-PL" sz="1300" dirty="0">
                <a:latin typeface="Courier"/>
                <a:cs typeface="Courier"/>
              </a:rPr>
              <a:t>   0.4001   0.4001   </a:t>
            </a:r>
            <a:r>
              <a:rPr lang="pl-PL" sz="1300" dirty="0">
                <a:solidFill>
                  <a:srgbClr val="0000FF"/>
                </a:solidFill>
                <a:latin typeface="Courier"/>
                <a:cs typeface="Courier"/>
              </a:rPr>
              <a:t>0.3995   </a:t>
            </a:r>
            <a:r>
              <a:rPr lang="pl-PL" sz="1300" dirty="0" smtClean="0">
                <a:solidFill>
                  <a:srgbClr val="0000FF"/>
                </a:solidFill>
                <a:latin typeface="Courier"/>
                <a:cs typeface="Courier"/>
              </a:rPr>
              <a:t>0.3995</a:t>
            </a:r>
            <a:endParaRPr lang="pl-PL" sz="1300" dirty="0">
              <a:solidFill>
                <a:srgbClr val="0000FF"/>
              </a:solidFill>
              <a:latin typeface="Courier"/>
              <a:cs typeface="Courier"/>
            </a:endParaRPr>
          </a:p>
          <a:p>
            <a:pPr>
              <a:lnSpc>
                <a:spcPct val="70000"/>
              </a:lnSpc>
            </a:pPr>
            <a:r>
              <a:rPr lang="pl-PL" sz="1300" dirty="0">
                <a:latin typeface="Courier"/>
                <a:cs typeface="Courier"/>
              </a:rPr>
              <a:t> 7  1239.50   20.30     69    147   </a:t>
            </a:r>
            <a:r>
              <a:rPr lang="pl-PL" sz="1300" dirty="0">
                <a:solidFill>
                  <a:srgbClr val="FF0000"/>
                </a:solidFill>
                <a:latin typeface="Courier"/>
                <a:cs typeface="Courier"/>
              </a:rPr>
              <a:t>0.5242</a:t>
            </a:r>
            <a:r>
              <a:rPr lang="pl-PL" sz="1300" dirty="0">
                <a:latin typeface="Courier"/>
                <a:cs typeface="Courier"/>
              </a:rPr>
              <a:t>   0.5212   0.5212   </a:t>
            </a:r>
            <a:r>
              <a:rPr lang="pl-PL" sz="1300" dirty="0">
                <a:solidFill>
                  <a:srgbClr val="0000FF"/>
                </a:solidFill>
                <a:latin typeface="Courier"/>
                <a:cs typeface="Courier"/>
              </a:rPr>
              <a:t>0.5129</a:t>
            </a:r>
            <a:r>
              <a:rPr lang="pl-PL" sz="1300" dirty="0">
                <a:latin typeface="Courier"/>
                <a:cs typeface="Courier"/>
              </a:rPr>
              <a:t>   </a:t>
            </a:r>
            <a:r>
              <a:rPr lang="pl-PL" sz="1300" dirty="0" smtClean="0">
                <a:latin typeface="Courier"/>
                <a:cs typeface="Courier"/>
              </a:rPr>
              <a:t>0.5128</a:t>
            </a:r>
            <a:endParaRPr lang="pl-PL" sz="1300" dirty="0">
              <a:latin typeface="Courier"/>
              <a:cs typeface="Courier"/>
            </a:endParaRPr>
          </a:p>
          <a:p>
            <a:pPr>
              <a:lnSpc>
                <a:spcPct val="70000"/>
              </a:lnSpc>
            </a:pPr>
            <a:r>
              <a:rPr lang="pl-PL" sz="1300" dirty="0">
                <a:latin typeface="Courier"/>
                <a:cs typeface="Courier"/>
              </a:rPr>
              <a:t> 8  1280.60   19.90     69    147   0.8698   </a:t>
            </a:r>
            <a:r>
              <a:rPr lang="pl-PL" sz="1300" dirty="0">
                <a:solidFill>
                  <a:srgbClr val="FF0000"/>
                </a:solidFill>
                <a:latin typeface="Courier"/>
                <a:cs typeface="Courier"/>
              </a:rPr>
              <a:t>0.8699   0.8699   </a:t>
            </a:r>
            <a:r>
              <a:rPr lang="pl-PL" sz="1300" dirty="0">
                <a:latin typeface="Courier"/>
                <a:cs typeface="Courier"/>
              </a:rPr>
              <a:t>0.8667   </a:t>
            </a:r>
            <a:r>
              <a:rPr lang="pl-PL" sz="1300" dirty="0" smtClean="0">
                <a:solidFill>
                  <a:srgbClr val="0000FF"/>
                </a:solidFill>
                <a:latin typeface="Courier"/>
                <a:cs typeface="Courier"/>
              </a:rPr>
              <a:t>0.8666</a:t>
            </a:r>
            <a:endParaRPr lang="pl-PL" sz="1300" dirty="0">
              <a:solidFill>
                <a:srgbClr val="0000FF"/>
              </a:solidFill>
              <a:latin typeface="Courier"/>
              <a:cs typeface="Courier"/>
            </a:endParaRPr>
          </a:p>
          <a:p>
            <a:pPr>
              <a:lnSpc>
                <a:spcPct val="70000"/>
              </a:lnSpc>
            </a:pPr>
            <a:r>
              <a:rPr lang="pl-PL" sz="1300" dirty="0">
                <a:latin typeface="Courier"/>
                <a:cs typeface="Courier"/>
              </a:rPr>
              <a:t> 9  1367.40   25.90     69    147   </a:t>
            </a:r>
            <a:r>
              <a:rPr lang="pl-PL" sz="1300" dirty="0">
                <a:solidFill>
                  <a:srgbClr val="FF0000"/>
                </a:solidFill>
                <a:latin typeface="Courier"/>
                <a:cs typeface="Courier"/>
              </a:rPr>
              <a:t>0.7754</a:t>
            </a:r>
            <a:r>
              <a:rPr lang="pl-PL" sz="1300" dirty="0">
                <a:latin typeface="Courier"/>
                <a:cs typeface="Courier"/>
              </a:rPr>
              <a:t>   0.7753   0.7753   </a:t>
            </a:r>
            <a:r>
              <a:rPr lang="pl-PL" sz="1300" dirty="0">
                <a:solidFill>
                  <a:srgbClr val="0000FF"/>
                </a:solidFill>
                <a:latin typeface="Courier"/>
                <a:cs typeface="Courier"/>
              </a:rPr>
              <a:t>0.7746   </a:t>
            </a:r>
            <a:r>
              <a:rPr lang="pl-PL" sz="1300" dirty="0" smtClean="0">
                <a:solidFill>
                  <a:srgbClr val="0000FF"/>
                </a:solidFill>
                <a:latin typeface="Courier"/>
                <a:cs typeface="Courier"/>
              </a:rPr>
              <a:t>0.7746</a:t>
            </a:r>
            <a:endParaRPr lang="pl-PL" sz="1300" dirty="0">
              <a:solidFill>
                <a:srgbClr val="0000FF"/>
              </a:solidFill>
              <a:latin typeface="Courier"/>
              <a:cs typeface="Courier"/>
            </a:endParaRPr>
          </a:p>
          <a:p>
            <a:pPr>
              <a:lnSpc>
                <a:spcPct val="70000"/>
              </a:lnSpc>
            </a:pPr>
            <a:r>
              <a:rPr lang="pl-PL" sz="1300" dirty="0">
                <a:latin typeface="Courier"/>
                <a:cs typeface="Courier"/>
              </a:rPr>
              <a:t>10  1857.40    8.25     40    147   0.1698   </a:t>
            </a:r>
            <a:r>
              <a:rPr lang="pl-PL" sz="1300" dirty="0">
                <a:solidFill>
                  <a:srgbClr val="FF0000"/>
                </a:solidFill>
                <a:latin typeface="Courier"/>
                <a:cs typeface="Courier"/>
              </a:rPr>
              <a:t>0.1701   0.1701   </a:t>
            </a:r>
            <a:r>
              <a:rPr lang="pl-PL" sz="1300" dirty="0">
                <a:solidFill>
                  <a:srgbClr val="0000FF"/>
                </a:solidFill>
                <a:latin typeface="Courier"/>
                <a:cs typeface="Courier"/>
              </a:rPr>
              <a:t>0.1576   </a:t>
            </a:r>
            <a:r>
              <a:rPr lang="pl-PL" sz="1300" dirty="0" smtClean="0">
                <a:solidFill>
                  <a:srgbClr val="0000FF"/>
                </a:solidFill>
                <a:latin typeface="Courier"/>
                <a:cs typeface="Courier"/>
              </a:rPr>
              <a:t>0.1576</a:t>
            </a:r>
            <a:endParaRPr lang="pl-PL" sz="1300" dirty="0">
              <a:solidFill>
                <a:srgbClr val="0000FF"/>
              </a:solidFill>
              <a:latin typeface="Courier"/>
              <a:cs typeface="Courier"/>
            </a:endParaRPr>
          </a:p>
          <a:p>
            <a:pPr>
              <a:lnSpc>
                <a:spcPct val="70000"/>
              </a:lnSpc>
            </a:pPr>
            <a:r>
              <a:rPr lang="pl-PL" sz="1300" dirty="0">
                <a:latin typeface="Courier"/>
                <a:cs typeface="Courier"/>
              </a:rPr>
              <a:t>11  1906.50   35.50     40    147   </a:t>
            </a:r>
            <a:r>
              <a:rPr lang="pl-PL" sz="1300" dirty="0">
                <a:solidFill>
                  <a:srgbClr val="FF0000"/>
                </a:solidFill>
                <a:latin typeface="Courier"/>
                <a:cs typeface="Courier"/>
              </a:rPr>
              <a:t>0.2291</a:t>
            </a:r>
            <a:r>
              <a:rPr lang="pl-PL" sz="1300" dirty="0">
                <a:latin typeface="Courier"/>
                <a:cs typeface="Courier"/>
              </a:rPr>
              <a:t>   0.2286   0.2286   </a:t>
            </a:r>
            <a:r>
              <a:rPr lang="pl-PL" sz="1300" dirty="0">
                <a:solidFill>
                  <a:srgbClr val="0000FF"/>
                </a:solidFill>
                <a:latin typeface="Courier"/>
                <a:cs typeface="Courier"/>
              </a:rPr>
              <a:t>0.2262   </a:t>
            </a:r>
            <a:r>
              <a:rPr lang="pl-PL" sz="1300" dirty="0" smtClean="0">
                <a:solidFill>
                  <a:srgbClr val="0000FF"/>
                </a:solidFill>
                <a:latin typeface="Courier"/>
                <a:cs typeface="Courier"/>
              </a:rPr>
              <a:t>0.2262</a:t>
            </a:r>
            <a:endParaRPr lang="pl-PL" sz="1300" dirty="0">
              <a:solidFill>
                <a:srgbClr val="0000FF"/>
              </a:solidFill>
              <a:latin typeface="Courier"/>
              <a:cs typeface="Courier"/>
            </a:endParaRPr>
          </a:p>
          <a:p>
            <a:pPr>
              <a:lnSpc>
                <a:spcPct val="70000"/>
              </a:lnSpc>
            </a:pPr>
            <a:r>
              <a:rPr lang="pl-PL" sz="1300" dirty="0">
                <a:latin typeface="Courier"/>
                <a:cs typeface="Courier"/>
              </a:rPr>
              <a:t>12  1958.00   14.30     40    147   0.1783   </a:t>
            </a:r>
            <a:r>
              <a:rPr lang="pl-PL" sz="1300" dirty="0">
                <a:solidFill>
                  <a:srgbClr val="FF0000"/>
                </a:solidFill>
                <a:latin typeface="Courier"/>
                <a:cs typeface="Courier"/>
              </a:rPr>
              <a:t>0.1790   0.1790   </a:t>
            </a:r>
            <a:r>
              <a:rPr lang="pl-PL" sz="1300" dirty="0">
                <a:solidFill>
                  <a:srgbClr val="0000FF"/>
                </a:solidFill>
                <a:latin typeface="Courier"/>
                <a:cs typeface="Courier"/>
              </a:rPr>
              <a:t>0.1740   </a:t>
            </a:r>
            <a:r>
              <a:rPr lang="pl-PL" sz="1300" dirty="0" smtClean="0">
                <a:solidFill>
                  <a:srgbClr val="0000FF"/>
                </a:solidFill>
                <a:latin typeface="Courier"/>
                <a:cs typeface="Courier"/>
              </a:rPr>
              <a:t>0.1740</a:t>
            </a:r>
            <a:endParaRPr lang="pl-PL" sz="1300" dirty="0">
              <a:solidFill>
                <a:srgbClr val="0000FF"/>
              </a:solidFill>
              <a:latin typeface="Courier"/>
              <a:cs typeface="Courier"/>
            </a:endParaRPr>
          </a:p>
          <a:p>
            <a:pPr>
              <a:lnSpc>
                <a:spcPct val="70000"/>
              </a:lnSpc>
            </a:pPr>
            <a:r>
              <a:rPr lang="pl-PL" sz="1300" dirty="0">
                <a:latin typeface="Courier"/>
                <a:cs typeface="Courier"/>
              </a:rPr>
              <a:t>13  1982.50    8.50     40    147   </a:t>
            </a:r>
            <a:r>
              <a:rPr lang="pl-PL" sz="1300" dirty="0">
                <a:solidFill>
                  <a:srgbClr val="FF0000"/>
                </a:solidFill>
                <a:latin typeface="Courier"/>
                <a:cs typeface="Courier"/>
              </a:rPr>
              <a:t>0.1387</a:t>
            </a:r>
            <a:r>
              <a:rPr lang="pl-PL" sz="1300" dirty="0">
                <a:latin typeface="Courier"/>
                <a:cs typeface="Courier"/>
              </a:rPr>
              <a:t>   0.1358   0.1358   </a:t>
            </a:r>
            <a:r>
              <a:rPr lang="pl-PL" sz="1300" dirty="0">
                <a:solidFill>
                  <a:srgbClr val="0000FF"/>
                </a:solidFill>
                <a:latin typeface="Courier"/>
                <a:cs typeface="Courier"/>
              </a:rPr>
              <a:t>0.1298   </a:t>
            </a:r>
            <a:r>
              <a:rPr lang="pl-PL" sz="1300" dirty="0" smtClean="0">
                <a:solidFill>
                  <a:srgbClr val="0000FF"/>
                </a:solidFill>
                <a:latin typeface="Courier"/>
                <a:cs typeface="Courier"/>
              </a:rPr>
              <a:t>0.1298</a:t>
            </a:r>
            <a:endParaRPr lang="pl-PL" sz="1300" dirty="0">
              <a:solidFill>
                <a:srgbClr val="0000FF"/>
              </a:solidFill>
              <a:latin typeface="Courier"/>
              <a:cs typeface="Courier"/>
            </a:endParaRPr>
          </a:p>
          <a:p>
            <a:pPr>
              <a:lnSpc>
                <a:spcPct val="70000"/>
              </a:lnSpc>
            </a:pPr>
            <a:r>
              <a:rPr lang="pl-PL" sz="1300" dirty="0">
                <a:latin typeface="Courier"/>
                <a:cs typeface="Courier"/>
              </a:rPr>
              <a:t>14  2082.00   89.00     40    147   </a:t>
            </a:r>
            <a:r>
              <a:rPr lang="pl-PL" sz="1300" dirty="0">
                <a:solidFill>
                  <a:srgbClr val="FF0000"/>
                </a:solidFill>
                <a:latin typeface="Courier"/>
                <a:cs typeface="Courier"/>
              </a:rPr>
              <a:t>0.2560</a:t>
            </a:r>
            <a:r>
              <a:rPr lang="pl-PL" sz="1300" dirty="0">
                <a:latin typeface="Courier"/>
                <a:cs typeface="Courier"/>
              </a:rPr>
              <a:t>   0.2501   0.2501   </a:t>
            </a:r>
            <a:r>
              <a:rPr lang="pl-PL" sz="1300" dirty="0">
                <a:solidFill>
                  <a:srgbClr val="0000FF"/>
                </a:solidFill>
                <a:latin typeface="Courier"/>
                <a:cs typeface="Courier"/>
              </a:rPr>
              <a:t>0.2453   </a:t>
            </a:r>
            <a:r>
              <a:rPr lang="pl-PL" sz="1300" dirty="0" smtClean="0">
                <a:solidFill>
                  <a:srgbClr val="0000FF"/>
                </a:solidFill>
                <a:latin typeface="Courier"/>
                <a:cs typeface="Courier"/>
              </a:rPr>
              <a:t>0.2453</a:t>
            </a:r>
            <a:endParaRPr lang="pl-PL" sz="1300" dirty="0">
              <a:solidFill>
                <a:srgbClr val="0000FF"/>
              </a:solidFill>
              <a:latin typeface="Courier"/>
              <a:cs typeface="Courier"/>
            </a:endParaRPr>
          </a:p>
          <a:p>
            <a:pPr>
              <a:lnSpc>
                <a:spcPct val="70000"/>
              </a:lnSpc>
            </a:pPr>
            <a:r>
              <a:rPr lang="pl-PL" sz="1300" dirty="0">
                <a:latin typeface="Courier"/>
                <a:cs typeface="Courier"/>
              </a:rPr>
              <a:t>15  2299.00  101.00     41    147   </a:t>
            </a:r>
            <a:r>
              <a:rPr lang="pl-PL" sz="1300" dirty="0">
                <a:solidFill>
                  <a:srgbClr val="FF0000"/>
                </a:solidFill>
                <a:latin typeface="Courier"/>
                <a:cs typeface="Courier"/>
              </a:rPr>
              <a:t>0.7384</a:t>
            </a:r>
            <a:r>
              <a:rPr lang="pl-PL" sz="1300" dirty="0">
                <a:latin typeface="Courier"/>
                <a:cs typeface="Courier"/>
              </a:rPr>
              <a:t>   0.6764   0.6751   0.6220   </a:t>
            </a:r>
            <a:r>
              <a:rPr lang="pl-PL" sz="1300" dirty="0" smtClean="0">
                <a:solidFill>
                  <a:srgbClr val="0000FF"/>
                </a:solidFill>
                <a:latin typeface="Courier"/>
                <a:cs typeface="Courier"/>
              </a:rPr>
              <a:t>0.6109</a:t>
            </a:r>
            <a:endParaRPr lang="pl-PL" sz="1300" dirty="0">
              <a:solidFill>
                <a:srgbClr val="0000FF"/>
              </a:solidFill>
              <a:latin typeface="Courier"/>
              <a:cs typeface="Courier"/>
            </a:endParaRPr>
          </a:p>
          <a:p>
            <a:pPr>
              <a:lnSpc>
                <a:spcPct val="70000"/>
              </a:lnSpc>
            </a:pPr>
            <a:r>
              <a:rPr lang="pl-PL" sz="1300" dirty="0">
                <a:latin typeface="Courier"/>
                <a:cs typeface="Courier"/>
              </a:rPr>
              <a:t>16  2432.00   33.50     43    147   </a:t>
            </a:r>
            <a:r>
              <a:rPr lang="pl-PL" sz="1300" dirty="0">
                <a:solidFill>
                  <a:srgbClr val="FF0000"/>
                </a:solidFill>
                <a:latin typeface="Courier"/>
                <a:cs typeface="Courier"/>
              </a:rPr>
              <a:t>0.1350   0.1350   </a:t>
            </a:r>
            <a:r>
              <a:rPr lang="pl-PL" sz="1300" dirty="0" smtClean="0">
                <a:solidFill>
                  <a:srgbClr val="FF0000"/>
                </a:solidFill>
                <a:latin typeface="Courier"/>
                <a:cs typeface="Courier"/>
              </a:rPr>
              <a:t>0.1350</a:t>
            </a:r>
            <a:r>
              <a:rPr lang="pl-PL" sz="1300" dirty="0" smtClean="0">
                <a:latin typeface="Courier"/>
                <a:cs typeface="Courier"/>
              </a:rPr>
              <a:t>   </a:t>
            </a:r>
            <a:r>
              <a:rPr lang="pl-PL" sz="1300" dirty="0">
                <a:solidFill>
                  <a:srgbClr val="0000FF"/>
                </a:solidFill>
                <a:latin typeface="Courier"/>
                <a:cs typeface="Courier"/>
              </a:rPr>
              <a:t>0.1336</a:t>
            </a:r>
            <a:r>
              <a:rPr lang="pl-PL" sz="1300" dirty="0">
                <a:latin typeface="Courier"/>
                <a:cs typeface="Courier"/>
              </a:rPr>
              <a:t>   </a:t>
            </a:r>
            <a:r>
              <a:rPr lang="pl-PL" sz="1300" dirty="0" smtClean="0">
                <a:latin typeface="Courier"/>
                <a:cs typeface="Courier"/>
              </a:rPr>
              <a:t>0.1337</a:t>
            </a:r>
            <a:endParaRPr lang="pl-PL" sz="1300" dirty="0">
              <a:latin typeface="Courier"/>
              <a:cs typeface="Courier"/>
            </a:endParaRPr>
          </a:p>
          <a:p>
            <a:pPr>
              <a:lnSpc>
                <a:spcPct val="70000"/>
              </a:lnSpc>
            </a:pPr>
            <a:r>
              <a:rPr lang="pl-PL" sz="1300" dirty="0">
                <a:latin typeface="Courier"/>
                <a:cs typeface="Courier"/>
              </a:rPr>
              <a:t>17  2502.00   35.00     43    147   </a:t>
            </a:r>
            <a:r>
              <a:rPr lang="pl-PL" sz="1300" dirty="0">
                <a:solidFill>
                  <a:srgbClr val="FF0000"/>
                </a:solidFill>
                <a:latin typeface="Courier"/>
                <a:cs typeface="Courier"/>
              </a:rPr>
              <a:t>0.1195   0.1195   0.1195   </a:t>
            </a:r>
            <a:r>
              <a:rPr lang="pl-PL" sz="1300" dirty="0">
                <a:solidFill>
                  <a:srgbClr val="0000FF"/>
                </a:solidFill>
                <a:latin typeface="Courier"/>
                <a:cs typeface="Courier"/>
              </a:rPr>
              <a:t>0.1182   </a:t>
            </a:r>
            <a:r>
              <a:rPr lang="pl-PL" sz="1300" dirty="0" smtClean="0">
                <a:solidFill>
                  <a:srgbClr val="0000FF"/>
                </a:solidFill>
                <a:latin typeface="Courier"/>
                <a:cs typeface="Courier"/>
              </a:rPr>
              <a:t>0.1182</a:t>
            </a:r>
            <a:endParaRPr lang="pl-PL" sz="1300" dirty="0">
              <a:solidFill>
                <a:srgbClr val="0000FF"/>
              </a:solidFill>
              <a:latin typeface="Courier"/>
              <a:cs typeface="Courier"/>
            </a:endParaRPr>
          </a:p>
          <a:p>
            <a:pPr>
              <a:lnSpc>
                <a:spcPct val="70000"/>
              </a:lnSpc>
            </a:pPr>
            <a:r>
              <a:rPr lang="pl-PL" sz="1300" dirty="0">
                <a:latin typeface="Courier"/>
                <a:cs typeface="Courier"/>
              </a:rPr>
              <a:t>18  2601.00   48.00     43    147   0.1222   </a:t>
            </a:r>
            <a:r>
              <a:rPr lang="pl-PL" sz="1300" dirty="0">
                <a:solidFill>
                  <a:srgbClr val="FF0000"/>
                </a:solidFill>
                <a:latin typeface="Courier"/>
                <a:cs typeface="Courier"/>
              </a:rPr>
              <a:t>0.1224   0.1224   </a:t>
            </a:r>
            <a:r>
              <a:rPr lang="pl-PL" sz="1300" dirty="0">
                <a:latin typeface="Courier"/>
                <a:cs typeface="Courier"/>
              </a:rPr>
              <a:t>0.1206   </a:t>
            </a:r>
            <a:r>
              <a:rPr lang="pl-PL" sz="1300" dirty="0" smtClean="0">
                <a:solidFill>
                  <a:srgbClr val="0000FF"/>
                </a:solidFill>
                <a:latin typeface="Courier"/>
                <a:cs typeface="Courier"/>
              </a:rPr>
              <a:t>0.1195</a:t>
            </a:r>
            <a:endParaRPr lang="pl-PL" sz="1300" dirty="0">
              <a:solidFill>
                <a:srgbClr val="0000FF"/>
              </a:solidFill>
              <a:latin typeface="Courier"/>
              <a:cs typeface="Courier"/>
            </a:endParaRPr>
          </a:p>
          <a:p>
            <a:pPr>
              <a:lnSpc>
                <a:spcPct val="70000"/>
              </a:lnSpc>
            </a:pPr>
            <a:r>
              <a:rPr lang="pl-PL" sz="1300" dirty="0">
                <a:latin typeface="Courier"/>
                <a:cs typeface="Courier"/>
              </a:rPr>
              <a:t>19  2760.00   31.00     51    147   </a:t>
            </a:r>
            <a:r>
              <a:rPr lang="pl-PL" sz="1300" dirty="0">
                <a:solidFill>
                  <a:srgbClr val="0000FF"/>
                </a:solidFill>
                <a:latin typeface="Courier"/>
                <a:cs typeface="Courier"/>
              </a:rPr>
              <a:t>0.2624</a:t>
            </a:r>
            <a:r>
              <a:rPr lang="pl-PL" sz="1300" dirty="0">
                <a:latin typeface="Courier"/>
                <a:cs typeface="Courier"/>
              </a:rPr>
              <a:t>   </a:t>
            </a:r>
            <a:r>
              <a:rPr lang="pl-PL" sz="1300" dirty="0">
                <a:solidFill>
                  <a:srgbClr val="FF0000"/>
                </a:solidFill>
                <a:latin typeface="Courier"/>
                <a:cs typeface="Courier"/>
              </a:rPr>
              <a:t>0.2665   0.2665   </a:t>
            </a:r>
            <a:r>
              <a:rPr lang="pl-PL" sz="1300" dirty="0">
                <a:latin typeface="Courier"/>
                <a:cs typeface="Courier"/>
              </a:rPr>
              <a:t>0.2654   </a:t>
            </a:r>
            <a:r>
              <a:rPr lang="pl-PL" sz="1300" dirty="0" smtClean="0">
                <a:latin typeface="Courier"/>
                <a:cs typeface="Courier"/>
              </a:rPr>
              <a:t>0.2658</a:t>
            </a:r>
            <a:endParaRPr lang="pl-PL" sz="1300" dirty="0">
              <a:latin typeface="Courier"/>
              <a:cs typeface="Courier"/>
            </a:endParaRPr>
          </a:p>
          <a:p>
            <a:pPr>
              <a:lnSpc>
                <a:spcPct val="70000"/>
              </a:lnSpc>
            </a:pPr>
            <a:r>
              <a:rPr lang="pl-PL" sz="1300" dirty="0">
                <a:latin typeface="Courier"/>
                <a:cs typeface="Courier"/>
              </a:rPr>
              <a:t>20  3155.00   21.00     42    147   </a:t>
            </a:r>
            <a:r>
              <a:rPr lang="pl-PL" sz="1300" dirty="0">
                <a:solidFill>
                  <a:srgbClr val="FF0000"/>
                </a:solidFill>
                <a:latin typeface="Courier"/>
                <a:cs typeface="Courier"/>
              </a:rPr>
              <a:t>0.2981   0.2981   0.2981   </a:t>
            </a:r>
            <a:r>
              <a:rPr lang="pl-PL" sz="1300" dirty="0">
                <a:solidFill>
                  <a:srgbClr val="0000FF"/>
                </a:solidFill>
                <a:latin typeface="Courier"/>
                <a:cs typeface="Courier"/>
              </a:rPr>
              <a:t>0.2980   </a:t>
            </a:r>
            <a:r>
              <a:rPr lang="pl-PL" sz="1300" dirty="0" smtClean="0">
                <a:solidFill>
                  <a:srgbClr val="0000FF"/>
                </a:solidFill>
                <a:latin typeface="Courier"/>
                <a:cs typeface="Courier"/>
              </a:rPr>
              <a:t>0.2980</a:t>
            </a:r>
            <a:endParaRPr lang="pl-PL" sz="1300" dirty="0">
              <a:solidFill>
                <a:srgbClr val="0000FF"/>
              </a:solidFill>
              <a:latin typeface="Courier"/>
              <a:cs typeface="Courier"/>
            </a:endParaRPr>
          </a:p>
          <a:p>
            <a:pPr>
              <a:lnSpc>
                <a:spcPct val="70000"/>
              </a:lnSpc>
            </a:pPr>
            <a:r>
              <a:rPr lang="pl-PL" sz="1300" dirty="0">
                <a:latin typeface="Courier"/>
                <a:cs typeface="Courier"/>
              </a:rPr>
              <a:t>21  3207.00   25.00     42    147   </a:t>
            </a:r>
            <a:r>
              <a:rPr lang="pl-PL" sz="1300" dirty="0">
                <a:solidFill>
                  <a:srgbClr val="FF0000"/>
                </a:solidFill>
                <a:latin typeface="Courier"/>
                <a:cs typeface="Courier"/>
              </a:rPr>
              <a:t>0.2716</a:t>
            </a:r>
            <a:r>
              <a:rPr lang="pl-PL" sz="1300" dirty="0">
                <a:latin typeface="Courier"/>
                <a:cs typeface="Courier"/>
              </a:rPr>
              <a:t>   0.2713   0.2713   </a:t>
            </a:r>
            <a:r>
              <a:rPr lang="pl-PL" sz="1300" dirty="0">
                <a:solidFill>
                  <a:srgbClr val="0000FF"/>
                </a:solidFill>
                <a:latin typeface="Courier"/>
                <a:cs typeface="Courier"/>
              </a:rPr>
              <a:t>0.2709   </a:t>
            </a:r>
            <a:r>
              <a:rPr lang="pl-PL" sz="1300" dirty="0" smtClean="0">
                <a:solidFill>
                  <a:srgbClr val="0000FF"/>
                </a:solidFill>
                <a:latin typeface="Courier"/>
                <a:cs typeface="Courier"/>
              </a:rPr>
              <a:t>0.2709</a:t>
            </a:r>
            <a:endParaRPr lang="pl-PL" sz="1300" dirty="0">
              <a:solidFill>
                <a:srgbClr val="0000FF"/>
              </a:solidFill>
              <a:latin typeface="Courier"/>
              <a:cs typeface="Courier"/>
            </a:endParaRPr>
          </a:p>
          <a:p>
            <a:pPr>
              <a:lnSpc>
                <a:spcPct val="70000"/>
              </a:lnSpc>
            </a:pPr>
            <a:r>
              <a:rPr lang="pl-PL" sz="1300" dirty="0">
                <a:latin typeface="Courier"/>
                <a:cs typeface="Courier"/>
              </a:rPr>
              <a:t>22  3309.00   24.50     42    147   0.2442   </a:t>
            </a:r>
            <a:r>
              <a:rPr lang="pl-PL" sz="1300" dirty="0">
                <a:solidFill>
                  <a:srgbClr val="FF0000"/>
                </a:solidFill>
                <a:latin typeface="Courier"/>
                <a:cs typeface="Courier"/>
              </a:rPr>
              <a:t>0.2445</a:t>
            </a:r>
            <a:r>
              <a:rPr lang="pl-PL" sz="1300" dirty="0">
                <a:latin typeface="Courier"/>
                <a:cs typeface="Courier"/>
              </a:rPr>
              <a:t>   0.2439   </a:t>
            </a:r>
            <a:r>
              <a:rPr lang="pl-PL" sz="1300" dirty="0">
                <a:solidFill>
                  <a:srgbClr val="0000FF"/>
                </a:solidFill>
                <a:latin typeface="Courier"/>
                <a:cs typeface="Courier"/>
              </a:rPr>
              <a:t>0.2427   </a:t>
            </a:r>
            <a:r>
              <a:rPr lang="pl-PL" sz="1300" dirty="0" smtClean="0">
                <a:solidFill>
                  <a:srgbClr val="0000FF"/>
                </a:solidFill>
                <a:latin typeface="Courier"/>
                <a:cs typeface="Courier"/>
              </a:rPr>
              <a:t>0.2427</a:t>
            </a:r>
            <a:endParaRPr lang="pl-PL" sz="1300" dirty="0">
              <a:solidFill>
                <a:srgbClr val="0000FF"/>
              </a:solidFill>
              <a:latin typeface="Courier"/>
              <a:cs typeface="Courier"/>
            </a:endParaRPr>
          </a:p>
          <a:p>
            <a:pPr>
              <a:lnSpc>
                <a:spcPct val="70000"/>
              </a:lnSpc>
            </a:pPr>
            <a:r>
              <a:rPr lang="pl-PL" sz="1300" dirty="0">
                <a:latin typeface="Courier"/>
                <a:cs typeface="Courier"/>
              </a:rPr>
              <a:t>23  3364.00   26.00     42    147   0.2695   </a:t>
            </a:r>
            <a:r>
              <a:rPr lang="pl-PL" sz="1300" dirty="0">
                <a:solidFill>
                  <a:srgbClr val="FF0000"/>
                </a:solidFill>
                <a:latin typeface="Courier"/>
                <a:cs typeface="Courier"/>
              </a:rPr>
              <a:t>0.2715</a:t>
            </a:r>
            <a:r>
              <a:rPr lang="pl-PL" sz="1300" dirty="0">
                <a:latin typeface="Courier"/>
                <a:cs typeface="Courier"/>
              </a:rPr>
              <a:t>   0.2684   </a:t>
            </a:r>
            <a:r>
              <a:rPr lang="pl-PL" sz="1300" dirty="0">
                <a:solidFill>
                  <a:srgbClr val="0000FF"/>
                </a:solidFill>
                <a:latin typeface="Courier"/>
                <a:cs typeface="Courier"/>
              </a:rPr>
              <a:t>0.2580   </a:t>
            </a:r>
            <a:r>
              <a:rPr lang="pl-PL" sz="1300" dirty="0" smtClean="0">
                <a:solidFill>
                  <a:srgbClr val="0000FF"/>
                </a:solidFill>
                <a:latin typeface="Courier"/>
                <a:cs typeface="Courier"/>
              </a:rPr>
              <a:t>0.2580</a:t>
            </a:r>
            <a:endParaRPr lang="pl-PL" sz="1300" dirty="0">
              <a:solidFill>
                <a:srgbClr val="0000FF"/>
              </a:solidFill>
              <a:latin typeface="Courier"/>
              <a:cs typeface="Courier"/>
            </a:endParaRPr>
          </a:p>
          <a:p>
            <a:pPr>
              <a:lnSpc>
                <a:spcPct val="70000"/>
              </a:lnSpc>
            </a:pPr>
            <a:r>
              <a:rPr lang="pl-PL" sz="1300" dirty="0">
                <a:latin typeface="Courier"/>
                <a:cs typeface="Courier"/>
              </a:rPr>
              <a:t>24  3553.85   26.25     42    147   1.4921   </a:t>
            </a:r>
            <a:r>
              <a:rPr lang="pl-PL" sz="1300" dirty="0">
                <a:solidFill>
                  <a:srgbClr val="FF0000"/>
                </a:solidFill>
                <a:latin typeface="Courier"/>
                <a:cs typeface="Courier"/>
              </a:rPr>
              <a:t>1.0538</a:t>
            </a:r>
            <a:r>
              <a:rPr lang="pl-PL" sz="1300" dirty="0">
                <a:latin typeface="Courier"/>
                <a:cs typeface="Courier"/>
              </a:rPr>
              <a:t>   1.0090   0.9728   </a:t>
            </a:r>
            <a:r>
              <a:rPr lang="pl-PL" sz="1300" dirty="0" smtClean="0">
                <a:solidFill>
                  <a:srgbClr val="0000FF"/>
                </a:solidFill>
                <a:latin typeface="Courier"/>
                <a:cs typeface="Courier"/>
              </a:rPr>
              <a:t>0.9673</a:t>
            </a:r>
            <a:endParaRPr lang="pl-PL" sz="1300" dirty="0">
              <a:solidFill>
                <a:srgbClr val="0000FF"/>
              </a:solidFill>
              <a:latin typeface="Courier"/>
              <a:cs typeface="Courier"/>
            </a:endParaRPr>
          </a:p>
          <a:p>
            <a:pPr>
              <a:lnSpc>
                <a:spcPct val="70000"/>
              </a:lnSpc>
            </a:pPr>
            <a:r>
              <a:rPr lang="pl-PL" sz="1300" dirty="0">
                <a:latin typeface="Courier"/>
                <a:cs typeface="Courier"/>
              </a:rPr>
              <a:t>25  3623.40   43.70     42    147   </a:t>
            </a:r>
            <a:r>
              <a:rPr lang="pl-PL" sz="1300" dirty="0">
                <a:solidFill>
                  <a:srgbClr val="FF0000"/>
                </a:solidFill>
                <a:latin typeface="Courier"/>
                <a:cs typeface="Courier"/>
              </a:rPr>
              <a:t>1.3930</a:t>
            </a:r>
            <a:r>
              <a:rPr lang="pl-PL" sz="1300" dirty="0">
                <a:latin typeface="Courier"/>
                <a:cs typeface="Courier"/>
              </a:rPr>
              <a:t>   1.1350   1.1174   0.9790   </a:t>
            </a:r>
            <a:r>
              <a:rPr lang="pl-PL" sz="1300" dirty="0" smtClean="0">
                <a:solidFill>
                  <a:srgbClr val="0000FF"/>
                </a:solidFill>
                <a:latin typeface="Courier"/>
                <a:cs typeface="Courier"/>
              </a:rPr>
              <a:t>0.9787</a:t>
            </a:r>
            <a:endParaRPr lang="pl-PL" sz="1300" dirty="0">
              <a:solidFill>
                <a:srgbClr val="0000FF"/>
              </a:solidFill>
              <a:latin typeface="Courier"/>
              <a:cs typeface="Courier"/>
            </a:endParaRPr>
          </a:p>
          <a:p>
            <a:pPr>
              <a:lnSpc>
                <a:spcPct val="70000"/>
              </a:lnSpc>
            </a:pPr>
            <a:r>
              <a:rPr lang="pl-PL" sz="1300" dirty="0">
                <a:latin typeface="Courier"/>
                <a:cs typeface="Courier"/>
              </a:rPr>
              <a:t>26  3713.50   41.50     42    147   </a:t>
            </a:r>
            <a:r>
              <a:rPr lang="pl-PL" sz="1300" dirty="0">
                <a:solidFill>
                  <a:srgbClr val="FF0000"/>
                </a:solidFill>
                <a:latin typeface="Courier"/>
                <a:cs typeface="Courier"/>
              </a:rPr>
              <a:t>0.8171</a:t>
            </a:r>
            <a:r>
              <a:rPr lang="pl-PL" sz="1300" dirty="0">
                <a:latin typeface="Courier"/>
                <a:cs typeface="Courier"/>
              </a:rPr>
              <a:t>   0.6696   0.6696   </a:t>
            </a:r>
            <a:r>
              <a:rPr lang="pl-PL" sz="1300" dirty="0">
                <a:solidFill>
                  <a:srgbClr val="0000FF"/>
                </a:solidFill>
                <a:latin typeface="Courier"/>
                <a:cs typeface="Courier"/>
              </a:rPr>
              <a:t>0.6647</a:t>
            </a:r>
            <a:r>
              <a:rPr lang="pl-PL" sz="1300" dirty="0">
                <a:latin typeface="Courier"/>
                <a:cs typeface="Courier"/>
              </a:rPr>
              <a:t>   </a:t>
            </a:r>
            <a:r>
              <a:rPr lang="pl-PL" sz="1300" dirty="0" smtClean="0">
                <a:latin typeface="Courier"/>
                <a:cs typeface="Courier"/>
              </a:rPr>
              <a:t>0.6658</a:t>
            </a:r>
            <a:endParaRPr lang="pl-PL" sz="1300" dirty="0">
              <a:latin typeface="Courier"/>
              <a:cs typeface="Courier"/>
            </a:endParaRPr>
          </a:p>
          <a:p>
            <a:pPr>
              <a:lnSpc>
                <a:spcPct val="70000"/>
              </a:lnSpc>
            </a:pPr>
            <a:r>
              <a:rPr lang="pl-PL" sz="1300" dirty="0">
                <a:latin typeface="Courier"/>
                <a:cs typeface="Courier"/>
              </a:rPr>
              <a:t>27  3811.00   37.00     42    147   </a:t>
            </a:r>
            <a:r>
              <a:rPr lang="pl-PL" sz="1300" dirty="0">
                <a:solidFill>
                  <a:srgbClr val="FF0000"/>
                </a:solidFill>
                <a:latin typeface="Courier"/>
                <a:cs typeface="Courier"/>
              </a:rPr>
              <a:t>0.4608</a:t>
            </a:r>
            <a:r>
              <a:rPr lang="pl-PL" sz="1300" dirty="0">
                <a:latin typeface="Courier"/>
                <a:cs typeface="Courier"/>
              </a:rPr>
              <a:t>   </a:t>
            </a:r>
            <a:r>
              <a:rPr lang="pl-PL" sz="1300" dirty="0">
                <a:solidFill>
                  <a:srgbClr val="0000FF"/>
                </a:solidFill>
                <a:latin typeface="Courier"/>
                <a:cs typeface="Courier"/>
              </a:rPr>
              <a:t>0.4596   0.4596   0.4596   </a:t>
            </a:r>
            <a:r>
              <a:rPr lang="pl-PL" sz="1300" dirty="0" smtClean="0">
                <a:solidFill>
                  <a:srgbClr val="0000FF"/>
                </a:solidFill>
                <a:latin typeface="Courier"/>
                <a:cs typeface="Courier"/>
              </a:rPr>
              <a:t>0.4596</a:t>
            </a:r>
            <a:endParaRPr lang="pl-PL" sz="1300" dirty="0">
              <a:solidFill>
                <a:srgbClr val="0000FF"/>
              </a:solidFill>
              <a:latin typeface="Courier"/>
              <a:cs typeface="Courier"/>
            </a:endParaRPr>
          </a:p>
          <a:p>
            <a:pPr>
              <a:lnSpc>
                <a:spcPct val="70000"/>
              </a:lnSpc>
            </a:pPr>
            <a:r>
              <a:rPr lang="pl-PL" sz="1300" dirty="0">
                <a:latin typeface="Courier"/>
                <a:cs typeface="Courier"/>
              </a:rPr>
              <a:t>28  3872.00   16.00     43    147   </a:t>
            </a:r>
            <a:r>
              <a:rPr lang="pl-PL" sz="1300" dirty="0">
                <a:solidFill>
                  <a:srgbClr val="FF0000"/>
                </a:solidFill>
                <a:latin typeface="Courier"/>
                <a:cs typeface="Courier"/>
              </a:rPr>
              <a:t>0.4270</a:t>
            </a:r>
            <a:r>
              <a:rPr lang="pl-PL" sz="1300" dirty="0">
                <a:latin typeface="Courier"/>
                <a:cs typeface="Courier"/>
              </a:rPr>
              <a:t>   </a:t>
            </a:r>
            <a:r>
              <a:rPr lang="pl-PL" sz="1300" dirty="0">
                <a:solidFill>
                  <a:srgbClr val="0000FF"/>
                </a:solidFill>
                <a:latin typeface="Courier"/>
                <a:cs typeface="Courier"/>
              </a:rPr>
              <a:t>0.4245   0.4245   0.4245   </a:t>
            </a:r>
            <a:r>
              <a:rPr lang="pl-PL" sz="1300" dirty="0" smtClean="0">
                <a:solidFill>
                  <a:srgbClr val="0000FF"/>
                </a:solidFill>
                <a:latin typeface="Courier"/>
                <a:cs typeface="Courier"/>
              </a:rPr>
              <a:t>0.4245</a:t>
            </a:r>
            <a:endParaRPr lang="pl-PL" sz="1300" dirty="0">
              <a:solidFill>
                <a:srgbClr val="0000FF"/>
              </a:solidFill>
              <a:latin typeface="Courier"/>
              <a:cs typeface="Courier"/>
            </a:endParaRPr>
          </a:p>
          <a:p>
            <a:pPr>
              <a:lnSpc>
                <a:spcPct val="70000"/>
              </a:lnSpc>
            </a:pPr>
            <a:r>
              <a:rPr lang="pl-PL" sz="1300" dirty="0">
                <a:latin typeface="Courier"/>
                <a:cs typeface="Courier"/>
              </a:rPr>
              <a:t>29  3991.00   42.00     43    147   </a:t>
            </a:r>
            <a:r>
              <a:rPr lang="pl-PL" sz="1300" dirty="0">
                <a:solidFill>
                  <a:srgbClr val="FF0000"/>
                </a:solidFill>
                <a:latin typeface="Courier"/>
                <a:cs typeface="Courier"/>
              </a:rPr>
              <a:t>0.1692</a:t>
            </a:r>
            <a:r>
              <a:rPr lang="pl-PL" sz="1300" dirty="0">
                <a:latin typeface="Courier"/>
                <a:cs typeface="Courier"/>
              </a:rPr>
              <a:t>   0.1681   0.1681   </a:t>
            </a:r>
            <a:r>
              <a:rPr lang="pl-PL" sz="1300" dirty="0">
                <a:solidFill>
                  <a:srgbClr val="0000FF"/>
                </a:solidFill>
                <a:latin typeface="Courier"/>
                <a:cs typeface="Courier"/>
              </a:rPr>
              <a:t>0.1680   </a:t>
            </a:r>
            <a:r>
              <a:rPr lang="pl-PL" sz="1300" dirty="0" smtClean="0">
                <a:solidFill>
                  <a:srgbClr val="0000FF"/>
                </a:solidFill>
                <a:latin typeface="Courier"/>
                <a:cs typeface="Courier"/>
              </a:rPr>
              <a:t>0.1680</a:t>
            </a:r>
            <a:endParaRPr lang="pl-PL" sz="1300" dirty="0">
              <a:solidFill>
                <a:srgbClr val="0000FF"/>
              </a:solidFill>
              <a:latin typeface="Courier"/>
              <a:cs typeface="Courier"/>
            </a:endParaRPr>
          </a:p>
          <a:p>
            <a:pPr>
              <a:lnSpc>
                <a:spcPct val="70000"/>
              </a:lnSpc>
            </a:pPr>
            <a:r>
              <a:rPr lang="pl-PL" sz="1300" dirty="0">
                <a:latin typeface="Courier"/>
                <a:cs typeface="Courier"/>
              </a:rPr>
              <a:t>30  4622.00   41.50     43    147   </a:t>
            </a:r>
            <a:r>
              <a:rPr lang="pl-PL" sz="1300" dirty="0">
                <a:solidFill>
                  <a:srgbClr val="FF0000"/>
                </a:solidFill>
                <a:latin typeface="Courier"/>
                <a:cs typeface="Courier"/>
              </a:rPr>
              <a:t>0.1576</a:t>
            </a:r>
            <a:r>
              <a:rPr lang="pl-PL" sz="1300" dirty="0">
                <a:latin typeface="Courier"/>
                <a:cs typeface="Courier"/>
              </a:rPr>
              <a:t>   </a:t>
            </a:r>
            <a:r>
              <a:rPr lang="pl-PL" sz="1300" dirty="0">
                <a:solidFill>
                  <a:srgbClr val="0000FF"/>
                </a:solidFill>
                <a:latin typeface="Courier"/>
                <a:cs typeface="Courier"/>
              </a:rPr>
              <a:t>0.1520   0.1520   </a:t>
            </a:r>
            <a:r>
              <a:rPr lang="pl-PL" sz="1300" dirty="0">
                <a:latin typeface="Courier"/>
                <a:cs typeface="Courier"/>
              </a:rPr>
              <a:t>0.1528   </a:t>
            </a:r>
            <a:r>
              <a:rPr lang="pl-PL" sz="1300" dirty="0" smtClean="0">
                <a:latin typeface="Courier"/>
                <a:cs typeface="Courier"/>
              </a:rPr>
              <a:t>0.1527</a:t>
            </a:r>
            <a:endParaRPr lang="pl-PL" sz="1300" dirty="0">
              <a:latin typeface="Courier"/>
              <a:cs typeface="Courier"/>
            </a:endParaRPr>
          </a:p>
          <a:p>
            <a:pPr>
              <a:lnSpc>
                <a:spcPct val="70000"/>
              </a:lnSpc>
            </a:pPr>
            <a:r>
              <a:rPr lang="pl-PL" sz="1300" dirty="0">
                <a:latin typeface="Courier"/>
                <a:cs typeface="Courier"/>
              </a:rPr>
              <a:t>31  4812.00   92.00     37    147   0.1816   0.1826   </a:t>
            </a:r>
            <a:r>
              <a:rPr lang="pl-PL" sz="1300" dirty="0">
                <a:solidFill>
                  <a:srgbClr val="0000FF"/>
                </a:solidFill>
                <a:latin typeface="Courier"/>
                <a:cs typeface="Courier"/>
              </a:rPr>
              <a:t>0.1804</a:t>
            </a:r>
            <a:r>
              <a:rPr lang="pl-PL" sz="1300" dirty="0">
                <a:latin typeface="Courier"/>
                <a:cs typeface="Courier"/>
              </a:rPr>
              <a:t>   0.1892   </a:t>
            </a:r>
            <a:r>
              <a:rPr lang="pl-PL" sz="1300" dirty="0" smtClean="0">
                <a:solidFill>
                  <a:srgbClr val="FF0000"/>
                </a:solidFill>
                <a:latin typeface="Courier"/>
                <a:cs typeface="Courier"/>
              </a:rPr>
              <a:t>0.1893</a:t>
            </a:r>
            <a:endParaRPr lang="pl-PL" sz="1300" dirty="0">
              <a:solidFill>
                <a:srgbClr val="FF0000"/>
              </a:solidFill>
              <a:latin typeface="Courier"/>
              <a:cs typeface="Courier"/>
            </a:endParaRPr>
          </a:p>
          <a:p>
            <a:pPr>
              <a:lnSpc>
                <a:spcPct val="70000"/>
              </a:lnSpc>
            </a:pPr>
            <a:r>
              <a:rPr lang="pl-PL" sz="1300" dirty="0">
                <a:latin typeface="Courier"/>
                <a:cs typeface="Courier"/>
              </a:rPr>
              <a:t>32  4962.00   58.00     37    147   0.2923   </a:t>
            </a:r>
            <a:r>
              <a:rPr lang="pl-PL" sz="1300" dirty="0">
                <a:solidFill>
                  <a:srgbClr val="FF0000"/>
                </a:solidFill>
                <a:latin typeface="Courier"/>
                <a:cs typeface="Courier"/>
              </a:rPr>
              <a:t>0.2848</a:t>
            </a:r>
            <a:r>
              <a:rPr lang="pl-PL" sz="1300" dirty="0">
                <a:latin typeface="Courier"/>
                <a:cs typeface="Courier"/>
              </a:rPr>
              <a:t>   </a:t>
            </a:r>
            <a:r>
              <a:rPr lang="pl-PL" sz="1300" dirty="0">
                <a:solidFill>
                  <a:srgbClr val="0000FF"/>
                </a:solidFill>
                <a:latin typeface="Courier"/>
                <a:cs typeface="Courier"/>
              </a:rPr>
              <a:t>0.2823</a:t>
            </a:r>
            <a:r>
              <a:rPr lang="pl-PL" sz="1300" dirty="0">
                <a:latin typeface="Courier"/>
                <a:cs typeface="Courier"/>
              </a:rPr>
              <a:t>   0.2832   </a:t>
            </a:r>
            <a:r>
              <a:rPr lang="pl-PL" sz="1300" dirty="0" smtClean="0">
                <a:latin typeface="Courier"/>
                <a:cs typeface="Courier"/>
              </a:rPr>
              <a:t>0.2836</a:t>
            </a:r>
            <a:endParaRPr lang="pl-PL" sz="1300" dirty="0">
              <a:latin typeface="Courier"/>
              <a:cs typeface="Courier"/>
            </a:endParaRPr>
          </a:p>
          <a:p>
            <a:pPr>
              <a:lnSpc>
                <a:spcPct val="70000"/>
              </a:lnSpc>
            </a:pPr>
            <a:r>
              <a:rPr lang="pl-PL" sz="1300" dirty="0">
                <a:latin typeface="Courier"/>
                <a:cs typeface="Courier"/>
              </a:rPr>
              <a:t>33  5096.00   76.00     37    147   0.2139   </a:t>
            </a:r>
            <a:r>
              <a:rPr lang="pl-PL" sz="1300" dirty="0">
                <a:solidFill>
                  <a:srgbClr val="FF0000"/>
                </a:solidFill>
                <a:latin typeface="Courier"/>
                <a:cs typeface="Courier"/>
              </a:rPr>
              <a:t>0.2152</a:t>
            </a:r>
            <a:r>
              <a:rPr lang="pl-PL" sz="1300" dirty="0">
                <a:latin typeface="Courier"/>
                <a:cs typeface="Courier"/>
              </a:rPr>
              <a:t>   0.2143   </a:t>
            </a:r>
            <a:r>
              <a:rPr lang="pl-PL" sz="1300" dirty="0">
                <a:solidFill>
                  <a:srgbClr val="0000FF"/>
                </a:solidFill>
                <a:latin typeface="Courier"/>
                <a:cs typeface="Courier"/>
              </a:rPr>
              <a:t>0.2121</a:t>
            </a:r>
            <a:r>
              <a:rPr lang="pl-PL" sz="1300" dirty="0">
                <a:latin typeface="Courier"/>
                <a:cs typeface="Courier"/>
              </a:rPr>
              <a:t>   </a:t>
            </a:r>
            <a:r>
              <a:rPr lang="pl-PL" sz="1300" dirty="0" smtClean="0">
                <a:latin typeface="Courier"/>
                <a:cs typeface="Courier"/>
              </a:rPr>
              <a:t>0.2123</a:t>
            </a:r>
            <a:endParaRPr lang="pl-PL" sz="1300" dirty="0">
              <a:latin typeface="Courier"/>
              <a:cs typeface="Courier"/>
            </a:endParaRPr>
          </a:p>
          <a:p>
            <a:pPr>
              <a:lnSpc>
                <a:spcPct val="70000"/>
              </a:lnSpc>
            </a:pPr>
            <a:r>
              <a:rPr lang="pl-PL" sz="1300" dirty="0">
                <a:latin typeface="Courier"/>
                <a:cs typeface="Courier"/>
              </a:rPr>
              <a:t>34  6072.00   49.00     36    147   </a:t>
            </a:r>
            <a:r>
              <a:rPr lang="pl-PL" sz="1300" dirty="0">
                <a:solidFill>
                  <a:srgbClr val="0000FF"/>
                </a:solidFill>
                <a:latin typeface="Courier"/>
                <a:cs typeface="Courier"/>
              </a:rPr>
              <a:t>0.0992</a:t>
            </a:r>
            <a:r>
              <a:rPr lang="pl-PL" sz="1300" dirty="0">
                <a:latin typeface="Courier"/>
                <a:cs typeface="Courier"/>
              </a:rPr>
              <a:t>   </a:t>
            </a:r>
            <a:r>
              <a:rPr lang="pl-PL" sz="1300" dirty="0">
                <a:solidFill>
                  <a:srgbClr val="FF0000"/>
                </a:solidFill>
                <a:latin typeface="Courier"/>
                <a:cs typeface="Courier"/>
              </a:rPr>
              <a:t>0.0996</a:t>
            </a:r>
            <a:r>
              <a:rPr lang="pl-PL" sz="1300" dirty="0">
                <a:latin typeface="Courier"/>
                <a:cs typeface="Courier"/>
              </a:rPr>
              <a:t>   0.0988   0.0994   </a:t>
            </a:r>
            <a:r>
              <a:rPr lang="pl-PL" sz="1300" dirty="0" smtClean="0">
                <a:latin typeface="Courier"/>
                <a:cs typeface="Courier"/>
              </a:rPr>
              <a:t>0.0994</a:t>
            </a:r>
            <a:endParaRPr lang="pl-PL" sz="1300" dirty="0">
              <a:latin typeface="Courier"/>
              <a:cs typeface="Courier"/>
            </a:endParaRPr>
          </a:p>
          <a:p>
            <a:pPr>
              <a:lnSpc>
                <a:spcPct val="70000"/>
              </a:lnSpc>
            </a:pPr>
            <a:r>
              <a:rPr lang="pl-PL" sz="1300" dirty="0">
                <a:latin typeface="Courier"/>
                <a:cs typeface="Courier"/>
              </a:rPr>
              <a:t>35  6211.00   64.00     35    147   </a:t>
            </a:r>
            <a:r>
              <a:rPr lang="pl-PL" sz="1300" dirty="0">
                <a:solidFill>
                  <a:srgbClr val="FF0000"/>
                </a:solidFill>
                <a:latin typeface="Courier"/>
                <a:cs typeface="Courier"/>
              </a:rPr>
              <a:t>0.1301</a:t>
            </a:r>
            <a:r>
              <a:rPr lang="pl-PL" sz="1300" dirty="0">
                <a:latin typeface="Courier"/>
                <a:cs typeface="Courier"/>
              </a:rPr>
              <a:t>   0.1287  </a:t>
            </a:r>
            <a:r>
              <a:rPr lang="pl-PL" sz="1300" dirty="0">
                <a:solidFill>
                  <a:srgbClr val="0000FF"/>
                </a:solidFill>
                <a:latin typeface="Courier"/>
                <a:cs typeface="Courier"/>
              </a:rPr>
              <a:t> 0.1235</a:t>
            </a:r>
            <a:r>
              <a:rPr lang="pl-PL" sz="1300" dirty="0">
                <a:latin typeface="Courier"/>
                <a:cs typeface="Courier"/>
              </a:rPr>
              <a:t>   0.1279   </a:t>
            </a:r>
            <a:r>
              <a:rPr lang="pl-PL" sz="1300" dirty="0" smtClean="0">
                <a:latin typeface="Courier"/>
                <a:cs typeface="Courier"/>
              </a:rPr>
              <a:t>0.1280</a:t>
            </a:r>
            <a:endParaRPr lang="pl-PL" sz="1300" dirty="0">
              <a:latin typeface="Courier"/>
              <a:cs typeface="Courier"/>
            </a:endParaRPr>
          </a:p>
          <a:p>
            <a:pPr>
              <a:lnSpc>
                <a:spcPct val="70000"/>
              </a:lnSpc>
            </a:pPr>
            <a:r>
              <a:rPr lang="pl-PL" sz="1300" dirty="0">
                <a:latin typeface="Courier"/>
                <a:cs typeface="Courier"/>
              </a:rPr>
              <a:t>36  6338.00   62.00     36    147   </a:t>
            </a:r>
            <a:r>
              <a:rPr lang="pl-PL" sz="1300" dirty="0">
                <a:solidFill>
                  <a:srgbClr val="FF0000"/>
                </a:solidFill>
                <a:latin typeface="Courier"/>
                <a:cs typeface="Courier"/>
              </a:rPr>
              <a:t>0.1372</a:t>
            </a:r>
            <a:r>
              <a:rPr lang="pl-PL" sz="1300" dirty="0">
                <a:latin typeface="Courier"/>
                <a:cs typeface="Courier"/>
              </a:rPr>
              <a:t>   0.1357   </a:t>
            </a:r>
            <a:r>
              <a:rPr lang="pl-PL" sz="1300" dirty="0">
                <a:solidFill>
                  <a:srgbClr val="0000FF"/>
                </a:solidFill>
                <a:latin typeface="Courier"/>
                <a:cs typeface="Courier"/>
              </a:rPr>
              <a:t>0.1296</a:t>
            </a:r>
            <a:r>
              <a:rPr lang="pl-PL" sz="1300" dirty="0">
                <a:latin typeface="Courier"/>
                <a:cs typeface="Courier"/>
              </a:rPr>
              <a:t>   0.1350   </a:t>
            </a:r>
            <a:r>
              <a:rPr lang="pl-PL" sz="1300" dirty="0" smtClean="0">
                <a:latin typeface="Courier"/>
                <a:cs typeface="Courier"/>
              </a:rPr>
              <a:t>0.1352</a:t>
            </a:r>
            <a:endParaRPr lang="pl-PL" sz="1300" dirty="0">
              <a:latin typeface="Courier"/>
              <a:cs typeface="Courier"/>
            </a:endParaRPr>
          </a:p>
          <a:p>
            <a:pPr>
              <a:lnSpc>
                <a:spcPct val="70000"/>
              </a:lnSpc>
            </a:pPr>
            <a:r>
              <a:rPr lang="pl-PL" sz="1300" dirty="0">
                <a:latin typeface="Courier"/>
                <a:cs typeface="Courier"/>
              </a:rPr>
              <a:t>37  6506.00   62.00     31    147   </a:t>
            </a:r>
            <a:r>
              <a:rPr lang="pl-PL" sz="1300" dirty="0">
                <a:solidFill>
                  <a:srgbClr val="0000FF"/>
                </a:solidFill>
                <a:latin typeface="Courier"/>
                <a:cs typeface="Courier"/>
              </a:rPr>
              <a:t>0.1277</a:t>
            </a:r>
            <a:r>
              <a:rPr lang="pl-PL" sz="1300" dirty="0">
                <a:latin typeface="Courier"/>
                <a:cs typeface="Courier"/>
              </a:rPr>
              <a:t>   0.1279   </a:t>
            </a:r>
            <a:r>
              <a:rPr lang="pl-PL" sz="1300" dirty="0">
                <a:solidFill>
                  <a:srgbClr val="0000FF"/>
                </a:solidFill>
                <a:latin typeface="Courier"/>
                <a:cs typeface="Courier"/>
              </a:rPr>
              <a:t>0.1277</a:t>
            </a:r>
            <a:r>
              <a:rPr lang="pl-PL" sz="1300" dirty="0">
                <a:latin typeface="Courier"/>
                <a:cs typeface="Courier"/>
              </a:rPr>
              <a:t>   </a:t>
            </a:r>
            <a:r>
              <a:rPr lang="pl-PL" sz="1300" dirty="0">
                <a:solidFill>
                  <a:srgbClr val="FF0000"/>
                </a:solidFill>
                <a:latin typeface="Courier"/>
                <a:cs typeface="Courier"/>
              </a:rPr>
              <a:t>0.1280   </a:t>
            </a:r>
            <a:r>
              <a:rPr lang="pl-PL" sz="1300" dirty="0" smtClean="0">
                <a:solidFill>
                  <a:srgbClr val="FF0000"/>
                </a:solidFill>
                <a:latin typeface="Courier"/>
                <a:cs typeface="Courier"/>
              </a:rPr>
              <a:t>0.1280</a:t>
            </a:r>
            <a:endParaRPr lang="pl-PL" sz="1300" dirty="0">
              <a:solidFill>
                <a:srgbClr val="FF0000"/>
              </a:solidFill>
              <a:latin typeface="Courier"/>
              <a:cs typeface="Courier"/>
            </a:endParaRPr>
          </a:p>
          <a:p>
            <a:pPr>
              <a:lnSpc>
                <a:spcPct val="70000"/>
              </a:lnSpc>
            </a:pPr>
            <a:r>
              <a:rPr lang="pl-PL" sz="1300" dirty="0">
                <a:latin typeface="Courier"/>
                <a:cs typeface="Courier"/>
              </a:rPr>
              <a:t>38  6769.00   41.00     32    147   </a:t>
            </a:r>
            <a:r>
              <a:rPr lang="pl-PL" sz="1300" dirty="0">
                <a:solidFill>
                  <a:srgbClr val="0000FF"/>
                </a:solidFill>
                <a:latin typeface="Courier"/>
                <a:cs typeface="Courier"/>
              </a:rPr>
              <a:t>0.1818</a:t>
            </a:r>
            <a:r>
              <a:rPr lang="pl-PL" sz="1300" dirty="0">
                <a:latin typeface="Courier"/>
                <a:cs typeface="Courier"/>
              </a:rPr>
              <a:t>   </a:t>
            </a:r>
            <a:r>
              <a:rPr lang="pl-PL" sz="1300" dirty="0">
                <a:solidFill>
                  <a:srgbClr val="FF0000"/>
                </a:solidFill>
                <a:latin typeface="Courier"/>
                <a:cs typeface="Courier"/>
              </a:rPr>
              <a:t>0.1824   0.1824   </a:t>
            </a:r>
            <a:r>
              <a:rPr lang="pl-PL" sz="1300" dirty="0">
                <a:latin typeface="Courier"/>
                <a:cs typeface="Courier"/>
              </a:rPr>
              <a:t>0.1820   </a:t>
            </a:r>
            <a:r>
              <a:rPr lang="pl-PL" sz="1300" dirty="0" smtClean="0">
                <a:latin typeface="Courier"/>
                <a:cs typeface="Courier"/>
              </a:rPr>
              <a:t>0.1821</a:t>
            </a:r>
            <a:endParaRPr lang="pl-PL" sz="1300" dirty="0">
              <a:latin typeface="Courier"/>
              <a:cs typeface="Courier"/>
            </a:endParaRPr>
          </a:p>
          <a:p>
            <a:pPr>
              <a:lnSpc>
                <a:spcPct val="70000"/>
              </a:lnSpc>
            </a:pPr>
            <a:r>
              <a:rPr lang="pl-PL" sz="1300" dirty="0">
                <a:latin typeface="Courier"/>
                <a:cs typeface="Courier"/>
              </a:rPr>
              <a:t>39  6940.00   60.00     32    147   </a:t>
            </a:r>
            <a:r>
              <a:rPr lang="pl-PL" sz="1300" dirty="0">
                <a:solidFill>
                  <a:srgbClr val="0000FF"/>
                </a:solidFill>
                <a:latin typeface="Courier"/>
                <a:cs typeface="Courier"/>
              </a:rPr>
              <a:t>0.2814</a:t>
            </a:r>
            <a:r>
              <a:rPr lang="pl-PL" sz="1300" dirty="0">
                <a:latin typeface="Courier"/>
                <a:cs typeface="Courier"/>
              </a:rPr>
              <a:t>   0.2817   0.2817   0.2831   </a:t>
            </a:r>
            <a:r>
              <a:rPr lang="pl-PL" sz="1300" dirty="0" smtClean="0">
                <a:solidFill>
                  <a:srgbClr val="FF0000"/>
                </a:solidFill>
                <a:latin typeface="Courier"/>
                <a:cs typeface="Courier"/>
              </a:rPr>
              <a:t>0.2832</a:t>
            </a:r>
            <a:endParaRPr lang="pl-PL" sz="1300" dirty="0">
              <a:solidFill>
                <a:srgbClr val="FF0000"/>
              </a:solidFill>
              <a:latin typeface="Courier"/>
              <a:cs typeface="Courier"/>
            </a:endParaRPr>
          </a:p>
          <a:p>
            <a:pPr>
              <a:lnSpc>
                <a:spcPct val="70000"/>
              </a:lnSpc>
              <a:spcBef>
                <a:spcPts val="600"/>
              </a:spcBef>
            </a:pPr>
            <a:r>
              <a:rPr lang="pl-PL" sz="1300" b="1" dirty="0">
                <a:latin typeface="Courier"/>
                <a:cs typeface="Courier"/>
              </a:rPr>
              <a:t>    </a:t>
            </a:r>
            <a:r>
              <a:rPr lang="pl-PL" sz="1300" b="1" dirty="0" err="1">
                <a:latin typeface="Courier"/>
                <a:cs typeface="Courier"/>
              </a:rPr>
              <a:t>Average</a:t>
            </a:r>
            <a:r>
              <a:rPr lang="pl-PL" sz="1300" b="1" dirty="0">
                <a:latin typeface="Courier"/>
                <a:cs typeface="Courier"/>
              </a:rPr>
              <a:t> </a:t>
            </a:r>
            <a:r>
              <a:rPr lang="pl-PL" sz="1300" b="1" dirty="0" err="1">
                <a:latin typeface="Courier"/>
                <a:cs typeface="Courier"/>
              </a:rPr>
              <a:t>over</a:t>
            </a:r>
            <a:r>
              <a:rPr lang="pl-PL" sz="1300" b="1" dirty="0">
                <a:latin typeface="Courier"/>
                <a:cs typeface="Courier"/>
              </a:rPr>
              <a:t> </a:t>
            </a:r>
            <a:r>
              <a:rPr lang="pl-PL" sz="1300" b="1" dirty="0" err="1">
                <a:latin typeface="Courier"/>
                <a:cs typeface="Courier"/>
              </a:rPr>
              <a:t>all</a:t>
            </a:r>
            <a:r>
              <a:rPr lang="pl-PL" sz="1300" b="1" dirty="0">
                <a:latin typeface="Courier"/>
                <a:cs typeface="Courier"/>
              </a:rPr>
              <a:t> </a:t>
            </a:r>
            <a:r>
              <a:rPr lang="pl-PL" sz="1300" b="1" dirty="0" err="1">
                <a:latin typeface="Courier"/>
                <a:cs typeface="Courier"/>
              </a:rPr>
              <a:t>windows</a:t>
            </a:r>
            <a:r>
              <a:rPr lang="pl-PL" sz="1300" b="1" dirty="0">
                <a:latin typeface="Courier"/>
                <a:cs typeface="Courier"/>
              </a:rPr>
              <a:t>:       </a:t>
            </a:r>
            <a:r>
              <a:rPr lang="pl-PL" sz="1300" b="1" dirty="0">
                <a:solidFill>
                  <a:srgbClr val="FF0000"/>
                </a:solidFill>
                <a:latin typeface="Courier"/>
                <a:cs typeface="Courier"/>
              </a:rPr>
              <a:t>0.3961</a:t>
            </a:r>
            <a:r>
              <a:rPr lang="pl-PL" sz="1300" b="1" dirty="0">
                <a:latin typeface="Courier"/>
                <a:cs typeface="Courier"/>
              </a:rPr>
              <a:t>   0.3690   0.3668   0.3594   </a:t>
            </a:r>
            <a:r>
              <a:rPr lang="pl-PL" sz="1300" b="1" dirty="0" smtClean="0">
                <a:solidFill>
                  <a:srgbClr val="0000FF"/>
                </a:solidFill>
                <a:latin typeface="Courier"/>
                <a:cs typeface="Courier"/>
              </a:rPr>
              <a:t>0.3590</a:t>
            </a:r>
            <a:endParaRPr lang="pl-PL" sz="1300" b="1" dirty="0">
              <a:solidFill>
                <a:srgbClr val="0000FF"/>
              </a:solidFill>
              <a:latin typeface="Courier"/>
              <a:cs typeface="Courier"/>
            </a:endParaRPr>
          </a:p>
        </p:txBody>
      </p:sp>
      <p:sp>
        <p:nvSpPr>
          <p:cNvPr id="2" name="Title 1"/>
          <p:cNvSpPr>
            <a:spLocks noGrp="1"/>
          </p:cNvSpPr>
          <p:nvPr>
            <p:ph type="ctrTitle"/>
          </p:nvPr>
        </p:nvSpPr>
        <p:spPr>
          <a:xfrm>
            <a:off x="0" y="66794"/>
            <a:ext cx="9144000" cy="799794"/>
          </a:xfrm>
        </p:spPr>
        <p:txBody>
          <a:bodyPr>
            <a:noAutofit/>
          </a:bodyPr>
          <a:lstStyle/>
          <a:p>
            <a:r>
              <a:rPr lang="en-US" sz="4000" dirty="0" smtClean="0"/>
              <a:t>% RMS fits to laboratory</a:t>
            </a:r>
            <a:r>
              <a:rPr lang="en-US" sz="4000" baseline="0" dirty="0" smtClean="0"/>
              <a:t> spectra</a:t>
            </a:r>
            <a:endParaRPr lang="en-US" sz="4000" dirty="0"/>
          </a:p>
        </p:txBody>
      </p:sp>
    </p:spTree>
    <p:extLst>
      <p:ext uri="{BB962C8B-B14F-4D97-AF65-F5344CB8AC3E}">
        <p14:creationId xmlns:p14="http://schemas.microsoft.com/office/powerpoint/2010/main" val="1859928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208" y="1052485"/>
            <a:ext cx="3156600" cy="5347619"/>
          </a:xfrm>
          <a:prstGeom prst="rect">
            <a:avLst/>
          </a:prstGeom>
          <a:noFill/>
        </p:spPr>
        <p:txBody>
          <a:bodyPr wrap="square" rtlCol="0">
            <a:spAutoFit/>
          </a:bodyPr>
          <a:lstStyle/>
          <a:p>
            <a:pPr>
              <a:spcAft>
                <a:spcPts val="900"/>
              </a:spcAft>
            </a:pPr>
            <a:r>
              <a:rPr lang="pl-PL" sz="1600" dirty="0" err="1">
                <a:latin typeface="+mj-lt"/>
                <a:cs typeface="Courier New"/>
              </a:rPr>
              <a:t>P</a:t>
            </a:r>
            <a:r>
              <a:rPr lang="pl-PL" sz="1600" dirty="0" err="1" smtClean="0">
                <a:latin typeface="+mj-lt"/>
                <a:cs typeface="Courier New"/>
              </a:rPr>
              <a:t>lots</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RMS </a:t>
            </a:r>
            <a:r>
              <a:rPr lang="pl-PL" sz="1600" dirty="0" err="1" smtClean="0">
                <a:latin typeface="+mj-lt"/>
                <a:cs typeface="Courier New"/>
              </a:rPr>
              <a:t>spectral</a:t>
            </a:r>
            <a:r>
              <a:rPr lang="pl-PL" sz="1600" dirty="0" smtClean="0">
                <a:latin typeface="+mj-lt"/>
                <a:cs typeface="Courier New"/>
              </a:rPr>
              <a:t> </a:t>
            </a:r>
            <a:r>
              <a:rPr lang="pl-PL" sz="1600" dirty="0" err="1" smtClean="0">
                <a:latin typeface="+mj-lt"/>
                <a:cs typeface="Courier New"/>
              </a:rPr>
              <a:t>fit</a:t>
            </a:r>
            <a:r>
              <a:rPr lang="pl-PL" sz="1600" dirty="0" smtClean="0">
                <a:latin typeface="+mj-lt"/>
                <a:cs typeface="Courier New"/>
              </a:rPr>
              <a:t> </a:t>
            </a:r>
            <a:r>
              <a:rPr lang="pl-PL" sz="1600" dirty="0" err="1" smtClean="0">
                <a:latin typeface="+mj-lt"/>
                <a:cs typeface="Courier New"/>
              </a:rPr>
              <a:t>averaged</a:t>
            </a:r>
            <a:r>
              <a:rPr lang="pl-PL" sz="1600" dirty="0" smtClean="0">
                <a:latin typeface="+mj-lt"/>
                <a:cs typeface="Courier New"/>
              </a:rPr>
              <a:t> </a:t>
            </a:r>
            <a:r>
              <a:rPr lang="pl-PL" sz="1600" dirty="0" err="1" smtClean="0">
                <a:latin typeface="+mj-lt"/>
                <a:cs typeface="Courier New"/>
              </a:rPr>
              <a:t>over</a:t>
            </a:r>
            <a:r>
              <a:rPr lang="pl-PL" sz="1600" dirty="0" smtClean="0">
                <a:latin typeface="+mj-lt"/>
                <a:cs typeface="Courier New"/>
              </a:rPr>
              <a:t> 147 lab spectra.</a:t>
            </a:r>
            <a:endParaRPr lang="pl-PL" sz="1600" dirty="0">
              <a:latin typeface="+mj-lt"/>
              <a:cs typeface="Courier New"/>
            </a:endParaRPr>
          </a:p>
          <a:p>
            <a:pPr>
              <a:spcAft>
                <a:spcPts val="900"/>
              </a:spcAft>
            </a:pPr>
            <a:r>
              <a:rPr lang="pl-PL" sz="1600" dirty="0" smtClean="0">
                <a:latin typeface="+mj-lt"/>
                <a:cs typeface="Courier New"/>
              </a:rPr>
              <a:t>Upper panel </a:t>
            </a:r>
            <a:r>
              <a:rPr lang="pl-PL" sz="1600" dirty="0" err="1" smtClean="0">
                <a:latin typeface="+mj-lt"/>
                <a:cs typeface="Courier New"/>
              </a:rPr>
              <a:t>shows</a:t>
            </a:r>
            <a:r>
              <a:rPr lang="pl-PL" sz="1600" dirty="0" smtClean="0">
                <a:latin typeface="+mj-lt"/>
                <a:cs typeface="Courier New"/>
              </a:rPr>
              <a:t> </a:t>
            </a:r>
            <a:r>
              <a:rPr lang="pl-PL" sz="1600" dirty="0" err="1" smtClean="0">
                <a:latin typeface="+mj-lt"/>
                <a:cs typeface="Courier New"/>
              </a:rPr>
              <a:t>absolute</a:t>
            </a:r>
            <a:r>
              <a:rPr lang="pl-PL" sz="1600" dirty="0" smtClean="0">
                <a:latin typeface="+mj-lt"/>
                <a:cs typeface="Courier New"/>
              </a:rPr>
              <a:t> </a:t>
            </a:r>
            <a:r>
              <a:rPr lang="pl-PL" sz="1600" dirty="0" err="1" smtClean="0">
                <a:latin typeface="+mj-lt"/>
                <a:cs typeface="Courier New"/>
              </a:rPr>
              <a:t>value</a:t>
            </a:r>
            <a:r>
              <a:rPr lang="pl-PL" sz="1600" dirty="0" smtClean="0">
                <a:latin typeface="+mj-lt"/>
                <a:cs typeface="Courier New"/>
              </a:rPr>
              <a:t> of </a:t>
            </a:r>
            <a:r>
              <a:rPr lang="pl-PL" sz="1600" dirty="0" err="1" smtClean="0">
                <a:latin typeface="+mj-lt"/>
                <a:cs typeface="Courier New"/>
              </a:rPr>
              <a:t>mean</a:t>
            </a:r>
            <a:r>
              <a:rPr lang="pl-PL" sz="1600" dirty="0" smtClean="0">
                <a:latin typeface="+mj-lt"/>
                <a:cs typeface="Courier New"/>
              </a:rPr>
              <a:t> </a:t>
            </a:r>
            <a:r>
              <a:rPr lang="pl-PL" sz="1600" dirty="0" err="1" smtClean="0">
                <a:latin typeface="+mj-lt"/>
                <a:cs typeface="Courier New"/>
              </a:rPr>
              <a:t>rms</a:t>
            </a:r>
            <a:r>
              <a:rPr lang="pl-PL" sz="1600" dirty="0" smtClean="0">
                <a:latin typeface="+mj-lt"/>
                <a:cs typeface="Courier New"/>
              </a:rPr>
              <a:t> </a:t>
            </a:r>
            <a:r>
              <a:rPr lang="pl-PL" sz="1600" dirty="0" err="1" smtClean="0">
                <a:latin typeface="+mj-lt"/>
                <a:cs typeface="Courier New"/>
              </a:rPr>
              <a:t>fit</a:t>
            </a:r>
            <a:r>
              <a:rPr lang="pl-PL" sz="1600" dirty="0" smtClean="0">
                <a:latin typeface="+mj-lt"/>
                <a:cs typeface="Courier New"/>
              </a:rPr>
              <a:t>.  Lower panel </a:t>
            </a:r>
            <a:r>
              <a:rPr lang="pl-PL" sz="1600" dirty="0" err="1" smtClean="0">
                <a:latin typeface="+mj-lt"/>
                <a:cs typeface="Courier New"/>
              </a:rPr>
              <a:t>shows</a:t>
            </a:r>
            <a:r>
              <a:rPr lang="pl-PL" sz="1600" dirty="0" smtClean="0">
                <a:latin typeface="+mj-lt"/>
                <a:cs typeface="Courier New"/>
              </a:rPr>
              <a:t> </a:t>
            </a:r>
            <a:r>
              <a:rPr lang="pl-PL" sz="1600" dirty="0" err="1" smtClean="0">
                <a:latin typeface="+mj-lt"/>
                <a:cs typeface="Courier New"/>
              </a:rPr>
              <a:t>differences</a:t>
            </a:r>
            <a:r>
              <a:rPr lang="pl-PL" sz="1600" dirty="0" smtClean="0">
                <a:latin typeface="+mj-lt"/>
                <a:cs typeface="Courier New"/>
              </a:rPr>
              <a:t> from HIT12.</a:t>
            </a:r>
            <a:endParaRPr lang="pl-PL" sz="1600" dirty="0">
              <a:latin typeface="+mj-lt"/>
              <a:cs typeface="Courier New"/>
            </a:endParaRPr>
          </a:p>
          <a:p>
            <a:pPr>
              <a:spcAft>
                <a:spcPts val="900"/>
              </a:spcAft>
            </a:pPr>
            <a:r>
              <a:rPr lang="pl-PL" sz="1600" dirty="0" err="1" smtClean="0">
                <a:latin typeface="+mj-lt"/>
                <a:cs typeface="Courier New"/>
              </a:rPr>
              <a:t>Absolute</a:t>
            </a:r>
            <a:r>
              <a:rPr lang="pl-PL" sz="1600" dirty="0" smtClean="0">
                <a:latin typeface="+mj-lt"/>
                <a:cs typeface="Courier New"/>
              </a:rPr>
              <a:t> </a:t>
            </a:r>
            <a:r>
              <a:rPr lang="pl-PL" sz="1600" dirty="0" err="1" smtClean="0">
                <a:latin typeface="+mj-lt"/>
                <a:cs typeface="Courier New"/>
              </a:rPr>
              <a:t>value</a:t>
            </a:r>
            <a:r>
              <a:rPr lang="pl-PL" sz="1600" dirty="0" smtClean="0">
                <a:latin typeface="+mj-lt"/>
                <a:cs typeface="Courier New"/>
              </a:rPr>
              <a:t> of RMS </a:t>
            </a:r>
            <a:r>
              <a:rPr lang="pl-PL" sz="1600" dirty="0" err="1" smtClean="0">
                <a:latin typeface="+mj-lt"/>
                <a:cs typeface="Courier New"/>
              </a:rPr>
              <a:t>fit</a:t>
            </a:r>
            <a:r>
              <a:rPr lang="pl-PL" sz="1600" dirty="0" smtClean="0">
                <a:latin typeface="+mj-lt"/>
                <a:cs typeface="Courier New"/>
              </a:rPr>
              <a:t> not </a:t>
            </a:r>
            <a:r>
              <a:rPr lang="pl-PL" sz="1600" dirty="0" err="1" smtClean="0">
                <a:latin typeface="+mj-lt"/>
                <a:cs typeface="Courier New"/>
              </a:rPr>
              <a:t>important</a:t>
            </a:r>
            <a:r>
              <a:rPr lang="pl-PL" sz="1600" dirty="0" smtClean="0">
                <a:latin typeface="+mj-lt"/>
                <a:cs typeface="Courier New"/>
              </a:rPr>
              <a:t> – </a:t>
            </a:r>
            <a:r>
              <a:rPr lang="pl-PL" sz="1600" dirty="0" err="1" smtClean="0">
                <a:latin typeface="+mj-lt"/>
                <a:cs typeface="Courier New"/>
              </a:rPr>
              <a:t>this</a:t>
            </a:r>
            <a:r>
              <a:rPr lang="pl-PL" sz="1600" dirty="0" smtClean="0">
                <a:latin typeface="+mj-lt"/>
                <a:cs typeface="Courier New"/>
              </a:rPr>
              <a:t> </a:t>
            </a:r>
            <a:r>
              <a:rPr lang="pl-PL" sz="1600" dirty="0" err="1" smtClean="0">
                <a:latin typeface="+mj-lt"/>
                <a:cs typeface="Courier New"/>
              </a:rPr>
              <a:t>is</a:t>
            </a:r>
            <a:r>
              <a:rPr lang="pl-PL" sz="1600" dirty="0" smtClean="0">
                <a:latin typeface="+mj-lt"/>
                <a:cs typeface="Courier New"/>
              </a:rPr>
              <a:t> </a:t>
            </a:r>
            <a:r>
              <a:rPr lang="pl-PL" sz="1600" dirty="0" err="1" smtClean="0">
                <a:latin typeface="+mj-lt"/>
                <a:cs typeface="Courier New"/>
              </a:rPr>
              <a:t>generally</a:t>
            </a:r>
            <a:r>
              <a:rPr lang="pl-PL" sz="1600" dirty="0" smtClean="0">
                <a:latin typeface="+mj-lt"/>
                <a:cs typeface="Courier New"/>
              </a:rPr>
              <a:t> </a:t>
            </a:r>
            <a:r>
              <a:rPr lang="pl-PL" sz="1600" dirty="0" err="1" smtClean="0">
                <a:latin typeface="+mj-lt"/>
                <a:cs typeface="Courier New"/>
              </a:rPr>
              <a:t>dominated</a:t>
            </a:r>
            <a:r>
              <a:rPr lang="pl-PL" sz="1600" dirty="0" smtClean="0">
                <a:latin typeface="+mj-lt"/>
                <a:cs typeface="Courier New"/>
              </a:rPr>
              <a:t> by </a:t>
            </a:r>
            <a:r>
              <a:rPr lang="pl-PL" sz="1600" dirty="0" err="1" smtClean="0">
                <a:latin typeface="+mj-lt"/>
                <a:cs typeface="Courier New"/>
              </a:rPr>
              <a:t>instrumental</a:t>
            </a:r>
            <a:r>
              <a:rPr lang="pl-PL" sz="1600" dirty="0" smtClean="0">
                <a:latin typeface="+mj-lt"/>
                <a:cs typeface="Courier New"/>
              </a:rPr>
              <a:t> </a:t>
            </a:r>
            <a:r>
              <a:rPr lang="pl-PL" sz="1600" dirty="0" err="1" smtClean="0">
                <a:latin typeface="+mj-lt"/>
                <a:cs typeface="Courier New"/>
              </a:rPr>
              <a:t>issues</a:t>
            </a:r>
            <a:r>
              <a:rPr lang="pl-PL" sz="1600" dirty="0" smtClean="0">
                <a:latin typeface="+mj-lt"/>
                <a:cs typeface="Courier New"/>
              </a:rPr>
              <a:t> (</a:t>
            </a:r>
            <a:r>
              <a:rPr lang="pl-PL" sz="1600" dirty="0" err="1" smtClean="0">
                <a:latin typeface="+mj-lt"/>
                <a:cs typeface="Courier New"/>
              </a:rPr>
              <a:t>noise</a:t>
            </a:r>
            <a:r>
              <a:rPr lang="pl-PL" sz="1600" dirty="0" smtClean="0">
                <a:latin typeface="+mj-lt"/>
                <a:cs typeface="Courier New"/>
              </a:rPr>
              <a:t>, </a:t>
            </a:r>
            <a:r>
              <a:rPr lang="pl-PL" sz="1600" dirty="0" err="1" smtClean="0">
                <a:latin typeface="+mj-lt"/>
                <a:cs typeface="Courier New"/>
              </a:rPr>
              <a:t>channeling</a:t>
            </a:r>
            <a:r>
              <a:rPr lang="pl-PL" sz="1600" dirty="0" smtClean="0">
                <a:latin typeface="+mj-lt"/>
                <a:cs typeface="Courier New"/>
              </a:rPr>
              <a:t>) and </a:t>
            </a:r>
            <a:r>
              <a:rPr lang="pl-PL" sz="1600" dirty="0" err="1" smtClean="0">
                <a:latin typeface="+mj-lt"/>
                <a:cs typeface="Courier New"/>
              </a:rPr>
              <a:t>interfering</a:t>
            </a:r>
            <a:r>
              <a:rPr lang="pl-PL" sz="1600" dirty="0" smtClean="0">
                <a:latin typeface="+mj-lt"/>
                <a:cs typeface="Courier New"/>
              </a:rPr>
              <a:t> </a:t>
            </a:r>
            <a:r>
              <a:rPr lang="pl-PL" sz="1600" dirty="0" err="1" smtClean="0">
                <a:latin typeface="+mj-lt"/>
                <a:cs typeface="Courier New"/>
              </a:rPr>
              <a:t>absorption</a:t>
            </a:r>
            <a:r>
              <a:rPr lang="pl-PL" sz="1600" dirty="0" smtClean="0">
                <a:latin typeface="+mj-lt"/>
                <a:cs typeface="Courier New"/>
              </a:rPr>
              <a:t> (</a:t>
            </a:r>
            <a:r>
              <a:rPr lang="pl-PL" sz="1600" dirty="0" err="1" smtClean="0">
                <a:latin typeface="+mj-lt"/>
                <a:cs typeface="Courier New"/>
              </a:rPr>
              <a:t>e.g</a:t>
            </a:r>
            <a:r>
              <a:rPr lang="pl-PL" sz="1600" dirty="0" smtClean="0">
                <a:latin typeface="+mj-lt"/>
                <a:cs typeface="Courier New"/>
              </a:rPr>
              <a:t>. H</a:t>
            </a:r>
            <a:r>
              <a:rPr lang="pl-PL" sz="1600" baseline="-25000" dirty="0" smtClean="0">
                <a:latin typeface="+mj-lt"/>
                <a:cs typeface="Courier New"/>
              </a:rPr>
              <a:t>2</a:t>
            </a:r>
            <a:r>
              <a:rPr lang="pl-PL" sz="1600" dirty="0" smtClean="0">
                <a:latin typeface="+mj-lt"/>
                <a:cs typeface="Courier New"/>
              </a:rPr>
              <a:t>O).</a:t>
            </a:r>
            <a:endParaRPr lang="pl-PL" sz="1600" dirty="0">
              <a:latin typeface="+mj-lt"/>
              <a:cs typeface="Courier New"/>
            </a:endParaRPr>
          </a:p>
          <a:p>
            <a:pPr>
              <a:spcAft>
                <a:spcPts val="900"/>
              </a:spcAft>
            </a:pPr>
            <a:r>
              <a:rPr lang="pl-PL" sz="1600" dirty="0" smtClean="0">
                <a:latin typeface="+mj-lt"/>
                <a:cs typeface="Courier New"/>
              </a:rPr>
              <a:t>The </a:t>
            </a:r>
            <a:r>
              <a:rPr lang="pl-PL" sz="1600" dirty="0" err="1" smtClean="0">
                <a:latin typeface="+mj-lt"/>
                <a:cs typeface="Courier New"/>
              </a:rPr>
              <a:t>variation</a:t>
            </a:r>
            <a:r>
              <a:rPr lang="pl-PL" sz="1600" dirty="0" smtClean="0">
                <a:latin typeface="+mj-lt"/>
                <a:cs typeface="Courier New"/>
              </a:rPr>
              <a:t> of RMS from </a:t>
            </a:r>
            <a:r>
              <a:rPr lang="pl-PL" sz="1600" dirty="0" err="1" smtClean="0">
                <a:latin typeface="+mj-lt"/>
                <a:cs typeface="Courier New"/>
              </a:rPr>
              <a:t>linelist</a:t>
            </a:r>
            <a:r>
              <a:rPr lang="pl-PL" sz="1600" dirty="0" smtClean="0">
                <a:latin typeface="+mj-lt"/>
                <a:cs typeface="Courier New"/>
              </a:rPr>
              <a:t> to </a:t>
            </a:r>
            <a:r>
              <a:rPr lang="pl-PL" sz="1600" dirty="0" err="1" smtClean="0">
                <a:latin typeface="+mj-lt"/>
                <a:cs typeface="Courier New"/>
              </a:rPr>
              <a:t>linelist</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a:t>
            </a:r>
            <a:r>
              <a:rPr lang="pl-PL" sz="1600" dirty="0" err="1" smtClean="0">
                <a:latin typeface="+mj-lt"/>
                <a:cs typeface="Courier New"/>
              </a:rPr>
              <a:t>effect</a:t>
            </a:r>
            <a:r>
              <a:rPr lang="pl-PL" sz="1600" dirty="0" smtClean="0">
                <a:latin typeface="+mj-lt"/>
                <a:cs typeface="Courier New"/>
              </a:rPr>
              <a:t> of the CO</a:t>
            </a:r>
            <a:r>
              <a:rPr lang="pl-PL" sz="1600" baseline="-25000" dirty="0" smtClean="0">
                <a:latin typeface="+mj-lt"/>
                <a:cs typeface="Courier New"/>
              </a:rPr>
              <a:t>2</a:t>
            </a:r>
            <a:r>
              <a:rPr lang="pl-PL" sz="1600" dirty="0" smtClean="0">
                <a:latin typeface="+mj-lt"/>
                <a:cs typeface="Courier New"/>
              </a:rPr>
              <a:t> </a:t>
            </a:r>
            <a:r>
              <a:rPr lang="pl-PL" sz="1600" dirty="0" err="1" smtClean="0">
                <a:latin typeface="+mj-lt"/>
                <a:cs typeface="Courier New"/>
              </a:rPr>
              <a:t>spectroscopy</a:t>
            </a:r>
            <a:r>
              <a:rPr lang="pl-PL" sz="1600" dirty="0" smtClean="0">
                <a:latin typeface="+mj-lt"/>
                <a:cs typeface="Courier New"/>
              </a:rPr>
              <a:t> </a:t>
            </a:r>
            <a:r>
              <a:rPr lang="pl-PL" sz="1600" dirty="0" err="1" smtClean="0">
                <a:latin typeface="+mj-lt"/>
                <a:cs typeface="Courier New"/>
              </a:rPr>
              <a:t>changes</a:t>
            </a:r>
            <a:r>
              <a:rPr lang="pl-PL" sz="1600" dirty="0" smtClean="0">
                <a:latin typeface="+mj-lt"/>
                <a:cs typeface="Courier New"/>
              </a:rPr>
              <a:t>, </a:t>
            </a:r>
            <a:r>
              <a:rPr lang="pl-PL" sz="1600" dirty="0" err="1" smtClean="0">
                <a:latin typeface="+mj-lt"/>
                <a:cs typeface="Courier New"/>
              </a:rPr>
              <a:t>since</a:t>
            </a:r>
            <a:r>
              <a:rPr lang="pl-PL" sz="1600" dirty="0" smtClean="0">
                <a:latin typeface="+mj-lt"/>
                <a:cs typeface="Courier New"/>
              </a:rPr>
              <a:t> </a:t>
            </a:r>
            <a:r>
              <a:rPr lang="pl-PL" sz="1600" dirty="0" err="1" smtClean="0">
                <a:latin typeface="+mj-lt"/>
                <a:cs typeface="Courier New"/>
              </a:rPr>
              <a:t>everything</a:t>
            </a:r>
            <a:r>
              <a:rPr lang="pl-PL" sz="1600" dirty="0" smtClean="0">
                <a:latin typeface="+mj-lt"/>
                <a:cs typeface="Courier New"/>
              </a:rPr>
              <a:t> </a:t>
            </a:r>
            <a:r>
              <a:rPr lang="pl-PL" sz="1600" dirty="0" err="1" smtClean="0">
                <a:latin typeface="+mj-lt"/>
                <a:cs typeface="Courier New"/>
              </a:rPr>
              <a:t>else</a:t>
            </a:r>
            <a:r>
              <a:rPr lang="pl-PL" sz="1600" dirty="0" smtClean="0">
                <a:latin typeface="+mj-lt"/>
                <a:cs typeface="Courier New"/>
              </a:rPr>
              <a:t> </a:t>
            </a:r>
            <a:r>
              <a:rPr lang="pl-PL" sz="1600" dirty="0" err="1" smtClean="0">
                <a:latin typeface="+mj-lt"/>
                <a:cs typeface="Courier New"/>
              </a:rPr>
              <a:t>is</a:t>
            </a:r>
            <a:r>
              <a:rPr lang="pl-PL" sz="1600" dirty="0" smtClean="0">
                <a:latin typeface="+mj-lt"/>
                <a:cs typeface="Courier New"/>
              </a:rPr>
              <a:t> the same.</a:t>
            </a:r>
            <a:endParaRPr lang="pl-PL" sz="1600" dirty="0">
              <a:latin typeface="+mj-lt"/>
              <a:cs typeface="Courier New"/>
            </a:endParaRPr>
          </a:p>
          <a:p>
            <a:pPr>
              <a:spcAft>
                <a:spcPts val="900"/>
              </a:spcAft>
            </a:pPr>
            <a:r>
              <a:rPr lang="pl-PL" sz="1600" dirty="0" smtClean="0">
                <a:latin typeface="+mj-lt"/>
                <a:cs typeface="Courier New"/>
              </a:rPr>
              <a:t>Big </a:t>
            </a:r>
            <a:r>
              <a:rPr lang="pl-PL" sz="1600" dirty="0" err="1" smtClean="0">
                <a:latin typeface="+mj-lt"/>
                <a:cs typeface="Courier New"/>
              </a:rPr>
              <a:t>improvements</a:t>
            </a:r>
            <a:r>
              <a:rPr lang="pl-PL" sz="1600" dirty="0" smtClean="0">
                <a:latin typeface="+mj-lt"/>
                <a:cs typeface="Courier New"/>
              </a:rPr>
              <a:t> for HIT16a,b in the 2300 and 3600 cm</a:t>
            </a:r>
            <a:r>
              <a:rPr lang="pl-PL" sz="1600" baseline="30000" dirty="0" smtClean="0">
                <a:latin typeface="+mj-lt"/>
                <a:cs typeface="Courier New"/>
              </a:rPr>
              <a:t>-1 </a:t>
            </a:r>
            <a:r>
              <a:rPr lang="pl-PL" sz="1600" dirty="0" smtClean="0">
                <a:latin typeface="+mj-lt"/>
                <a:cs typeface="Courier New"/>
              </a:rPr>
              <a:t>regions.</a:t>
            </a:r>
          </a:p>
          <a:p>
            <a:pPr>
              <a:spcAft>
                <a:spcPts val="900"/>
              </a:spcAft>
            </a:pPr>
            <a:r>
              <a:rPr lang="pl-PL" sz="1600" dirty="0" err="1" smtClean="0">
                <a:latin typeface="+mj-lt"/>
                <a:cs typeface="Courier New"/>
              </a:rPr>
              <a:t>Slightly</a:t>
            </a:r>
            <a:r>
              <a:rPr lang="pl-PL" sz="1600" dirty="0" smtClean="0">
                <a:latin typeface="+mj-lt"/>
                <a:cs typeface="Courier New"/>
              </a:rPr>
              <a:t> </a:t>
            </a:r>
            <a:r>
              <a:rPr lang="pl-PL" sz="1600" dirty="0" err="1" smtClean="0">
                <a:latin typeface="+mj-lt"/>
                <a:cs typeface="Courier New"/>
              </a:rPr>
              <a:t>worse</a:t>
            </a:r>
            <a:r>
              <a:rPr lang="pl-PL" sz="1600" dirty="0" smtClean="0">
                <a:latin typeface="+mj-lt"/>
                <a:cs typeface="Courier New"/>
              </a:rPr>
              <a:t> </a:t>
            </a:r>
            <a:r>
              <a:rPr lang="pl-PL" sz="1600" dirty="0" err="1" smtClean="0">
                <a:latin typeface="+mj-lt"/>
                <a:cs typeface="Courier New"/>
              </a:rPr>
              <a:t>than</a:t>
            </a:r>
            <a:r>
              <a:rPr lang="pl-PL" sz="1600" dirty="0" smtClean="0">
                <a:latin typeface="+mj-lt"/>
                <a:cs typeface="Courier New"/>
              </a:rPr>
              <a:t> </a:t>
            </a:r>
            <a:r>
              <a:rPr lang="pl-PL" sz="1600" dirty="0" err="1" smtClean="0">
                <a:latin typeface="+mj-lt"/>
                <a:cs typeface="Courier New"/>
              </a:rPr>
              <a:t>all</a:t>
            </a:r>
            <a:r>
              <a:rPr lang="pl-PL" sz="1600" dirty="0" smtClean="0">
                <a:latin typeface="+mj-lt"/>
                <a:cs typeface="Courier New"/>
              </a:rPr>
              <a:t> </a:t>
            </a:r>
            <a:r>
              <a:rPr lang="pl-PL" sz="1600" dirty="0" err="1" smtClean="0">
                <a:latin typeface="+mj-lt"/>
                <a:cs typeface="Courier New"/>
              </a:rPr>
              <a:t>other</a:t>
            </a:r>
            <a:r>
              <a:rPr lang="pl-PL" sz="1600" dirty="0" smtClean="0">
                <a:latin typeface="+mj-lt"/>
                <a:cs typeface="Courier New"/>
              </a:rPr>
              <a:t> </a:t>
            </a:r>
            <a:r>
              <a:rPr lang="pl-PL" sz="1600" dirty="0" err="1" smtClean="0">
                <a:latin typeface="+mj-lt"/>
                <a:cs typeface="Courier New"/>
              </a:rPr>
              <a:t>linelists</a:t>
            </a:r>
            <a:r>
              <a:rPr lang="pl-PL" sz="1600" dirty="0" smtClean="0">
                <a:latin typeface="+mj-lt"/>
                <a:cs typeface="Courier New"/>
              </a:rPr>
              <a:t> in 4812 cm</a:t>
            </a:r>
            <a:r>
              <a:rPr lang="pl-PL" sz="1600" baseline="30000" dirty="0" smtClean="0">
                <a:latin typeface="+mj-lt"/>
                <a:cs typeface="Courier New"/>
              </a:rPr>
              <a:t>-1 </a:t>
            </a:r>
            <a:r>
              <a:rPr lang="pl-PL" sz="1600" dirty="0" err="1" smtClean="0">
                <a:latin typeface="+mj-lt"/>
                <a:cs typeface="Courier New"/>
              </a:rPr>
              <a:t>window</a:t>
            </a:r>
            <a:r>
              <a:rPr lang="pl-PL" sz="1600" dirty="0" smtClean="0">
                <a:latin typeface="+mj-lt"/>
                <a:cs typeface="Courier New"/>
              </a:rPr>
              <a:t>. </a:t>
            </a:r>
            <a:r>
              <a:rPr lang="pl-PL" sz="1600" dirty="0" err="1" smtClean="0">
                <a:latin typeface="+mj-lt"/>
                <a:cs typeface="Courier New"/>
              </a:rPr>
              <a:t>Worse</a:t>
            </a:r>
            <a:r>
              <a:rPr lang="pl-PL" sz="1600" dirty="0" smtClean="0">
                <a:latin typeface="+mj-lt"/>
                <a:cs typeface="Courier New"/>
              </a:rPr>
              <a:t> </a:t>
            </a:r>
            <a:r>
              <a:rPr lang="pl-PL" sz="1600" dirty="0" err="1" smtClean="0">
                <a:latin typeface="+mj-lt"/>
                <a:cs typeface="Courier New"/>
              </a:rPr>
              <a:t>than</a:t>
            </a:r>
            <a:r>
              <a:rPr lang="pl-PL" sz="1600" dirty="0" smtClean="0">
                <a:latin typeface="+mj-lt"/>
                <a:cs typeface="Courier New"/>
              </a:rPr>
              <a:t> ATM16 </a:t>
            </a:r>
            <a:r>
              <a:rPr lang="pl-PL" sz="1600" dirty="0" err="1" smtClean="0">
                <a:latin typeface="+mj-lt"/>
                <a:cs typeface="Courier New"/>
              </a:rPr>
              <a:t>at</a:t>
            </a:r>
            <a:r>
              <a:rPr lang="pl-PL" sz="1600" dirty="0" smtClean="0">
                <a:latin typeface="+mj-lt"/>
                <a:cs typeface="Courier New"/>
              </a:rPr>
              <a:t> 6000-6500 cm</a:t>
            </a:r>
            <a:r>
              <a:rPr lang="pl-PL" sz="1600" baseline="30000" dirty="0" smtClean="0">
                <a:latin typeface="+mj-lt"/>
                <a:cs typeface="Courier New"/>
              </a:rPr>
              <a:t>-1</a:t>
            </a:r>
            <a:r>
              <a:rPr lang="pl-PL" sz="1600" dirty="0" smtClean="0"/>
              <a:t>.</a:t>
            </a:r>
            <a:endParaRPr lang="pl-PL" sz="1600" dirty="0">
              <a:latin typeface="+mj-lt"/>
              <a:cs typeface="Courier New"/>
            </a:endParaRPr>
          </a:p>
        </p:txBody>
      </p:sp>
      <p:sp>
        <p:nvSpPr>
          <p:cNvPr id="2" name="Title 1"/>
          <p:cNvSpPr>
            <a:spLocks noGrp="1"/>
          </p:cNvSpPr>
          <p:nvPr>
            <p:ph type="ctrTitle"/>
          </p:nvPr>
        </p:nvSpPr>
        <p:spPr>
          <a:xfrm>
            <a:off x="685800" y="9673"/>
            <a:ext cx="7772400" cy="1020750"/>
          </a:xfrm>
        </p:spPr>
        <p:txBody>
          <a:bodyPr/>
          <a:lstStyle/>
          <a:p>
            <a:r>
              <a:rPr lang="en-US" dirty="0" smtClean="0"/>
              <a:t>RMS Fits to lab spectra</a:t>
            </a:r>
            <a:endParaRPr lang="en-US" dirty="0"/>
          </a:p>
        </p:txBody>
      </p:sp>
      <p:pic>
        <p:nvPicPr>
          <p:cNvPr id="5" name="Picture 4" descr="mean_rms_wn_lab_001.pdf"/>
          <p:cNvPicPr>
            <a:picLocks noChangeAspect="1"/>
          </p:cNvPicPr>
          <p:nvPr/>
        </p:nvPicPr>
        <p:blipFill rotWithShape="1">
          <a:blip r:embed="rId2">
            <a:extLst>
              <a:ext uri="{28A0092B-C50C-407E-A947-70E740481C1C}">
                <a14:useLocalDpi xmlns:a14="http://schemas.microsoft.com/office/drawing/2010/main" val="0"/>
              </a:ext>
            </a:extLst>
          </a:blip>
          <a:srcRect l="8147" t="12037" r="8214" b="30556"/>
          <a:stretch/>
        </p:blipFill>
        <p:spPr>
          <a:xfrm>
            <a:off x="3301214" y="1065184"/>
            <a:ext cx="5784850" cy="5138405"/>
          </a:xfrm>
          <a:prstGeom prst="rect">
            <a:avLst/>
          </a:prstGeom>
        </p:spPr>
      </p:pic>
      <p:sp>
        <p:nvSpPr>
          <p:cNvPr id="6" name="TextBox 5"/>
          <p:cNvSpPr txBox="1"/>
          <p:nvPr/>
        </p:nvSpPr>
        <p:spPr>
          <a:xfrm>
            <a:off x="144033" y="6376795"/>
            <a:ext cx="7075274" cy="615553"/>
          </a:xfrm>
          <a:prstGeom prst="rect">
            <a:avLst/>
          </a:prstGeom>
          <a:noFill/>
        </p:spPr>
        <p:txBody>
          <a:bodyPr wrap="none" rtlCol="0">
            <a:spAutoFit/>
          </a:bodyPr>
          <a:lstStyle/>
          <a:p>
            <a:r>
              <a:rPr lang="pl-PL" sz="1600" dirty="0">
                <a:cs typeface="Courier New"/>
              </a:rPr>
              <a:t>HIT16a and b </a:t>
            </a:r>
            <a:r>
              <a:rPr lang="pl-PL" sz="1600" dirty="0" err="1">
                <a:cs typeface="Courier New"/>
              </a:rPr>
              <a:t>produce</a:t>
            </a:r>
            <a:r>
              <a:rPr lang="pl-PL" sz="1600" dirty="0">
                <a:cs typeface="Courier New"/>
              </a:rPr>
              <a:t> </a:t>
            </a:r>
            <a:r>
              <a:rPr lang="pl-PL" sz="1600" dirty="0" err="1" smtClean="0">
                <a:cs typeface="Courier New"/>
              </a:rPr>
              <a:t>very</a:t>
            </a:r>
            <a:r>
              <a:rPr lang="pl-PL" sz="1600" dirty="0" smtClean="0">
                <a:cs typeface="Courier New"/>
              </a:rPr>
              <a:t> </a:t>
            </a:r>
            <a:r>
              <a:rPr lang="pl-PL" sz="1600" dirty="0" err="1" smtClean="0">
                <a:cs typeface="Courier New"/>
              </a:rPr>
              <a:t>similar</a:t>
            </a:r>
            <a:r>
              <a:rPr lang="pl-PL" sz="1600" dirty="0" smtClean="0">
                <a:cs typeface="Courier New"/>
              </a:rPr>
              <a:t> </a:t>
            </a:r>
            <a:r>
              <a:rPr lang="pl-PL" sz="1600" dirty="0" err="1">
                <a:cs typeface="Courier New"/>
              </a:rPr>
              <a:t>results</a:t>
            </a:r>
            <a:r>
              <a:rPr lang="pl-PL" sz="1600" dirty="0">
                <a:cs typeface="Courier New"/>
              </a:rPr>
              <a:t> </a:t>
            </a:r>
            <a:r>
              <a:rPr lang="pl-PL" sz="1600" dirty="0" err="1">
                <a:cs typeface="Courier New"/>
              </a:rPr>
              <a:t>which</a:t>
            </a:r>
            <a:r>
              <a:rPr lang="pl-PL" sz="1600" dirty="0">
                <a:cs typeface="Courier New"/>
              </a:rPr>
              <a:t> </a:t>
            </a:r>
            <a:r>
              <a:rPr lang="pl-PL" sz="1600" dirty="0" err="1">
                <a:cs typeface="Courier New"/>
              </a:rPr>
              <a:t>are</a:t>
            </a:r>
            <a:r>
              <a:rPr lang="pl-PL" sz="1600" dirty="0">
                <a:cs typeface="Courier New"/>
              </a:rPr>
              <a:t> hard to </a:t>
            </a:r>
            <a:r>
              <a:rPr lang="pl-PL" sz="1600" dirty="0" err="1">
                <a:cs typeface="Courier New"/>
              </a:rPr>
              <a:t>distinguish</a:t>
            </a:r>
            <a:r>
              <a:rPr lang="pl-PL" sz="1600" dirty="0">
                <a:cs typeface="Courier New"/>
              </a:rPr>
              <a:t> in </a:t>
            </a:r>
            <a:r>
              <a:rPr lang="pl-PL" sz="1600" dirty="0" err="1" smtClean="0">
                <a:cs typeface="Courier New"/>
              </a:rPr>
              <a:t>this</a:t>
            </a:r>
            <a:r>
              <a:rPr lang="pl-PL" sz="1600" dirty="0" smtClean="0">
                <a:cs typeface="Courier New"/>
              </a:rPr>
              <a:t> plot</a:t>
            </a:r>
            <a:r>
              <a:rPr lang="pl-PL" sz="1600" dirty="0">
                <a:cs typeface="Courier New"/>
              </a:rPr>
              <a:t>. </a:t>
            </a:r>
          </a:p>
          <a:p>
            <a:endParaRPr lang="en-US" dirty="0"/>
          </a:p>
        </p:txBody>
      </p:sp>
      <p:sp>
        <p:nvSpPr>
          <p:cNvPr id="3" name="Oval 2"/>
          <p:cNvSpPr/>
          <p:nvPr/>
        </p:nvSpPr>
        <p:spPr>
          <a:xfrm>
            <a:off x="5484307" y="3935805"/>
            <a:ext cx="265144" cy="307048"/>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7088027" y="3850936"/>
            <a:ext cx="265144" cy="307048"/>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8217277" y="3961465"/>
            <a:ext cx="265144" cy="307048"/>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8926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78150"/>
          </a:xfrm>
        </p:spPr>
        <p:txBody>
          <a:bodyPr>
            <a:normAutofit/>
          </a:bodyPr>
          <a:lstStyle/>
          <a:p>
            <a:r>
              <a:rPr lang="en-US" sz="3600" dirty="0" smtClean="0"/>
              <a:t>One step backwards: frequency errors in HIT16</a:t>
            </a:r>
            <a:endParaRPr lang="en-US" sz="3600" dirty="0"/>
          </a:p>
        </p:txBody>
      </p:sp>
      <p:pic>
        <p:nvPicPr>
          <p:cNvPr id="4" name="Picture 3" descr="pfit_001.pdf"/>
          <p:cNvPicPr>
            <a:picLocks noChangeAspect="1"/>
          </p:cNvPicPr>
          <p:nvPr/>
        </p:nvPicPr>
        <p:blipFill rotWithShape="1">
          <a:blip r:embed="rId3">
            <a:extLst>
              <a:ext uri="{28A0092B-C50C-407E-A947-70E740481C1C}">
                <a14:useLocalDpi xmlns:a14="http://schemas.microsoft.com/office/drawing/2010/main" val="0"/>
              </a:ext>
            </a:extLst>
          </a:blip>
          <a:srcRect l="8264" t="10857" b="47122"/>
          <a:stretch/>
        </p:blipFill>
        <p:spPr>
          <a:xfrm>
            <a:off x="72997" y="890562"/>
            <a:ext cx="4775237" cy="2830733"/>
          </a:xfrm>
          <a:prstGeom prst="rect">
            <a:avLst/>
          </a:prstGeom>
        </p:spPr>
      </p:pic>
      <p:pic>
        <p:nvPicPr>
          <p:cNvPr id="5" name="Picture 4" descr="pfit_002.pdf"/>
          <p:cNvPicPr>
            <a:picLocks noChangeAspect="1"/>
          </p:cNvPicPr>
          <p:nvPr/>
        </p:nvPicPr>
        <p:blipFill rotWithShape="1">
          <a:blip r:embed="rId4">
            <a:extLst>
              <a:ext uri="{28A0092B-C50C-407E-A947-70E740481C1C}">
                <a14:useLocalDpi xmlns:a14="http://schemas.microsoft.com/office/drawing/2010/main" val="0"/>
              </a:ext>
            </a:extLst>
          </a:blip>
          <a:srcRect l="7888" t="10857" r="5881" b="44864"/>
          <a:stretch/>
        </p:blipFill>
        <p:spPr>
          <a:xfrm>
            <a:off x="4627662" y="885504"/>
            <a:ext cx="4487142" cy="2981781"/>
          </a:xfrm>
          <a:prstGeom prst="rect">
            <a:avLst/>
          </a:prstGeom>
        </p:spPr>
      </p:pic>
      <p:pic>
        <p:nvPicPr>
          <p:cNvPr id="6" name="Picture 5" descr="pfit_003.pdf"/>
          <p:cNvPicPr>
            <a:picLocks noChangeAspect="1"/>
          </p:cNvPicPr>
          <p:nvPr/>
        </p:nvPicPr>
        <p:blipFill rotWithShape="1">
          <a:blip r:embed="rId5">
            <a:extLst>
              <a:ext uri="{28A0092B-C50C-407E-A947-70E740481C1C}">
                <a14:useLocalDpi xmlns:a14="http://schemas.microsoft.com/office/drawing/2010/main" val="0"/>
              </a:ext>
            </a:extLst>
          </a:blip>
          <a:srcRect l="8716" t="11069" r="8368" b="44226"/>
          <a:stretch/>
        </p:blipFill>
        <p:spPr>
          <a:xfrm>
            <a:off x="103370" y="3807748"/>
            <a:ext cx="4315448" cy="3010980"/>
          </a:xfrm>
          <a:prstGeom prst="rect">
            <a:avLst/>
          </a:prstGeom>
        </p:spPr>
      </p:pic>
      <p:sp>
        <p:nvSpPr>
          <p:cNvPr id="7" name="TextBox 6"/>
          <p:cNvSpPr txBox="1"/>
          <p:nvPr/>
        </p:nvSpPr>
        <p:spPr>
          <a:xfrm>
            <a:off x="4448014" y="3927207"/>
            <a:ext cx="4666790" cy="2936189"/>
          </a:xfrm>
          <a:prstGeom prst="rect">
            <a:avLst/>
          </a:prstGeom>
          <a:noFill/>
        </p:spPr>
        <p:txBody>
          <a:bodyPr wrap="square" rtlCol="0">
            <a:spAutoFit/>
          </a:bodyPr>
          <a:lstStyle/>
          <a:p>
            <a:pPr>
              <a:lnSpc>
                <a:spcPct val="90000"/>
              </a:lnSpc>
            </a:pPr>
            <a:r>
              <a:rPr lang="en-US" b="1" dirty="0" smtClean="0"/>
              <a:t>Upper Left:  </a:t>
            </a:r>
            <a:r>
              <a:rPr lang="en-US" dirty="0" smtClean="0"/>
              <a:t>Pair of </a:t>
            </a:r>
            <a:r>
              <a:rPr lang="en-US" baseline="30000" dirty="0" smtClean="0"/>
              <a:t>18</a:t>
            </a:r>
            <a:r>
              <a:rPr lang="en-US" dirty="0" smtClean="0"/>
              <a:t>OCO lines at 4603.51 and 4603.62 cm</a:t>
            </a:r>
            <a:r>
              <a:rPr lang="en-US" baseline="30000" dirty="0" smtClean="0"/>
              <a:t>-1</a:t>
            </a:r>
            <a:r>
              <a:rPr lang="en-US" dirty="0" smtClean="0"/>
              <a:t> have incorrect positions in HIT16 </a:t>
            </a:r>
            <a:r>
              <a:rPr lang="en-US" dirty="0" err="1" smtClean="0"/>
              <a:t>linelist</a:t>
            </a:r>
            <a:r>
              <a:rPr lang="en-US" dirty="0" smtClean="0"/>
              <a:t>. These lines are the transitions:</a:t>
            </a:r>
            <a:endParaRPr lang="en-US" dirty="0"/>
          </a:p>
          <a:p>
            <a:pPr>
              <a:lnSpc>
                <a:spcPct val="90000"/>
              </a:lnSpc>
            </a:pPr>
            <a:r>
              <a:rPr lang="en-US" dirty="0" smtClean="0"/>
              <a:t>0 1 1 21       0 1 1 01                    P 14f</a:t>
            </a:r>
          </a:p>
          <a:p>
            <a:pPr>
              <a:lnSpc>
                <a:spcPct val="90000"/>
              </a:lnSpc>
            </a:pPr>
            <a:r>
              <a:rPr lang="en-US" dirty="0"/>
              <a:t>0 1 1 21       0 1 1 01                    P </a:t>
            </a:r>
            <a:r>
              <a:rPr lang="en-US" dirty="0" smtClean="0"/>
              <a:t>14e</a:t>
            </a:r>
            <a:endParaRPr lang="en-US" dirty="0"/>
          </a:p>
          <a:p>
            <a:pPr>
              <a:lnSpc>
                <a:spcPct val="90000"/>
              </a:lnSpc>
              <a:spcBef>
                <a:spcPts val="900"/>
              </a:spcBef>
            </a:pPr>
            <a:r>
              <a:rPr lang="en-US" b="1" dirty="0" smtClean="0"/>
              <a:t>Upper Right:</a:t>
            </a:r>
            <a:r>
              <a:rPr lang="en-US" dirty="0" smtClean="0"/>
              <a:t> Positions </a:t>
            </a:r>
            <a:r>
              <a:rPr lang="en-US" dirty="0"/>
              <a:t>were correct in </a:t>
            </a:r>
            <a:r>
              <a:rPr lang="en-US" dirty="0" smtClean="0"/>
              <a:t>HIT12.</a:t>
            </a:r>
          </a:p>
          <a:p>
            <a:pPr>
              <a:lnSpc>
                <a:spcPct val="90000"/>
              </a:lnSpc>
              <a:spcBef>
                <a:spcPts val="900"/>
              </a:spcBef>
            </a:pPr>
            <a:r>
              <a:rPr lang="en-US" b="1" dirty="0" smtClean="0"/>
              <a:t>Lower-Left:</a:t>
            </a:r>
            <a:r>
              <a:rPr lang="en-US" dirty="0" smtClean="0"/>
              <a:t> </a:t>
            </a:r>
            <a:r>
              <a:rPr lang="en-US" dirty="0"/>
              <a:t>R</a:t>
            </a:r>
            <a:r>
              <a:rPr lang="en-US" dirty="0" smtClean="0"/>
              <a:t>everted positions to HIT12 values, keeping the HIT16 strengths and widths.</a:t>
            </a:r>
            <a:endParaRPr lang="en-US" dirty="0"/>
          </a:p>
          <a:p>
            <a:pPr>
              <a:lnSpc>
                <a:spcPct val="90000"/>
              </a:lnSpc>
              <a:spcBef>
                <a:spcPts val="900"/>
              </a:spcBef>
            </a:pPr>
            <a:r>
              <a:rPr lang="en-US" i="1" dirty="0" smtClean="0"/>
              <a:t>Several other line pairs of this transition have similar position problems in this band.</a:t>
            </a:r>
            <a:endParaRPr lang="en-US" i="1" dirty="0"/>
          </a:p>
        </p:txBody>
      </p:sp>
      <p:sp>
        <p:nvSpPr>
          <p:cNvPr id="8" name="TextBox 7"/>
          <p:cNvSpPr txBox="1"/>
          <p:nvPr/>
        </p:nvSpPr>
        <p:spPr>
          <a:xfrm>
            <a:off x="-131385" y="3387027"/>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2291349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51"/>
            <a:ext cx="9144000" cy="1143000"/>
          </a:xfrm>
        </p:spPr>
        <p:txBody>
          <a:bodyPr>
            <a:normAutofit fontScale="90000"/>
          </a:bodyPr>
          <a:lstStyle/>
          <a:p>
            <a:r>
              <a:rPr lang="en-US" dirty="0" smtClean="0"/>
              <a:t>What went wrong in 4812 cm</a:t>
            </a:r>
            <a:r>
              <a:rPr lang="en-US" baseline="30000" dirty="0" smtClean="0"/>
              <a:t>-1</a:t>
            </a:r>
            <a:r>
              <a:rPr lang="en-US" dirty="0" smtClean="0"/>
              <a:t> window ?</a:t>
            </a:r>
            <a:endParaRPr lang="en-US" dirty="0"/>
          </a:p>
        </p:txBody>
      </p:sp>
      <p:sp>
        <p:nvSpPr>
          <p:cNvPr id="4" name="TextBox 3"/>
          <p:cNvSpPr txBox="1"/>
          <p:nvPr/>
        </p:nvSpPr>
        <p:spPr>
          <a:xfrm>
            <a:off x="284847" y="1386928"/>
            <a:ext cx="8859153" cy="3416320"/>
          </a:xfrm>
          <a:prstGeom prst="rect">
            <a:avLst/>
          </a:prstGeom>
          <a:noFill/>
        </p:spPr>
        <p:txBody>
          <a:bodyPr wrap="square" rtlCol="0">
            <a:spAutoFit/>
          </a:bodyPr>
          <a:lstStyle/>
          <a:p>
            <a:r>
              <a:rPr lang="en-US" dirty="0" smtClean="0"/>
              <a:t>In terms of RMS spectral fits, in this window HIT16 is worse than all previous </a:t>
            </a:r>
            <a:r>
              <a:rPr lang="en-US" dirty="0" err="1" smtClean="0"/>
              <a:t>linelists</a:t>
            </a:r>
            <a:r>
              <a:rPr lang="en-US" dirty="0" smtClean="0"/>
              <a:t> (at least back to 2008).   This is the spectral region </a:t>
            </a:r>
            <a:r>
              <a:rPr lang="en-US" dirty="0"/>
              <a:t>u</a:t>
            </a:r>
            <a:r>
              <a:rPr lang="en-US" dirty="0" smtClean="0"/>
              <a:t>sed by OCO-2 for CO2 retrievals.</a:t>
            </a:r>
          </a:p>
          <a:p>
            <a:endParaRPr lang="en-US" dirty="0"/>
          </a:p>
          <a:p>
            <a:r>
              <a:rPr lang="en-US" dirty="0" smtClean="0"/>
              <a:t>There appear to be two main problems:</a:t>
            </a:r>
            <a:endParaRPr lang="en-US" dirty="0"/>
          </a:p>
          <a:p>
            <a:pPr marL="342900" indent="-342900">
              <a:buFont typeface="+mj-lt"/>
              <a:buAutoNum type="arabicPeriod"/>
            </a:pPr>
            <a:r>
              <a:rPr lang="en-US" dirty="0"/>
              <a:t>I</a:t>
            </a:r>
            <a:r>
              <a:rPr lang="en-US" dirty="0" smtClean="0"/>
              <a:t>ntensities of the </a:t>
            </a:r>
            <a:r>
              <a:rPr lang="en-US" dirty="0"/>
              <a:t>“4 0 0 02    </a:t>
            </a:r>
            <a:r>
              <a:rPr lang="en-US" dirty="0" smtClean="0"/>
              <a:t>0 </a:t>
            </a:r>
            <a:r>
              <a:rPr lang="en-US" dirty="0"/>
              <a:t>1 1 01” band of the 626 </a:t>
            </a:r>
            <a:r>
              <a:rPr lang="en-US" dirty="0" err="1" smtClean="0"/>
              <a:t>isotopolog</a:t>
            </a:r>
            <a:r>
              <a:rPr lang="en-US" dirty="0"/>
              <a:t> </a:t>
            </a:r>
            <a:r>
              <a:rPr lang="en-US" dirty="0" smtClean="0"/>
              <a:t>are 10-15% too strong</a:t>
            </a:r>
          </a:p>
          <a:p>
            <a:pPr marL="342900" indent="-342900">
              <a:buFont typeface="+mj-lt"/>
              <a:buAutoNum type="arabicPeriod"/>
            </a:pPr>
            <a:r>
              <a:rPr lang="en-US" dirty="0"/>
              <a:t>P</a:t>
            </a:r>
            <a:r>
              <a:rPr lang="en-US" dirty="0" smtClean="0"/>
              <a:t>ositions of the   “2 0 0 12    0 0 0 01” and </a:t>
            </a:r>
            <a:r>
              <a:rPr lang="en-US" dirty="0"/>
              <a:t>“2 0 0 </a:t>
            </a:r>
            <a:r>
              <a:rPr lang="en-US" dirty="0" smtClean="0"/>
              <a:t>13    </a:t>
            </a:r>
            <a:r>
              <a:rPr lang="en-US" dirty="0"/>
              <a:t>0 0 0 01</a:t>
            </a:r>
            <a:r>
              <a:rPr lang="en-US" dirty="0" smtClean="0"/>
              <a:t>” bands of the 636 </a:t>
            </a:r>
            <a:r>
              <a:rPr lang="en-US" dirty="0" err="1" smtClean="0"/>
              <a:t>isotopolog</a:t>
            </a:r>
            <a:r>
              <a:rPr lang="en-US" dirty="0" smtClean="0"/>
              <a:t> are incorrect, at least with respect to the other bands in this window (which include N</a:t>
            </a:r>
            <a:r>
              <a:rPr lang="en-US" baseline="-25000" dirty="0" smtClean="0"/>
              <a:t>2</a:t>
            </a:r>
            <a:r>
              <a:rPr lang="en-US" dirty="0" smtClean="0"/>
              <a:t>O centered at 4731 cm</a:t>
            </a:r>
            <a:r>
              <a:rPr lang="en-US" baseline="30000" dirty="0" smtClean="0"/>
              <a:t>-1</a:t>
            </a:r>
            <a:r>
              <a:rPr lang="en-US" dirty="0" smtClean="0"/>
              <a:t>, added for frequency calibration purposes)</a:t>
            </a:r>
            <a:endParaRPr lang="en-US" baseline="30000" dirty="0" smtClean="0"/>
          </a:p>
          <a:p>
            <a:endParaRPr lang="en-US" dirty="0"/>
          </a:p>
          <a:p>
            <a:r>
              <a:rPr lang="en-US" dirty="0" smtClean="0"/>
              <a:t>In both cases, reverting the offending HIT16 parameters back to HIT12 improved the fits.</a:t>
            </a:r>
          </a:p>
          <a:p>
            <a:endParaRPr lang="en-US" dirty="0"/>
          </a:p>
          <a:p>
            <a:r>
              <a:rPr lang="en-US" dirty="0" smtClean="0"/>
              <a:t>The next few slides illustrate these problems</a:t>
            </a:r>
            <a:endParaRPr lang="en-US" dirty="0"/>
          </a:p>
        </p:txBody>
      </p:sp>
    </p:spTree>
    <p:extLst>
      <p:ext uri="{BB962C8B-B14F-4D97-AF65-F5344CB8AC3E}">
        <p14:creationId xmlns:p14="http://schemas.microsoft.com/office/powerpoint/2010/main" val="2477891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78150"/>
          </a:xfrm>
        </p:spPr>
        <p:txBody>
          <a:bodyPr>
            <a:normAutofit/>
          </a:bodyPr>
          <a:lstStyle/>
          <a:p>
            <a:r>
              <a:rPr lang="en-US" dirty="0" smtClean="0"/>
              <a:t>Example of position error in HIT16</a:t>
            </a:r>
            <a:endParaRPr lang="en-US" dirty="0"/>
          </a:p>
        </p:txBody>
      </p:sp>
      <p:sp>
        <p:nvSpPr>
          <p:cNvPr id="7" name="TextBox 6"/>
          <p:cNvSpPr txBox="1"/>
          <p:nvPr/>
        </p:nvSpPr>
        <p:spPr>
          <a:xfrm>
            <a:off x="4733764" y="4006582"/>
            <a:ext cx="4238786" cy="2372958"/>
          </a:xfrm>
          <a:prstGeom prst="rect">
            <a:avLst/>
          </a:prstGeom>
          <a:noFill/>
        </p:spPr>
        <p:txBody>
          <a:bodyPr wrap="square" rtlCol="0">
            <a:spAutoFit/>
          </a:bodyPr>
          <a:lstStyle/>
          <a:p>
            <a:pPr>
              <a:lnSpc>
                <a:spcPct val="90000"/>
              </a:lnSpc>
            </a:pPr>
            <a:r>
              <a:rPr lang="en-US" b="1" dirty="0" smtClean="0"/>
              <a:t>Top:  </a:t>
            </a:r>
            <a:r>
              <a:rPr lang="en-US" dirty="0" smtClean="0"/>
              <a:t>5co2 lines (green) in 2380-2525 cm</a:t>
            </a:r>
            <a:r>
              <a:rPr lang="en-US" baseline="30000" dirty="0" smtClean="0"/>
              <a:t>-1 </a:t>
            </a:r>
            <a:r>
              <a:rPr lang="en-US" dirty="0" smtClean="0"/>
              <a:t>interval are all left-shifted by 0.0085 cm</a:t>
            </a:r>
            <a:r>
              <a:rPr lang="en-US" baseline="30000" dirty="0" smtClean="0"/>
              <a:t>-1</a:t>
            </a:r>
            <a:r>
              <a:rPr lang="en-US" dirty="0"/>
              <a:t>.</a:t>
            </a:r>
          </a:p>
          <a:p>
            <a:pPr>
              <a:lnSpc>
                <a:spcPct val="90000"/>
              </a:lnSpc>
            </a:pPr>
            <a:endParaRPr lang="en-US" baseline="30000" dirty="0"/>
          </a:p>
          <a:p>
            <a:pPr>
              <a:lnSpc>
                <a:spcPct val="90000"/>
              </a:lnSpc>
            </a:pPr>
            <a:r>
              <a:rPr lang="en-US" dirty="0" smtClean="0"/>
              <a:t>Problem </a:t>
            </a:r>
            <a:r>
              <a:rPr lang="en-US" dirty="0"/>
              <a:t>also present in 2500 cm</a:t>
            </a:r>
            <a:r>
              <a:rPr lang="en-US" baseline="30000" dirty="0"/>
              <a:t>-1</a:t>
            </a:r>
            <a:r>
              <a:rPr lang="en-US" dirty="0"/>
              <a:t> region (not shown</a:t>
            </a:r>
            <a:r>
              <a:rPr lang="en-US" dirty="0" smtClean="0"/>
              <a:t>). HIT12 </a:t>
            </a:r>
            <a:r>
              <a:rPr lang="en-US" dirty="0"/>
              <a:t>positions were </a:t>
            </a:r>
            <a:r>
              <a:rPr lang="en-US" dirty="0" smtClean="0"/>
              <a:t>even worse.</a:t>
            </a:r>
            <a:endParaRPr lang="en-US" dirty="0"/>
          </a:p>
          <a:p>
            <a:pPr>
              <a:lnSpc>
                <a:spcPct val="90000"/>
              </a:lnSpc>
              <a:spcBef>
                <a:spcPts val="900"/>
              </a:spcBef>
            </a:pPr>
            <a:r>
              <a:rPr lang="en-US" b="1" dirty="0" smtClean="0"/>
              <a:t>Lower-Left</a:t>
            </a:r>
            <a:r>
              <a:rPr lang="en-US" dirty="0" smtClean="0"/>
              <a:t>: After left-shifting lines, </a:t>
            </a:r>
            <a:r>
              <a:rPr lang="en-US" dirty="0"/>
              <a:t>p</a:t>
            </a:r>
            <a:r>
              <a:rPr lang="en-US" dirty="0" smtClean="0"/>
              <a:t>eak residuals are 10x smaller and RMS residuals 5x smaller.</a:t>
            </a:r>
            <a:endParaRPr lang="en-US" dirty="0"/>
          </a:p>
        </p:txBody>
      </p:sp>
      <p:sp>
        <p:nvSpPr>
          <p:cNvPr id="8" name="TextBox 7"/>
          <p:cNvSpPr txBox="1"/>
          <p:nvPr/>
        </p:nvSpPr>
        <p:spPr>
          <a:xfrm>
            <a:off x="-131385" y="3387027"/>
            <a:ext cx="184666" cy="369332"/>
          </a:xfrm>
          <a:prstGeom prst="rect">
            <a:avLst/>
          </a:prstGeom>
          <a:noFill/>
        </p:spPr>
        <p:txBody>
          <a:bodyPr wrap="none" rtlCol="0">
            <a:spAutoFit/>
          </a:bodyPr>
          <a:lstStyle/>
          <a:p>
            <a:endParaRPr lang="en-US"/>
          </a:p>
        </p:txBody>
      </p:sp>
      <p:pic>
        <p:nvPicPr>
          <p:cNvPr id="9" name="Picture 8" descr="Screen Shot 2018-04-13 at 4.22.50 PM.png"/>
          <p:cNvPicPr>
            <a:picLocks noChangeAspect="1"/>
          </p:cNvPicPr>
          <p:nvPr/>
        </p:nvPicPr>
        <p:blipFill rotWithShape="1">
          <a:blip r:embed="rId3">
            <a:extLst>
              <a:ext uri="{28A0092B-C50C-407E-A947-70E740481C1C}">
                <a14:useLocalDpi xmlns:a14="http://schemas.microsoft.com/office/drawing/2010/main" val="0"/>
              </a:ext>
            </a:extLst>
          </a:blip>
          <a:srcRect b="5989"/>
          <a:stretch/>
        </p:blipFill>
        <p:spPr>
          <a:xfrm>
            <a:off x="110224" y="800698"/>
            <a:ext cx="4338298" cy="2850552"/>
          </a:xfrm>
          <a:prstGeom prst="rect">
            <a:avLst/>
          </a:prstGeom>
        </p:spPr>
      </p:pic>
      <p:pic>
        <p:nvPicPr>
          <p:cNvPr id="10" name="Picture 9" descr="Screen Shot 2018-04-13 at 4.23.04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1372" y="711200"/>
            <a:ext cx="4381940" cy="3157223"/>
          </a:xfrm>
          <a:prstGeom prst="rect">
            <a:avLst/>
          </a:prstGeom>
        </p:spPr>
      </p:pic>
      <p:pic>
        <p:nvPicPr>
          <p:cNvPr id="12" name="Picture 11" descr="Screen Shot 2018-04-13 at 4.23.32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00" y="3660289"/>
            <a:ext cx="4415259" cy="3144904"/>
          </a:xfrm>
          <a:prstGeom prst="rect">
            <a:avLst/>
          </a:prstGeom>
        </p:spPr>
      </p:pic>
    </p:spTree>
    <p:extLst>
      <p:ext uri="{BB962C8B-B14F-4D97-AF65-F5344CB8AC3E}">
        <p14:creationId xmlns:p14="http://schemas.microsoft.com/office/powerpoint/2010/main" val="2710927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78150"/>
          </a:xfrm>
        </p:spPr>
        <p:txBody>
          <a:bodyPr>
            <a:normAutofit/>
          </a:bodyPr>
          <a:lstStyle/>
          <a:p>
            <a:r>
              <a:rPr lang="en-US" dirty="0" smtClean="0"/>
              <a:t>Example of intensity error in HIT16</a:t>
            </a:r>
            <a:endParaRPr lang="en-US" dirty="0"/>
          </a:p>
        </p:txBody>
      </p:sp>
      <p:sp>
        <p:nvSpPr>
          <p:cNvPr id="7" name="TextBox 6"/>
          <p:cNvSpPr txBox="1"/>
          <p:nvPr/>
        </p:nvSpPr>
        <p:spPr>
          <a:xfrm>
            <a:off x="176698" y="4056125"/>
            <a:ext cx="4666790" cy="2686890"/>
          </a:xfrm>
          <a:prstGeom prst="rect">
            <a:avLst/>
          </a:prstGeom>
          <a:noFill/>
        </p:spPr>
        <p:txBody>
          <a:bodyPr wrap="square" rtlCol="0">
            <a:spAutoFit/>
          </a:bodyPr>
          <a:lstStyle/>
          <a:p>
            <a:pPr>
              <a:lnSpc>
                <a:spcPct val="90000"/>
              </a:lnSpc>
            </a:pPr>
            <a:r>
              <a:rPr lang="en-US" b="1" dirty="0" smtClean="0"/>
              <a:t>Upper Left:  </a:t>
            </a:r>
            <a:r>
              <a:rPr lang="en-US" dirty="0" smtClean="0"/>
              <a:t>Fits to a KP lab spectrum in the 4800 cm</a:t>
            </a:r>
            <a:r>
              <a:rPr lang="en-US" baseline="30000" dirty="0" smtClean="0"/>
              <a:t>-1 </a:t>
            </a:r>
            <a:r>
              <a:rPr lang="en-US" dirty="0" smtClean="0"/>
              <a:t>region used by OCO-2.  Upward residuals arise from the “4 </a:t>
            </a:r>
            <a:r>
              <a:rPr lang="en-US" dirty="0"/>
              <a:t>0 0 02  </a:t>
            </a:r>
            <a:r>
              <a:rPr lang="en-US" dirty="0" smtClean="0"/>
              <a:t>   </a:t>
            </a:r>
            <a:r>
              <a:rPr lang="en-US" dirty="0"/>
              <a:t>0 1 1 </a:t>
            </a:r>
            <a:r>
              <a:rPr lang="en-US" dirty="0" smtClean="0"/>
              <a:t>01” band of the 626 </a:t>
            </a:r>
            <a:r>
              <a:rPr lang="en-US" dirty="0" err="1" smtClean="0"/>
              <a:t>isotopolog</a:t>
            </a:r>
            <a:r>
              <a:rPr lang="en-US" dirty="0" smtClean="0"/>
              <a:t>.</a:t>
            </a:r>
            <a:endParaRPr lang="en-US" dirty="0"/>
          </a:p>
          <a:p>
            <a:pPr>
              <a:lnSpc>
                <a:spcPct val="90000"/>
              </a:lnSpc>
              <a:spcBef>
                <a:spcPts val="900"/>
              </a:spcBef>
            </a:pPr>
            <a:r>
              <a:rPr lang="en-US" b="1" dirty="0" smtClean="0"/>
              <a:t>Upper Right:</a:t>
            </a:r>
            <a:r>
              <a:rPr lang="en-US" dirty="0" smtClean="0"/>
              <a:t> zooms into four large residuals</a:t>
            </a:r>
            <a:endParaRPr lang="en-US" dirty="0"/>
          </a:p>
          <a:p>
            <a:pPr>
              <a:lnSpc>
                <a:spcPct val="90000"/>
              </a:lnSpc>
              <a:spcBef>
                <a:spcPts val="900"/>
              </a:spcBef>
            </a:pPr>
            <a:r>
              <a:rPr lang="en-US" b="1" dirty="0" smtClean="0"/>
              <a:t>Lower-</a:t>
            </a:r>
            <a:r>
              <a:rPr lang="en-US" b="1" dirty="0"/>
              <a:t>R</a:t>
            </a:r>
            <a:r>
              <a:rPr lang="en-US" b="1" dirty="0" smtClean="0"/>
              <a:t>ight:</a:t>
            </a:r>
            <a:r>
              <a:rPr lang="en-US" dirty="0" smtClean="0"/>
              <a:t> </a:t>
            </a:r>
            <a:r>
              <a:rPr lang="en-US" dirty="0"/>
              <a:t>R</a:t>
            </a:r>
            <a:r>
              <a:rPr lang="en-US" dirty="0" smtClean="0"/>
              <a:t>everted intensities and positions of 122 lines to HIT12 values, whose intensities are 10-15% smaller.  Kept the HIT16 widths.</a:t>
            </a:r>
          </a:p>
          <a:p>
            <a:pPr>
              <a:lnSpc>
                <a:spcPct val="90000"/>
              </a:lnSpc>
              <a:spcBef>
                <a:spcPts val="900"/>
              </a:spcBef>
            </a:pPr>
            <a:r>
              <a:rPr lang="en-US" i="1" dirty="0" smtClean="0"/>
              <a:t>Other problems remain with this band.</a:t>
            </a:r>
            <a:endParaRPr lang="en-US" i="1" dirty="0"/>
          </a:p>
        </p:txBody>
      </p:sp>
      <p:sp>
        <p:nvSpPr>
          <p:cNvPr id="8" name="TextBox 7"/>
          <p:cNvSpPr txBox="1"/>
          <p:nvPr/>
        </p:nvSpPr>
        <p:spPr>
          <a:xfrm>
            <a:off x="-131385" y="3387027"/>
            <a:ext cx="184666" cy="369332"/>
          </a:xfrm>
          <a:prstGeom prst="rect">
            <a:avLst/>
          </a:prstGeom>
          <a:noFill/>
        </p:spPr>
        <p:txBody>
          <a:bodyPr wrap="none" rtlCol="0">
            <a:spAutoFit/>
          </a:bodyPr>
          <a:lstStyle/>
          <a:p>
            <a:endParaRPr lang="en-US"/>
          </a:p>
        </p:txBody>
      </p:sp>
      <p:pic>
        <p:nvPicPr>
          <p:cNvPr id="3" name="Picture 2" descr="pfit_006.pdf"/>
          <p:cNvPicPr>
            <a:picLocks noChangeAspect="1"/>
          </p:cNvPicPr>
          <p:nvPr/>
        </p:nvPicPr>
        <p:blipFill rotWithShape="1">
          <a:blip r:embed="rId3">
            <a:extLst>
              <a:ext uri="{28A0092B-C50C-407E-A947-70E740481C1C}">
                <a14:useLocalDpi xmlns:a14="http://schemas.microsoft.com/office/drawing/2010/main" val="0"/>
              </a:ext>
            </a:extLst>
          </a:blip>
          <a:srcRect l="9563" t="10942" r="9286" b="45226"/>
          <a:stretch/>
        </p:blipFill>
        <p:spPr>
          <a:xfrm>
            <a:off x="4843488" y="3799649"/>
            <a:ext cx="4300512" cy="3005983"/>
          </a:xfrm>
          <a:prstGeom prst="rect">
            <a:avLst/>
          </a:prstGeom>
        </p:spPr>
      </p:pic>
      <p:pic>
        <p:nvPicPr>
          <p:cNvPr id="9" name="Picture 8" descr="pfit_005.pdf"/>
          <p:cNvPicPr>
            <a:picLocks noChangeAspect="1"/>
          </p:cNvPicPr>
          <p:nvPr/>
        </p:nvPicPr>
        <p:blipFill rotWithShape="1">
          <a:blip r:embed="rId4">
            <a:extLst>
              <a:ext uri="{28A0092B-C50C-407E-A947-70E740481C1C}">
                <a14:useLocalDpi xmlns:a14="http://schemas.microsoft.com/office/drawing/2010/main" val="0"/>
              </a:ext>
            </a:extLst>
          </a:blip>
          <a:srcRect l="9018" t="10942" r="8742" b="47396"/>
          <a:stretch/>
        </p:blipFill>
        <p:spPr>
          <a:xfrm>
            <a:off x="4805624" y="894673"/>
            <a:ext cx="4358238" cy="2857200"/>
          </a:xfrm>
          <a:prstGeom prst="rect">
            <a:avLst/>
          </a:prstGeom>
        </p:spPr>
      </p:pic>
      <p:pic>
        <p:nvPicPr>
          <p:cNvPr id="11" name="Picture 10" descr="Screen Shot 2018-04-11 at 11.40.07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140" y="811871"/>
            <a:ext cx="4228198" cy="3187032"/>
          </a:xfrm>
          <a:prstGeom prst="rect">
            <a:avLst/>
          </a:prstGeom>
        </p:spPr>
      </p:pic>
    </p:spTree>
    <p:extLst>
      <p:ext uri="{BB962C8B-B14F-4D97-AF65-F5344CB8AC3E}">
        <p14:creationId xmlns:p14="http://schemas.microsoft.com/office/powerpoint/2010/main" val="3395521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35463"/>
            <a:ext cx="9144000" cy="946589"/>
          </a:xfrm>
        </p:spPr>
        <p:txBody>
          <a:bodyPr/>
          <a:lstStyle/>
          <a:p>
            <a:r>
              <a:rPr lang="en-US" dirty="0" smtClean="0"/>
              <a:t>Retrieved CO</a:t>
            </a:r>
            <a:r>
              <a:rPr lang="en-US" baseline="-25000" dirty="0" smtClean="0"/>
              <a:t>2</a:t>
            </a:r>
            <a:r>
              <a:rPr lang="en-US" dirty="0" smtClean="0"/>
              <a:t> VMR </a:t>
            </a:r>
            <a:r>
              <a:rPr lang="en-US" dirty="0"/>
              <a:t>S</a:t>
            </a:r>
            <a:r>
              <a:rPr lang="en-US" dirty="0" smtClean="0"/>
              <a:t>cale Factors (lab)</a:t>
            </a:r>
            <a:endParaRPr lang="en-US" dirty="0"/>
          </a:p>
        </p:txBody>
      </p:sp>
      <p:sp>
        <p:nvSpPr>
          <p:cNvPr id="2" name="TextBox 1"/>
          <p:cNvSpPr txBox="1"/>
          <p:nvPr/>
        </p:nvSpPr>
        <p:spPr>
          <a:xfrm>
            <a:off x="157121" y="5371790"/>
            <a:ext cx="8917325" cy="1477328"/>
          </a:xfrm>
          <a:prstGeom prst="rect">
            <a:avLst/>
          </a:prstGeom>
          <a:noFill/>
        </p:spPr>
        <p:txBody>
          <a:bodyPr wrap="square" rtlCol="0">
            <a:spAutoFit/>
          </a:bodyPr>
          <a:lstStyle/>
          <a:p>
            <a:r>
              <a:rPr lang="en-US" dirty="0" smtClean="0"/>
              <a:t>  700-1200 </a:t>
            </a:r>
            <a:r>
              <a:rPr lang="en-US" dirty="0"/>
              <a:t>cm</a:t>
            </a:r>
            <a:r>
              <a:rPr lang="en-US" baseline="30000" dirty="0"/>
              <a:t>-</a:t>
            </a:r>
            <a:r>
              <a:rPr lang="en-US" baseline="30000" dirty="0" smtClean="0"/>
              <a:t>1</a:t>
            </a:r>
            <a:r>
              <a:rPr lang="en-US" dirty="0"/>
              <a:t>:</a:t>
            </a:r>
            <a:r>
              <a:rPr lang="en-US" baseline="30000" dirty="0" smtClean="0"/>
              <a:t> </a:t>
            </a:r>
            <a:r>
              <a:rPr lang="en-US" dirty="0" smtClean="0"/>
              <a:t>Previous low bias of ~</a:t>
            </a:r>
            <a:r>
              <a:rPr lang="en-US" dirty="0"/>
              <a:t>5</a:t>
            </a:r>
            <a:r>
              <a:rPr lang="en-US" dirty="0" smtClean="0"/>
              <a:t>% in CO</a:t>
            </a:r>
            <a:r>
              <a:rPr lang="en-US" baseline="-25000" dirty="0" smtClean="0"/>
              <a:t>2</a:t>
            </a:r>
            <a:r>
              <a:rPr lang="en-US" dirty="0" smtClean="0"/>
              <a:t>, has been improved with HIT16.</a:t>
            </a:r>
            <a:endParaRPr lang="en-US" dirty="0"/>
          </a:p>
          <a:p>
            <a:r>
              <a:rPr lang="en-US" dirty="0"/>
              <a:t>1200-1300 cm</a:t>
            </a:r>
            <a:r>
              <a:rPr lang="en-US" baseline="30000" dirty="0"/>
              <a:t>-1 </a:t>
            </a:r>
            <a:r>
              <a:rPr lang="en-US" dirty="0"/>
              <a:t>:</a:t>
            </a:r>
            <a:r>
              <a:rPr lang="en-US" baseline="30000" dirty="0" smtClean="0"/>
              <a:t> </a:t>
            </a:r>
            <a:r>
              <a:rPr lang="en-US" dirty="0" smtClean="0"/>
              <a:t>Previous high bias of 9% (628) has been removed with HIT16.</a:t>
            </a:r>
          </a:p>
          <a:p>
            <a:r>
              <a:rPr lang="en-US" dirty="0" smtClean="0"/>
              <a:t>1800-1920 cm</a:t>
            </a:r>
            <a:r>
              <a:rPr lang="en-US" baseline="30000" dirty="0" smtClean="0"/>
              <a:t>-1</a:t>
            </a:r>
            <a:r>
              <a:rPr lang="en-US" dirty="0" smtClean="0"/>
              <a:t>:  HIT16 biased ~5% high. Previously no bias.</a:t>
            </a:r>
          </a:p>
          <a:p>
            <a:r>
              <a:rPr lang="en-US" dirty="0"/>
              <a:t>2</a:t>
            </a:r>
            <a:r>
              <a:rPr lang="en-US" dirty="0" smtClean="0"/>
              <a:t>400-2650 cm</a:t>
            </a:r>
            <a:r>
              <a:rPr lang="en-US" baseline="30000" dirty="0" smtClean="0"/>
              <a:t>-1</a:t>
            </a:r>
            <a:r>
              <a:rPr lang="en-US" dirty="0" smtClean="0"/>
              <a:t>:  HIT16 biased 3-4% high. Previously no bias.</a:t>
            </a:r>
          </a:p>
          <a:p>
            <a:r>
              <a:rPr lang="en-US" i="1" dirty="0" smtClean="0"/>
              <a:t>TCCON windows at 6220 &amp; 6338 cm</a:t>
            </a:r>
            <a:r>
              <a:rPr lang="en-US" i="1" baseline="30000" dirty="0" smtClean="0"/>
              <a:t>-1 </a:t>
            </a:r>
            <a:r>
              <a:rPr lang="en-US" i="1" dirty="0" smtClean="0"/>
              <a:t>have a 1.4% bias using HIT16. Previously much smaller.</a:t>
            </a:r>
          </a:p>
        </p:txBody>
      </p:sp>
      <p:pic>
        <p:nvPicPr>
          <p:cNvPr id="4" name="Picture 3" descr="mean_vsf_wn_lab_001.pdf"/>
          <p:cNvPicPr>
            <a:picLocks noChangeAspect="1"/>
          </p:cNvPicPr>
          <p:nvPr/>
        </p:nvPicPr>
        <p:blipFill rotWithShape="1">
          <a:blip r:embed="rId2">
            <a:extLst>
              <a:ext uri="{28A0092B-C50C-407E-A947-70E740481C1C}">
                <a14:useLocalDpi xmlns:a14="http://schemas.microsoft.com/office/drawing/2010/main" val="0"/>
              </a:ext>
            </a:extLst>
          </a:blip>
          <a:srcRect l="7051" t="10882" r="6475" b="44057"/>
          <a:stretch/>
        </p:blipFill>
        <p:spPr>
          <a:xfrm>
            <a:off x="1054896" y="955864"/>
            <a:ext cx="6814150" cy="4443840"/>
          </a:xfrm>
          <a:prstGeom prst="rect">
            <a:avLst/>
          </a:prstGeom>
        </p:spPr>
      </p:pic>
      <p:sp>
        <p:nvSpPr>
          <p:cNvPr id="3" name="Oval 2"/>
          <p:cNvSpPr/>
          <p:nvPr/>
        </p:nvSpPr>
        <p:spPr>
          <a:xfrm>
            <a:off x="6782120" y="2121427"/>
            <a:ext cx="265144" cy="1284021"/>
          </a:xfrm>
          <a:prstGeom prst="ellipse">
            <a:avLst/>
          </a:prstGeom>
          <a:no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448382" y="1493371"/>
            <a:ext cx="1197764" cy="646331"/>
          </a:xfrm>
          <a:prstGeom prst="rect">
            <a:avLst/>
          </a:prstGeom>
          <a:noFill/>
        </p:spPr>
        <p:txBody>
          <a:bodyPr wrap="none" rtlCol="0">
            <a:spAutoFit/>
          </a:bodyPr>
          <a:lstStyle/>
          <a:p>
            <a:r>
              <a:rPr lang="en-US" dirty="0" smtClean="0">
                <a:solidFill>
                  <a:srgbClr val="800000"/>
                </a:solidFill>
              </a:rPr>
              <a:t>TCCON</a:t>
            </a:r>
          </a:p>
          <a:p>
            <a:r>
              <a:rPr lang="en-US" dirty="0" smtClean="0">
                <a:solidFill>
                  <a:srgbClr val="800000"/>
                </a:solidFill>
              </a:rPr>
              <a:t>CO</a:t>
            </a:r>
            <a:r>
              <a:rPr lang="en-US" baseline="-25000" dirty="0" smtClean="0">
                <a:solidFill>
                  <a:srgbClr val="800000"/>
                </a:solidFill>
              </a:rPr>
              <a:t>2</a:t>
            </a:r>
            <a:r>
              <a:rPr lang="en-US" dirty="0" smtClean="0">
                <a:solidFill>
                  <a:srgbClr val="800000"/>
                </a:solidFill>
              </a:rPr>
              <a:t> bands</a:t>
            </a:r>
            <a:endParaRPr lang="en-US" dirty="0">
              <a:solidFill>
                <a:srgbClr val="800000"/>
              </a:solidFill>
            </a:endParaRPr>
          </a:p>
        </p:txBody>
      </p:sp>
    </p:spTree>
    <p:extLst>
      <p:ext uri="{BB962C8B-B14F-4D97-AF65-F5344CB8AC3E}">
        <p14:creationId xmlns:p14="http://schemas.microsoft.com/office/powerpoint/2010/main" val="2031312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35463"/>
            <a:ext cx="9144000" cy="1081077"/>
          </a:xfrm>
        </p:spPr>
        <p:txBody>
          <a:bodyPr/>
          <a:lstStyle/>
          <a:p>
            <a:r>
              <a:rPr lang="en-US" dirty="0" smtClean="0"/>
              <a:t>Retrieved CO</a:t>
            </a:r>
            <a:r>
              <a:rPr lang="en-US" baseline="-25000" dirty="0" smtClean="0"/>
              <a:t>2</a:t>
            </a:r>
            <a:r>
              <a:rPr lang="en-US" dirty="0" smtClean="0"/>
              <a:t> VMR </a:t>
            </a:r>
            <a:r>
              <a:rPr lang="en-US" dirty="0"/>
              <a:t>S</a:t>
            </a:r>
            <a:r>
              <a:rPr lang="en-US" dirty="0" smtClean="0"/>
              <a:t>cale Factors (lab)</a:t>
            </a:r>
            <a:endParaRPr lang="en-US" dirty="0"/>
          </a:p>
        </p:txBody>
      </p:sp>
      <p:sp>
        <p:nvSpPr>
          <p:cNvPr id="2" name="TextBox 1"/>
          <p:cNvSpPr txBox="1"/>
          <p:nvPr/>
        </p:nvSpPr>
        <p:spPr>
          <a:xfrm>
            <a:off x="840916" y="1619933"/>
            <a:ext cx="5092212" cy="1477328"/>
          </a:xfrm>
          <a:prstGeom prst="rect">
            <a:avLst/>
          </a:prstGeom>
          <a:noFill/>
        </p:spPr>
        <p:txBody>
          <a:bodyPr wrap="square" rtlCol="0">
            <a:spAutoFit/>
          </a:bodyPr>
          <a:lstStyle/>
          <a:p>
            <a:r>
              <a:rPr lang="en-US" dirty="0" smtClean="0"/>
              <a:t>HIT08     39   0.9866   0.00792  </a:t>
            </a:r>
            <a:endParaRPr lang="en-US" dirty="0"/>
          </a:p>
          <a:p>
            <a:r>
              <a:rPr lang="en-US" dirty="0" smtClean="0"/>
              <a:t>HIT12     </a:t>
            </a:r>
            <a:r>
              <a:rPr lang="en-US" dirty="0"/>
              <a:t>39   </a:t>
            </a:r>
            <a:r>
              <a:rPr lang="en-US" dirty="0" smtClean="0"/>
              <a:t>0.9925   0.00838   </a:t>
            </a:r>
          </a:p>
          <a:p>
            <a:r>
              <a:rPr lang="en-US" dirty="0" smtClean="0"/>
              <a:t>ATM16   </a:t>
            </a:r>
            <a:r>
              <a:rPr lang="en-US" dirty="0"/>
              <a:t>39   </a:t>
            </a:r>
            <a:r>
              <a:rPr lang="en-US" dirty="0" smtClean="0"/>
              <a:t>0.9850   0.00805   </a:t>
            </a:r>
            <a:endParaRPr lang="en-US" dirty="0"/>
          </a:p>
          <a:p>
            <a:r>
              <a:rPr lang="en-US" dirty="0" smtClean="0"/>
              <a:t>HIT16a   </a:t>
            </a:r>
            <a:r>
              <a:rPr lang="en-US" dirty="0"/>
              <a:t>39   </a:t>
            </a:r>
            <a:r>
              <a:rPr lang="en-US" dirty="0" smtClean="0"/>
              <a:t>1.0207   0.00801 </a:t>
            </a:r>
            <a:endParaRPr lang="en-US" dirty="0"/>
          </a:p>
          <a:p>
            <a:r>
              <a:rPr lang="en-US" dirty="0" smtClean="0"/>
              <a:t>HIT16b   </a:t>
            </a:r>
            <a:r>
              <a:rPr lang="en-US" dirty="0"/>
              <a:t>39   </a:t>
            </a:r>
            <a:r>
              <a:rPr lang="en-US" dirty="0" smtClean="0"/>
              <a:t>1.0206   0.00802</a:t>
            </a:r>
          </a:p>
        </p:txBody>
      </p:sp>
      <p:sp>
        <p:nvSpPr>
          <p:cNvPr id="3" name="TextBox 2"/>
          <p:cNvSpPr txBox="1"/>
          <p:nvPr/>
        </p:nvSpPr>
        <p:spPr>
          <a:xfrm>
            <a:off x="261291" y="3692472"/>
            <a:ext cx="8410090" cy="2031325"/>
          </a:xfrm>
          <a:prstGeom prst="rect">
            <a:avLst/>
          </a:prstGeom>
          <a:noFill/>
        </p:spPr>
        <p:txBody>
          <a:bodyPr wrap="square" rtlCol="0">
            <a:spAutoFit/>
          </a:bodyPr>
          <a:lstStyle/>
          <a:p>
            <a:r>
              <a:rPr lang="en-US" dirty="0" smtClean="0"/>
              <a:t>Weighted mean values of the VMR scale factors over all 39 fitted windows, together with their standard errors.</a:t>
            </a:r>
          </a:p>
          <a:p>
            <a:endParaRPr lang="en-US" dirty="0"/>
          </a:p>
          <a:p>
            <a:r>
              <a:rPr lang="en-US" dirty="0" smtClean="0"/>
              <a:t>The HITRAN 2016 </a:t>
            </a:r>
            <a:r>
              <a:rPr lang="en-US" dirty="0" err="1" smtClean="0"/>
              <a:t>linelist</a:t>
            </a:r>
            <a:r>
              <a:rPr lang="en-US" dirty="0" smtClean="0"/>
              <a:t> produces CO</a:t>
            </a:r>
            <a:r>
              <a:rPr lang="en-US" baseline="-25000" dirty="0" smtClean="0"/>
              <a:t>2</a:t>
            </a:r>
            <a:r>
              <a:rPr lang="en-US" dirty="0" smtClean="0"/>
              <a:t> values that are 3% larger on average than previous </a:t>
            </a:r>
            <a:r>
              <a:rPr lang="en-US" dirty="0" err="1" smtClean="0"/>
              <a:t>linelists</a:t>
            </a:r>
            <a:r>
              <a:rPr lang="en-US" dirty="0" smtClean="0"/>
              <a:t>.</a:t>
            </a:r>
          </a:p>
          <a:p>
            <a:endParaRPr lang="en-US" dirty="0"/>
          </a:p>
          <a:p>
            <a:r>
              <a:rPr lang="en-US" dirty="0" smtClean="0"/>
              <a:t>HIT08 has the smallest standard error (i.e. best consistency), and HIT12 the largest.</a:t>
            </a:r>
            <a:endParaRPr lang="en-US" dirty="0"/>
          </a:p>
        </p:txBody>
      </p:sp>
    </p:spTree>
    <p:extLst>
      <p:ext uri="{BB962C8B-B14F-4D97-AF65-F5344CB8AC3E}">
        <p14:creationId xmlns:p14="http://schemas.microsoft.com/office/powerpoint/2010/main" val="426432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750" y="2619373"/>
            <a:ext cx="8229600" cy="1143000"/>
          </a:xfrm>
        </p:spPr>
        <p:txBody>
          <a:bodyPr/>
          <a:lstStyle/>
          <a:p>
            <a:r>
              <a:rPr lang="en-US" dirty="0" smtClean="0"/>
              <a:t>New PLLs</a:t>
            </a:r>
            <a:endParaRPr lang="en-US" dirty="0"/>
          </a:p>
        </p:txBody>
      </p:sp>
      <p:pic>
        <p:nvPicPr>
          <p:cNvPr id="5" name="Picture 4" descr="Screen Shot 2018-06-13 at 5.03.1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325" y="83742"/>
            <a:ext cx="8644178" cy="4019543"/>
          </a:xfrm>
          <a:prstGeom prst="rect">
            <a:avLst/>
          </a:prstGeom>
        </p:spPr>
      </p:pic>
      <p:pic>
        <p:nvPicPr>
          <p:cNvPr id="6" name="Picture 5" descr="Screen Shot 2018-06-13 at 5.25.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594" y="4438247"/>
            <a:ext cx="8934675" cy="2027790"/>
          </a:xfrm>
          <a:prstGeom prst="rect">
            <a:avLst/>
          </a:prstGeom>
        </p:spPr>
      </p:pic>
    </p:spTree>
    <p:extLst>
      <p:ext uri="{BB962C8B-B14F-4D97-AF65-F5344CB8AC3E}">
        <p14:creationId xmlns:p14="http://schemas.microsoft.com/office/powerpoint/2010/main" val="2676293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5745" y="1151638"/>
            <a:ext cx="8789397" cy="4585871"/>
          </a:xfrm>
          <a:prstGeom prst="rect">
            <a:avLst/>
          </a:prstGeom>
          <a:noFill/>
        </p:spPr>
        <p:txBody>
          <a:bodyPr wrap="square" rtlCol="0">
            <a:spAutoFit/>
          </a:bodyPr>
          <a:lstStyle/>
          <a:p>
            <a:r>
              <a:rPr lang="pl-PL" sz="2000" b="1" dirty="0" smtClean="0">
                <a:latin typeface="+mj-lt"/>
                <a:cs typeface="Courier New"/>
              </a:rPr>
              <a:t>RMS </a:t>
            </a:r>
            <a:r>
              <a:rPr lang="pl-PL" sz="2000" b="1" dirty="0" err="1" smtClean="0">
                <a:latin typeface="+mj-lt"/>
                <a:cs typeface="Courier New"/>
              </a:rPr>
              <a:t>Fits</a:t>
            </a:r>
            <a:r>
              <a:rPr lang="pl-PL" sz="2000" b="1" dirty="0" smtClean="0">
                <a:latin typeface="+mj-lt"/>
                <a:cs typeface="Courier New"/>
              </a:rPr>
              <a:t>:</a:t>
            </a:r>
          </a:p>
          <a:p>
            <a:pPr marL="285750" indent="-285750">
              <a:buFont typeface="Arial"/>
              <a:buChar char="•"/>
            </a:pPr>
            <a:r>
              <a:rPr lang="pl-PL" dirty="0" smtClean="0">
                <a:latin typeface="+mj-lt"/>
                <a:cs typeface="Courier New"/>
              </a:rPr>
              <a:t>HIT08 </a:t>
            </a:r>
            <a:r>
              <a:rPr lang="pl-PL" dirty="0" err="1" smtClean="0">
                <a:latin typeface="+mj-lt"/>
                <a:cs typeface="Courier New"/>
              </a:rPr>
              <a:t>is</a:t>
            </a:r>
            <a:r>
              <a:rPr lang="pl-PL" dirty="0" smtClean="0">
                <a:latin typeface="+mj-lt"/>
                <a:cs typeface="Courier New"/>
              </a:rPr>
              <a:t> </a:t>
            </a:r>
            <a:r>
              <a:rPr lang="pl-PL" dirty="0" err="1" smtClean="0">
                <a:latin typeface="+mj-lt"/>
                <a:cs typeface="Courier New"/>
              </a:rPr>
              <a:t>clearly</a:t>
            </a:r>
            <a:r>
              <a:rPr lang="pl-PL" dirty="0" smtClean="0">
                <a:latin typeface="+mj-lt"/>
                <a:cs typeface="Courier New"/>
              </a:rPr>
              <a:t> the </a:t>
            </a:r>
            <a:r>
              <a:rPr lang="pl-PL" dirty="0" err="1" smtClean="0">
                <a:latin typeface="+mj-lt"/>
                <a:cs typeface="Courier New"/>
              </a:rPr>
              <a:t>worst</a:t>
            </a:r>
            <a:r>
              <a:rPr lang="pl-PL" dirty="0" smtClean="0">
                <a:latin typeface="+mj-lt"/>
                <a:cs typeface="Courier New"/>
              </a:rPr>
              <a:t> </a:t>
            </a:r>
            <a:r>
              <a:rPr lang="pl-PL" dirty="0" err="1" smtClean="0">
                <a:latin typeface="+mj-lt"/>
                <a:cs typeface="Courier New"/>
              </a:rPr>
              <a:t>overall</a:t>
            </a:r>
            <a:r>
              <a:rPr lang="pl-PL" dirty="0" smtClean="0">
                <a:latin typeface="+mj-lt"/>
                <a:cs typeface="Courier New"/>
              </a:rPr>
              <a:t>, </a:t>
            </a:r>
            <a:r>
              <a:rPr lang="pl-PL" dirty="0" err="1" smtClean="0">
                <a:latin typeface="+mj-lt"/>
                <a:cs typeface="Courier New"/>
              </a:rPr>
              <a:t>although</a:t>
            </a:r>
            <a:r>
              <a:rPr lang="pl-PL" dirty="0" smtClean="0">
                <a:latin typeface="+mj-lt"/>
                <a:cs typeface="Courier New"/>
              </a:rPr>
              <a:t> in 4/39 </a:t>
            </a:r>
            <a:r>
              <a:rPr lang="pl-PL" dirty="0" err="1" smtClean="0">
                <a:latin typeface="+mj-lt"/>
                <a:cs typeface="Courier New"/>
              </a:rPr>
              <a:t>windows</a:t>
            </a:r>
            <a:r>
              <a:rPr lang="pl-PL" dirty="0" smtClean="0">
                <a:latin typeface="+mj-lt"/>
                <a:cs typeface="Courier New"/>
              </a:rPr>
              <a:t> </a:t>
            </a:r>
            <a:r>
              <a:rPr lang="pl-PL" dirty="0" err="1" smtClean="0">
                <a:latin typeface="+mj-lt"/>
                <a:cs typeface="Courier New"/>
              </a:rPr>
              <a:t>it</a:t>
            </a:r>
            <a:r>
              <a:rPr lang="pl-PL" dirty="0" smtClean="0">
                <a:latin typeface="+mj-lt"/>
                <a:cs typeface="Courier New"/>
              </a:rPr>
              <a:t> </a:t>
            </a:r>
            <a:r>
              <a:rPr lang="pl-PL" dirty="0" err="1" smtClean="0">
                <a:latin typeface="+mj-lt"/>
                <a:cs typeface="Courier New"/>
              </a:rPr>
              <a:t>still</a:t>
            </a:r>
            <a:r>
              <a:rPr lang="pl-PL" dirty="0" smtClean="0">
                <a:latin typeface="+mj-lt"/>
                <a:cs typeface="Courier New"/>
              </a:rPr>
              <a:t> </a:t>
            </a:r>
            <a:r>
              <a:rPr lang="pl-PL" dirty="0" err="1" smtClean="0">
                <a:latin typeface="+mj-lt"/>
                <a:cs typeface="Courier New"/>
              </a:rPr>
              <a:t>remains</a:t>
            </a:r>
            <a:r>
              <a:rPr lang="pl-PL" dirty="0" smtClean="0">
                <a:latin typeface="+mj-lt"/>
                <a:cs typeface="Courier New"/>
              </a:rPr>
              <a:t> the </a:t>
            </a:r>
            <a:r>
              <a:rPr lang="pl-PL" dirty="0" err="1" smtClean="0">
                <a:latin typeface="+mj-lt"/>
                <a:cs typeface="Courier New"/>
              </a:rPr>
              <a:t>best</a:t>
            </a:r>
            <a:r>
              <a:rPr lang="pl-PL" dirty="0" smtClean="0">
                <a:latin typeface="+mj-lt"/>
                <a:cs typeface="Courier New"/>
              </a:rPr>
              <a:t> of the five </a:t>
            </a:r>
            <a:r>
              <a:rPr lang="pl-PL" dirty="0" err="1" smtClean="0">
                <a:latin typeface="+mj-lt"/>
                <a:cs typeface="Courier New"/>
              </a:rPr>
              <a:t>linelists</a:t>
            </a:r>
            <a:r>
              <a:rPr lang="pl-PL" dirty="0" smtClean="0">
                <a:latin typeface="+mj-lt"/>
                <a:cs typeface="Courier New"/>
              </a:rPr>
              <a:t>.</a:t>
            </a:r>
            <a:endParaRPr lang="pl-PL" dirty="0">
              <a:latin typeface="+mj-lt"/>
              <a:cs typeface="Courier New"/>
            </a:endParaRPr>
          </a:p>
          <a:p>
            <a:pPr marL="285750" indent="-285750">
              <a:buFont typeface="Arial"/>
              <a:buChar char="•"/>
            </a:pPr>
            <a:r>
              <a:rPr lang="pl-PL" dirty="0" err="1" smtClean="0">
                <a:latin typeface="+mj-lt"/>
                <a:cs typeface="Courier New"/>
              </a:rPr>
              <a:t>Comparing</a:t>
            </a:r>
            <a:r>
              <a:rPr lang="pl-PL" dirty="0" smtClean="0">
                <a:latin typeface="+mj-lt"/>
                <a:cs typeface="Courier New"/>
              </a:rPr>
              <a:t> HIT12 and ATM16.  </a:t>
            </a:r>
            <a:r>
              <a:rPr lang="pl-PL" dirty="0" err="1" smtClean="0">
                <a:latin typeface="+mj-lt"/>
                <a:cs typeface="Courier New"/>
              </a:rPr>
              <a:t>They</a:t>
            </a:r>
            <a:r>
              <a:rPr lang="pl-PL" dirty="0" smtClean="0">
                <a:latin typeface="+mj-lt"/>
                <a:cs typeface="Courier New"/>
              </a:rPr>
              <a:t> </a:t>
            </a:r>
            <a:r>
              <a:rPr lang="pl-PL" dirty="0" err="1" smtClean="0">
                <a:latin typeface="+mj-lt"/>
                <a:cs typeface="Courier New"/>
              </a:rPr>
              <a:t>produce</a:t>
            </a:r>
            <a:r>
              <a:rPr lang="pl-PL" dirty="0" smtClean="0">
                <a:latin typeface="+mj-lt"/>
                <a:cs typeface="Courier New"/>
              </a:rPr>
              <a:t> </a:t>
            </a:r>
            <a:r>
              <a:rPr lang="pl-PL" dirty="0" err="1" smtClean="0">
                <a:latin typeface="+mj-lt"/>
                <a:cs typeface="Courier New"/>
              </a:rPr>
              <a:t>similar</a:t>
            </a:r>
            <a:r>
              <a:rPr lang="pl-PL" dirty="0" smtClean="0">
                <a:latin typeface="+mj-lt"/>
                <a:cs typeface="Courier New"/>
              </a:rPr>
              <a:t> </a:t>
            </a:r>
            <a:r>
              <a:rPr lang="pl-PL" dirty="0" err="1" smtClean="0">
                <a:latin typeface="+mj-lt"/>
                <a:cs typeface="Courier New"/>
              </a:rPr>
              <a:t>results</a:t>
            </a:r>
            <a:r>
              <a:rPr lang="pl-PL" dirty="0" smtClean="0">
                <a:latin typeface="+mj-lt"/>
                <a:cs typeface="Courier New"/>
              </a:rPr>
              <a:t>, but in </a:t>
            </a:r>
            <a:r>
              <a:rPr lang="pl-PL" dirty="0" err="1" smtClean="0">
                <a:latin typeface="+mj-lt"/>
                <a:cs typeface="Courier New"/>
              </a:rPr>
              <a:t>general</a:t>
            </a:r>
            <a:r>
              <a:rPr lang="pl-PL" dirty="0" smtClean="0">
                <a:latin typeface="+mj-lt"/>
                <a:cs typeface="Courier New"/>
              </a:rPr>
              <a:t> ATM16 </a:t>
            </a:r>
            <a:r>
              <a:rPr lang="pl-PL" dirty="0" err="1" smtClean="0">
                <a:latin typeface="+mj-lt"/>
                <a:cs typeface="Courier New"/>
              </a:rPr>
              <a:t>is</a:t>
            </a:r>
            <a:r>
              <a:rPr lang="pl-PL" dirty="0" smtClean="0">
                <a:latin typeface="+mj-lt"/>
                <a:cs typeface="Courier New"/>
              </a:rPr>
              <a:t> </a:t>
            </a:r>
            <a:r>
              <a:rPr lang="pl-PL" dirty="0" err="1" smtClean="0">
                <a:latin typeface="+mj-lt"/>
                <a:cs typeface="Courier New"/>
              </a:rPr>
              <a:t>better</a:t>
            </a:r>
            <a:r>
              <a:rPr lang="pl-PL" dirty="0" smtClean="0">
                <a:latin typeface="+mj-lt"/>
                <a:cs typeface="Courier New"/>
              </a:rPr>
              <a:t>.  </a:t>
            </a:r>
            <a:r>
              <a:rPr lang="pl-PL" dirty="0" err="1" smtClean="0">
                <a:latin typeface="+mj-lt"/>
                <a:cs typeface="Courier New"/>
              </a:rPr>
              <a:t>Which</a:t>
            </a:r>
            <a:r>
              <a:rPr lang="pl-PL" dirty="0" smtClean="0">
                <a:latin typeface="+mj-lt"/>
                <a:cs typeface="Courier New"/>
              </a:rPr>
              <a:t> </a:t>
            </a:r>
            <a:r>
              <a:rPr lang="pl-PL" dirty="0" err="1" smtClean="0">
                <a:latin typeface="+mj-lt"/>
                <a:cs typeface="Courier New"/>
              </a:rPr>
              <a:t>it</a:t>
            </a:r>
            <a:r>
              <a:rPr lang="pl-PL" dirty="0" smtClean="0">
                <a:latin typeface="+mj-lt"/>
                <a:cs typeface="Courier New"/>
              </a:rPr>
              <a:t> </a:t>
            </a:r>
            <a:r>
              <a:rPr lang="pl-PL" dirty="0" err="1" smtClean="0">
                <a:latin typeface="+mj-lt"/>
                <a:cs typeface="Courier New"/>
              </a:rPr>
              <a:t>should</a:t>
            </a:r>
            <a:r>
              <a:rPr lang="pl-PL" dirty="0" smtClean="0">
                <a:latin typeface="+mj-lt"/>
                <a:cs typeface="Courier New"/>
              </a:rPr>
              <a:t> be </a:t>
            </a:r>
            <a:r>
              <a:rPr lang="pl-PL" dirty="0" err="1" smtClean="0">
                <a:latin typeface="+mj-lt"/>
                <a:cs typeface="Courier New"/>
              </a:rPr>
              <a:t>because</a:t>
            </a:r>
            <a:r>
              <a:rPr lang="pl-PL" dirty="0" smtClean="0">
                <a:latin typeface="+mj-lt"/>
                <a:cs typeface="Courier New"/>
              </a:rPr>
              <a:t> </a:t>
            </a:r>
            <a:r>
              <a:rPr lang="pl-PL" dirty="0" err="1" smtClean="0">
                <a:latin typeface="+mj-lt"/>
                <a:cs typeface="Courier New"/>
              </a:rPr>
              <a:t>it</a:t>
            </a:r>
            <a:r>
              <a:rPr lang="pl-PL" dirty="0" smtClean="0">
                <a:latin typeface="+mj-lt"/>
                <a:cs typeface="Courier New"/>
              </a:rPr>
              <a:t> </a:t>
            </a:r>
            <a:r>
              <a:rPr lang="pl-PL" dirty="0" err="1" smtClean="0">
                <a:latin typeface="+mj-lt"/>
                <a:cs typeface="Courier New"/>
              </a:rPr>
              <a:t>is</a:t>
            </a:r>
            <a:r>
              <a:rPr lang="pl-PL" dirty="0" smtClean="0">
                <a:latin typeface="+mj-lt"/>
                <a:cs typeface="Courier New"/>
              </a:rPr>
              <a:t> </a:t>
            </a:r>
            <a:r>
              <a:rPr lang="pl-PL" dirty="0" err="1" smtClean="0">
                <a:latin typeface="+mj-lt"/>
                <a:cs typeface="Courier New"/>
              </a:rPr>
              <a:t>largely</a:t>
            </a:r>
            <a:r>
              <a:rPr lang="pl-PL" dirty="0" smtClean="0">
                <a:latin typeface="+mj-lt"/>
                <a:cs typeface="Courier New"/>
              </a:rPr>
              <a:t> </a:t>
            </a:r>
            <a:r>
              <a:rPr lang="pl-PL" dirty="0" err="1" smtClean="0">
                <a:latin typeface="+mj-lt"/>
                <a:cs typeface="Courier New"/>
              </a:rPr>
              <a:t>based</a:t>
            </a:r>
            <a:r>
              <a:rPr lang="pl-PL" dirty="0" smtClean="0">
                <a:latin typeface="+mj-lt"/>
                <a:cs typeface="Courier New"/>
              </a:rPr>
              <a:t> on HIT12, </a:t>
            </a:r>
            <a:r>
              <a:rPr lang="pl-PL" dirty="0" err="1" smtClean="0">
                <a:latin typeface="+mj-lt"/>
                <a:cs typeface="Courier New"/>
              </a:rPr>
              <a:t>except</a:t>
            </a:r>
            <a:r>
              <a:rPr lang="pl-PL" dirty="0" smtClean="0">
                <a:latin typeface="+mj-lt"/>
                <a:cs typeface="Courier New"/>
              </a:rPr>
              <a:t> in regions </a:t>
            </a:r>
            <a:r>
              <a:rPr lang="pl-PL" dirty="0" err="1" smtClean="0">
                <a:latin typeface="+mj-lt"/>
                <a:cs typeface="Courier New"/>
              </a:rPr>
              <a:t>where</a:t>
            </a:r>
            <a:r>
              <a:rPr lang="pl-PL" dirty="0" smtClean="0">
                <a:latin typeface="+mj-lt"/>
                <a:cs typeface="Courier New"/>
              </a:rPr>
              <a:t> </a:t>
            </a:r>
            <a:r>
              <a:rPr lang="pl-PL" dirty="0" err="1" smtClean="0">
                <a:latin typeface="+mj-lt"/>
                <a:cs typeface="Courier New"/>
              </a:rPr>
              <a:t>other</a:t>
            </a:r>
            <a:r>
              <a:rPr lang="pl-PL" dirty="0" smtClean="0">
                <a:latin typeface="+mj-lt"/>
                <a:cs typeface="Courier New"/>
              </a:rPr>
              <a:t> </a:t>
            </a:r>
            <a:r>
              <a:rPr lang="pl-PL" dirty="0" err="1" smtClean="0">
                <a:latin typeface="+mj-lt"/>
                <a:cs typeface="Courier New"/>
              </a:rPr>
              <a:t>linelists</a:t>
            </a:r>
            <a:r>
              <a:rPr lang="pl-PL" dirty="0" smtClean="0">
                <a:latin typeface="+mj-lt"/>
                <a:cs typeface="Courier New"/>
              </a:rPr>
              <a:t> (</a:t>
            </a:r>
            <a:r>
              <a:rPr lang="pl-PL" dirty="0" err="1" smtClean="0">
                <a:latin typeface="+mj-lt"/>
                <a:cs typeface="Courier New"/>
              </a:rPr>
              <a:t>e.g</a:t>
            </a:r>
            <a:r>
              <a:rPr lang="pl-PL" dirty="0" smtClean="0">
                <a:latin typeface="+mj-lt"/>
                <a:cs typeface="Courier New"/>
              </a:rPr>
              <a:t>. </a:t>
            </a:r>
            <a:r>
              <a:rPr lang="pl-PL" dirty="0" err="1" smtClean="0">
                <a:latin typeface="+mj-lt"/>
                <a:cs typeface="Courier New"/>
              </a:rPr>
              <a:t>Toth</a:t>
            </a:r>
            <a:r>
              <a:rPr lang="pl-PL" dirty="0" smtClean="0">
                <a:latin typeface="+mj-lt"/>
                <a:cs typeface="Courier New"/>
              </a:rPr>
              <a:t> 2008</a:t>
            </a:r>
            <a:r>
              <a:rPr lang="pl-PL" dirty="0">
                <a:latin typeface="+mj-lt"/>
                <a:cs typeface="Courier New"/>
              </a:rPr>
              <a:t>)</a:t>
            </a:r>
            <a:r>
              <a:rPr lang="pl-PL" dirty="0" smtClean="0">
                <a:latin typeface="+mj-lt"/>
                <a:cs typeface="Courier New"/>
              </a:rPr>
              <a:t> </a:t>
            </a:r>
            <a:r>
              <a:rPr lang="pl-PL" dirty="0" err="1" smtClean="0">
                <a:latin typeface="+mj-lt"/>
                <a:cs typeface="Courier New"/>
              </a:rPr>
              <a:t>were</a:t>
            </a:r>
            <a:r>
              <a:rPr lang="pl-PL" dirty="0" smtClean="0">
                <a:latin typeface="+mj-lt"/>
                <a:cs typeface="Courier New"/>
              </a:rPr>
              <a:t> </a:t>
            </a:r>
            <a:r>
              <a:rPr lang="pl-PL" dirty="0" err="1" smtClean="0">
                <a:latin typeface="+mj-lt"/>
                <a:cs typeface="Courier New"/>
              </a:rPr>
              <a:t>found</a:t>
            </a:r>
            <a:r>
              <a:rPr lang="pl-PL" dirty="0" smtClean="0">
                <a:latin typeface="+mj-lt"/>
                <a:cs typeface="Courier New"/>
              </a:rPr>
              <a:t> to be </a:t>
            </a:r>
            <a:r>
              <a:rPr lang="pl-PL" dirty="0" err="1" smtClean="0">
                <a:latin typeface="+mj-lt"/>
                <a:cs typeface="Courier New"/>
              </a:rPr>
              <a:t>better</a:t>
            </a:r>
            <a:r>
              <a:rPr lang="pl-PL" dirty="0" smtClean="0">
                <a:latin typeface="+mj-lt"/>
                <a:cs typeface="Courier New"/>
              </a:rPr>
              <a:t>.  And on top of </a:t>
            </a:r>
            <a:r>
              <a:rPr lang="pl-PL" dirty="0" err="1" smtClean="0">
                <a:latin typeface="+mj-lt"/>
                <a:cs typeface="Courier New"/>
              </a:rPr>
              <a:t>this</a:t>
            </a:r>
            <a:r>
              <a:rPr lang="pl-PL" dirty="0" smtClean="0">
                <a:latin typeface="+mj-lt"/>
                <a:cs typeface="Courier New"/>
              </a:rPr>
              <a:t>, ad hoc </a:t>
            </a:r>
            <a:r>
              <a:rPr lang="pl-PL" dirty="0" err="1" smtClean="0">
                <a:latin typeface="+mj-lt"/>
                <a:cs typeface="Courier New"/>
              </a:rPr>
              <a:t>empirical</a:t>
            </a:r>
            <a:r>
              <a:rPr lang="pl-PL" dirty="0" smtClean="0">
                <a:latin typeface="+mj-lt"/>
                <a:cs typeface="Courier New"/>
              </a:rPr>
              <a:t> </a:t>
            </a:r>
            <a:r>
              <a:rPr lang="pl-PL" dirty="0" err="1" smtClean="0">
                <a:latin typeface="+mj-lt"/>
                <a:cs typeface="Courier New"/>
              </a:rPr>
              <a:t>adjustements</a:t>
            </a:r>
            <a:r>
              <a:rPr lang="pl-PL" dirty="0" smtClean="0">
                <a:latin typeface="+mj-lt"/>
                <a:cs typeface="Courier New"/>
              </a:rPr>
              <a:t> </a:t>
            </a:r>
            <a:r>
              <a:rPr lang="pl-PL" dirty="0" err="1" smtClean="0">
                <a:latin typeface="+mj-lt"/>
                <a:cs typeface="Courier New"/>
              </a:rPr>
              <a:t>have</a:t>
            </a:r>
            <a:r>
              <a:rPr lang="pl-PL" dirty="0" smtClean="0">
                <a:latin typeface="+mj-lt"/>
                <a:cs typeface="Courier New"/>
              </a:rPr>
              <a:t> </a:t>
            </a:r>
            <a:r>
              <a:rPr lang="pl-PL" dirty="0" err="1" smtClean="0">
                <a:latin typeface="+mj-lt"/>
                <a:cs typeface="Courier New"/>
              </a:rPr>
              <a:t>further</a:t>
            </a:r>
            <a:r>
              <a:rPr lang="pl-PL" dirty="0" smtClean="0">
                <a:latin typeface="+mj-lt"/>
                <a:cs typeface="Courier New"/>
              </a:rPr>
              <a:t> </a:t>
            </a:r>
            <a:r>
              <a:rPr lang="pl-PL" dirty="0" err="1" smtClean="0">
                <a:latin typeface="+mj-lt"/>
                <a:cs typeface="Courier New"/>
              </a:rPr>
              <a:t>improved</a:t>
            </a:r>
            <a:r>
              <a:rPr lang="pl-PL" dirty="0" smtClean="0">
                <a:latin typeface="+mj-lt"/>
                <a:cs typeface="Courier New"/>
              </a:rPr>
              <a:t> ATM16.</a:t>
            </a:r>
            <a:endParaRPr lang="pl-PL" dirty="0">
              <a:latin typeface="+mj-lt"/>
              <a:cs typeface="Courier New"/>
            </a:endParaRPr>
          </a:p>
          <a:p>
            <a:pPr marL="285750" indent="-285750">
              <a:buFont typeface="Arial"/>
              <a:buChar char="•"/>
            </a:pPr>
            <a:r>
              <a:rPr lang="pl-PL" dirty="0" err="1" smtClean="0">
                <a:latin typeface="+mj-lt"/>
                <a:cs typeface="Courier New"/>
              </a:rPr>
              <a:t>Comparing</a:t>
            </a:r>
            <a:r>
              <a:rPr lang="pl-PL" dirty="0" smtClean="0">
                <a:latin typeface="+mj-lt"/>
                <a:cs typeface="Courier New"/>
              </a:rPr>
              <a:t> ATM16 with HIT16, the </a:t>
            </a:r>
            <a:r>
              <a:rPr lang="pl-PL" dirty="0" err="1" smtClean="0">
                <a:latin typeface="+mj-lt"/>
                <a:cs typeface="Courier New"/>
              </a:rPr>
              <a:t>latter</a:t>
            </a:r>
            <a:r>
              <a:rPr lang="pl-PL" dirty="0" smtClean="0">
                <a:latin typeface="+mj-lt"/>
                <a:cs typeface="Courier New"/>
              </a:rPr>
              <a:t> </a:t>
            </a:r>
            <a:r>
              <a:rPr lang="pl-PL" dirty="0" err="1" smtClean="0">
                <a:latin typeface="+mj-lt"/>
                <a:cs typeface="Courier New"/>
              </a:rPr>
              <a:t>is</a:t>
            </a:r>
            <a:r>
              <a:rPr lang="pl-PL" dirty="0" smtClean="0">
                <a:latin typeface="+mj-lt"/>
                <a:cs typeface="Courier New"/>
              </a:rPr>
              <a:t> </a:t>
            </a:r>
            <a:r>
              <a:rPr lang="pl-PL" dirty="0" err="1" smtClean="0">
                <a:latin typeface="+mj-lt"/>
                <a:cs typeface="Courier New"/>
              </a:rPr>
              <a:t>generally</a:t>
            </a:r>
            <a:r>
              <a:rPr lang="pl-PL" dirty="0" smtClean="0">
                <a:latin typeface="+mj-lt"/>
                <a:cs typeface="Courier New"/>
              </a:rPr>
              <a:t> </a:t>
            </a:r>
            <a:r>
              <a:rPr lang="pl-PL" dirty="0" err="1" smtClean="0">
                <a:latin typeface="+mj-lt"/>
                <a:cs typeface="Courier New"/>
              </a:rPr>
              <a:t>better</a:t>
            </a:r>
            <a:r>
              <a:rPr lang="pl-PL" dirty="0" smtClean="0">
                <a:latin typeface="+mj-lt"/>
                <a:cs typeface="Courier New"/>
              </a:rPr>
              <a:t>.</a:t>
            </a:r>
            <a:endParaRPr lang="pl-PL" dirty="0">
              <a:cs typeface="Courier New"/>
            </a:endParaRPr>
          </a:p>
          <a:p>
            <a:pPr marL="285750" indent="-285750">
              <a:buFont typeface="Arial"/>
              <a:buChar char="•"/>
            </a:pPr>
            <a:r>
              <a:rPr lang="pl-PL" dirty="0" err="1">
                <a:cs typeface="Courier New"/>
              </a:rPr>
              <a:t>Comparing</a:t>
            </a:r>
            <a:r>
              <a:rPr lang="pl-PL" dirty="0">
                <a:cs typeface="Courier New"/>
              </a:rPr>
              <a:t> HIT16a and HIT16b.  </a:t>
            </a:r>
            <a:r>
              <a:rPr lang="pl-PL" dirty="0" err="1">
                <a:cs typeface="Courier New"/>
              </a:rPr>
              <a:t>They</a:t>
            </a:r>
            <a:r>
              <a:rPr lang="pl-PL" dirty="0">
                <a:cs typeface="Courier New"/>
              </a:rPr>
              <a:t> </a:t>
            </a:r>
            <a:r>
              <a:rPr lang="pl-PL" dirty="0" err="1">
                <a:cs typeface="Courier New"/>
              </a:rPr>
              <a:t>produce</a:t>
            </a:r>
            <a:r>
              <a:rPr lang="pl-PL" dirty="0">
                <a:cs typeface="Courier New"/>
              </a:rPr>
              <a:t> </a:t>
            </a:r>
            <a:r>
              <a:rPr lang="pl-PL" dirty="0" err="1">
                <a:cs typeface="Courier New"/>
              </a:rPr>
              <a:t>very</a:t>
            </a:r>
            <a:r>
              <a:rPr lang="pl-PL" dirty="0">
                <a:cs typeface="Courier New"/>
              </a:rPr>
              <a:t> </a:t>
            </a:r>
            <a:r>
              <a:rPr lang="pl-PL" dirty="0" err="1">
                <a:cs typeface="Courier New"/>
              </a:rPr>
              <a:t>similar</a:t>
            </a:r>
            <a:r>
              <a:rPr lang="pl-PL" dirty="0">
                <a:cs typeface="Courier New"/>
              </a:rPr>
              <a:t> </a:t>
            </a:r>
            <a:r>
              <a:rPr lang="pl-PL" dirty="0" err="1">
                <a:cs typeface="Courier New"/>
              </a:rPr>
              <a:t>results</a:t>
            </a:r>
            <a:r>
              <a:rPr lang="pl-PL" dirty="0" smtClean="0">
                <a:cs typeface="Courier New"/>
              </a:rPr>
              <a:t>. The </a:t>
            </a:r>
            <a:r>
              <a:rPr lang="pl-PL" dirty="0" err="1" smtClean="0">
                <a:cs typeface="Courier New"/>
              </a:rPr>
              <a:t>latter</a:t>
            </a:r>
            <a:r>
              <a:rPr lang="pl-PL" dirty="0" smtClean="0">
                <a:cs typeface="Courier New"/>
              </a:rPr>
              <a:t> </a:t>
            </a:r>
            <a:r>
              <a:rPr lang="pl-PL" dirty="0" err="1" smtClean="0">
                <a:cs typeface="Courier New"/>
              </a:rPr>
              <a:t>is</a:t>
            </a:r>
            <a:r>
              <a:rPr lang="pl-PL" dirty="0" smtClean="0">
                <a:cs typeface="Courier New"/>
              </a:rPr>
              <a:t> </a:t>
            </a:r>
            <a:r>
              <a:rPr lang="pl-PL" dirty="0" err="1" smtClean="0">
                <a:cs typeface="Courier New"/>
              </a:rPr>
              <a:t>better</a:t>
            </a:r>
            <a:r>
              <a:rPr lang="pl-PL" dirty="0" smtClean="0">
                <a:cs typeface="Courier New"/>
              </a:rPr>
              <a:t> in the 2300 cm</a:t>
            </a:r>
            <a:r>
              <a:rPr lang="pl-PL" baseline="30000" dirty="0" smtClean="0">
                <a:cs typeface="Courier New"/>
              </a:rPr>
              <a:t>-1 </a:t>
            </a:r>
            <a:r>
              <a:rPr lang="pl-PL" dirty="0" smtClean="0">
                <a:cs typeface="Courier New"/>
              </a:rPr>
              <a:t>region in </a:t>
            </a:r>
            <a:r>
              <a:rPr lang="pl-PL" baseline="30000" dirty="0" smtClean="0">
                <a:cs typeface="Courier New"/>
              </a:rPr>
              <a:t>13</a:t>
            </a:r>
            <a:r>
              <a:rPr lang="pl-PL" dirty="0" smtClean="0">
                <a:cs typeface="Courier New"/>
              </a:rPr>
              <a:t>C-enriched spectra </a:t>
            </a:r>
            <a:r>
              <a:rPr lang="pl-PL" dirty="0" err="1" smtClean="0">
                <a:cs typeface="Courier New"/>
              </a:rPr>
              <a:t>due</a:t>
            </a:r>
            <a:r>
              <a:rPr lang="pl-PL" dirty="0" smtClean="0">
                <a:cs typeface="Courier New"/>
              </a:rPr>
              <a:t> to the </a:t>
            </a:r>
            <a:r>
              <a:rPr lang="pl-PL" dirty="0" err="1" smtClean="0">
                <a:cs typeface="Courier New"/>
              </a:rPr>
              <a:t>addition</a:t>
            </a:r>
            <a:r>
              <a:rPr lang="pl-PL" dirty="0" smtClean="0">
                <a:cs typeface="Courier New"/>
              </a:rPr>
              <a:t> of </a:t>
            </a:r>
            <a:r>
              <a:rPr lang="pl-PL" dirty="0" err="1" smtClean="0">
                <a:cs typeface="Courier New"/>
              </a:rPr>
              <a:t>isotopologs</a:t>
            </a:r>
            <a:r>
              <a:rPr lang="pl-PL" dirty="0" smtClean="0">
                <a:cs typeface="Courier New"/>
              </a:rPr>
              <a:t> 11 &amp; 12.</a:t>
            </a:r>
          </a:p>
          <a:p>
            <a:endParaRPr lang="pl-PL" dirty="0">
              <a:cs typeface="Courier New"/>
            </a:endParaRPr>
          </a:p>
          <a:p>
            <a:r>
              <a:rPr lang="pl-PL" sz="2000" b="1" dirty="0" err="1" smtClean="0">
                <a:cs typeface="Courier New"/>
              </a:rPr>
              <a:t>Retrieved</a:t>
            </a:r>
            <a:r>
              <a:rPr lang="pl-PL" sz="2000" b="1" dirty="0" smtClean="0">
                <a:cs typeface="Courier New"/>
              </a:rPr>
              <a:t> CO</a:t>
            </a:r>
            <a:r>
              <a:rPr lang="pl-PL" sz="2000" b="1" baseline="-25000" dirty="0" smtClean="0">
                <a:cs typeface="Courier New"/>
              </a:rPr>
              <a:t>2</a:t>
            </a:r>
            <a:r>
              <a:rPr lang="pl-PL" sz="2000" b="1" dirty="0" smtClean="0">
                <a:cs typeface="Courier New"/>
              </a:rPr>
              <a:t> </a:t>
            </a:r>
            <a:r>
              <a:rPr lang="pl-PL" sz="2000" b="1" dirty="0" err="1" smtClean="0">
                <a:cs typeface="Courier New"/>
              </a:rPr>
              <a:t>amounts</a:t>
            </a:r>
            <a:r>
              <a:rPr lang="pl-PL" sz="2000" b="1" dirty="0" smtClean="0">
                <a:cs typeface="Courier New"/>
              </a:rPr>
              <a:t>:</a:t>
            </a:r>
          </a:p>
          <a:p>
            <a:pPr marL="285750" indent="-285750">
              <a:buFont typeface="Arial"/>
              <a:buChar char="•"/>
            </a:pPr>
            <a:r>
              <a:rPr lang="pl-PL" dirty="0" smtClean="0">
                <a:cs typeface="Courier New"/>
              </a:rPr>
              <a:t>HIT16 </a:t>
            </a:r>
            <a:r>
              <a:rPr lang="pl-PL" dirty="0" err="1" smtClean="0">
                <a:cs typeface="Courier New"/>
              </a:rPr>
              <a:t>mostly</a:t>
            </a:r>
            <a:r>
              <a:rPr lang="pl-PL" dirty="0" smtClean="0">
                <a:cs typeface="Courier New"/>
              </a:rPr>
              <a:t> </a:t>
            </a:r>
            <a:r>
              <a:rPr lang="pl-PL" dirty="0" err="1" smtClean="0">
                <a:cs typeface="Courier New"/>
              </a:rPr>
              <a:t>fixes</a:t>
            </a:r>
            <a:r>
              <a:rPr lang="pl-PL" dirty="0" smtClean="0">
                <a:cs typeface="Courier New"/>
              </a:rPr>
              <a:t> </a:t>
            </a:r>
            <a:r>
              <a:rPr lang="pl-PL" dirty="0" err="1" smtClean="0">
                <a:cs typeface="Courier New"/>
              </a:rPr>
              <a:t>previous</a:t>
            </a:r>
            <a:r>
              <a:rPr lang="pl-PL" dirty="0" smtClean="0">
                <a:cs typeface="Courier New"/>
              </a:rPr>
              <a:t> dip </a:t>
            </a:r>
            <a:r>
              <a:rPr lang="pl-PL" dirty="0" err="1" smtClean="0">
                <a:cs typeface="Courier New"/>
              </a:rPr>
              <a:t>below</a:t>
            </a:r>
            <a:r>
              <a:rPr lang="pl-PL" dirty="0" smtClean="0">
                <a:cs typeface="Courier New"/>
              </a:rPr>
              <a:t> 1200 cm</a:t>
            </a:r>
            <a:r>
              <a:rPr lang="pl-PL" baseline="30000" dirty="0" smtClean="0">
                <a:cs typeface="Courier New"/>
              </a:rPr>
              <a:t>-1</a:t>
            </a:r>
          </a:p>
          <a:p>
            <a:pPr marL="285750" indent="-285750">
              <a:buFont typeface="Arial"/>
              <a:buChar char="•"/>
            </a:pPr>
            <a:r>
              <a:rPr lang="pl-PL" dirty="0" smtClean="0">
                <a:cs typeface="Courier New"/>
              </a:rPr>
              <a:t>HIT16 </a:t>
            </a:r>
            <a:r>
              <a:rPr lang="pl-PL" dirty="0" err="1" smtClean="0">
                <a:cs typeface="Courier New"/>
              </a:rPr>
              <a:t>is</a:t>
            </a:r>
            <a:r>
              <a:rPr lang="pl-PL" dirty="0" smtClean="0">
                <a:cs typeface="Courier New"/>
              </a:rPr>
              <a:t> </a:t>
            </a:r>
            <a:r>
              <a:rPr lang="pl-PL" dirty="0" err="1" smtClean="0">
                <a:cs typeface="Courier New"/>
              </a:rPr>
              <a:t>biased</a:t>
            </a:r>
            <a:r>
              <a:rPr lang="pl-PL" dirty="0" smtClean="0">
                <a:cs typeface="Courier New"/>
              </a:rPr>
              <a:t> high </a:t>
            </a:r>
            <a:r>
              <a:rPr lang="pl-PL" dirty="0" err="1" smtClean="0">
                <a:cs typeface="Courier New"/>
              </a:rPr>
              <a:t>over</a:t>
            </a:r>
            <a:r>
              <a:rPr lang="pl-PL" dirty="0" smtClean="0">
                <a:cs typeface="Courier New"/>
              </a:rPr>
              <a:t> most </a:t>
            </a:r>
            <a:r>
              <a:rPr lang="pl-PL" dirty="0" err="1" smtClean="0">
                <a:cs typeface="Courier New"/>
              </a:rPr>
              <a:t>windows</a:t>
            </a:r>
            <a:r>
              <a:rPr lang="pl-PL" dirty="0" smtClean="0">
                <a:cs typeface="Courier New"/>
              </a:rPr>
              <a:t> in the 1900-2700 cm</a:t>
            </a:r>
            <a:r>
              <a:rPr lang="pl-PL" baseline="30000" dirty="0" smtClean="0">
                <a:cs typeface="Courier New"/>
              </a:rPr>
              <a:t>-1 </a:t>
            </a:r>
            <a:r>
              <a:rPr lang="pl-PL" dirty="0" smtClean="0">
                <a:cs typeface="Courier New"/>
              </a:rPr>
              <a:t>region, </a:t>
            </a:r>
            <a:r>
              <a:rPr lang="pl-PL" dirty="0" err="1" smtClean="0">
                <a:cs typeface="Courier New"/>
              </a:rPr>
              <a:t>worse</a:t>
            </a:r>
            <a:r>
              <a:rPr lang="pl-PL" dirty="0" smtClean="0">
                <a:cs typeface="Courier New"/>
              </a:rPr>
              <a:t> </a:t>
            </a:r>
            <a:r>
              <a:rPr lang="pl-PL" dirty="0" err="1" smtClean="0">
                <a:cs typeface="Courier New"/>
              </a:rPr>
              <a:t>than</a:t>
            </a:r>
            <a:r>
              <a:rPr lang="pl-PL" dirty="0" smtClean="0">
                <a:cs typeface="Courier New"/>
              </a:rPr>
              <a:t> </a:t>
            </a:r>
            <a:r>
              <a:rPr lang="pl-PL" dirty="0" err="1" smtClean="0">
                <a:cs typeface="Courier New"/>
              </a:rPr>
              <a:t>previous</a:t>
            </a:r>
            <a:r>
              <a:rPr lang="pl-PL" dirty="0" smtClean="0">
                <a:cs typeface="Courier New"/>
              </a:rPr>
              <a:t> </a:t>
            </a:r>
            <a:r>
              <a:rPr lang="pl-PL" dirty="0" err="1" smtClean="0">
                <a:cs typeface="Courier New"/>
              </a:rPr>
              <a:t>linelists</a:t>
            </a:r>
            <a:r>
              <a:rPr lang="pl-PL" dirty="0" smtClean="0">
                <a:cs typeface="Courier New"/>
              </a:rPr>
              <a:t>.</a:t>
            </a:r>
          </a:p>
          <a:p>
            <a:pPr marL="285750" indent="-285750">
              <a:buFont typeface="Arial"/>
              <a:buChar char="•"/>
            </a:pPr>
            <a:r>
              <a:rPr lang="pl-PL" dirty="0" err="1" smtClean="0">
                <a:cs typeface="Courier New"/>
              </a:rPr>
              <a:t>Overall</a:t>
            </a:r>
            <a:r>
              <a:rPr lang="pl-PL" dirty="0" smtClean="0">
                <a:cs typeface="Courier New"/>
              </a:rPr>
              <a:t> </a:t>
            </a:r>
            <a:r>
              <a:rPr lang="pl-PL" dirty="0" err="1" smtClean="0">
                <a:cs typeface="Courier New"/>
              </a:rPr>
              <a:t>consistency</a:t>
            </a:r>
            <a:r>
              <a:rPr lang="pl-PL" dirty="0" smtClean="0">
                <a:cs typeface="Courier New"/>
              </a:rPr>
              <a:t> of </a:t>
            </a:r>
            <a:r>
              <a:rPr lang="pl-PL" dirty="0" err="1" smtClean="0">
                <a:cs typeface="Courier New"/>
              </a:rPr>
              <a:t>retrieved</a:t>
            </a:r>
            <a:r>
              <a:rPr lang="pl-PL" dirty="0" smtClean="0">
                <a:cs typeface="Courier New"/>
              </a:rPr>
              <a:t> CO</a:t>
            </a:r>
            <a:r>
              <a:rPr lang="pl-PL" baseline="-25000" dirty="0" smtClean="0">
                <a:cs typeface="Courier New"/>
              </a:rPr>
              <a:t>2</a:t>
            </a:r>
            <a:r>
              <a:rPr lang="pl-PL" dirty="0" smtClean="0">
                <a:cs typeface="Courier New"/>
              </a:rPr>
              <a:t> </a:t>
            </a:r>
            <a:r>
              <a:rPr lang="pl-PL" dirty="0" err="1" smtClean="0">
                <a:cs typeface="Courier New"/>
              </a:rPr>
              <a:t>amounts</a:t>
            </a:r>
            <a:r>
              <a:rPr lang="pl-PL" dirty="0" smtClean="0">
                <a:cs typeface="Courier New"/>
              </a:rPr>
              <a:t> was </a:t>
            </a:r>
            <a:r>
              <a:rPr lang="pl-PL" dirty="0" err="1" smtClean="0">
                <a:cs typeface="Courier New"/>
              </a:rPr>
              <a:t>worst</a:t>
            </a:r>
            <a:r>
              <a:rPr lang="pl-PL" dirty="0" smtClean="0">
                <a:cs typeface="Courier New"/>
              </a:rPr>
              <a:t> in HITRAN12</a:t>
            </a:r>
            <a:endParaRPr lang="pl-PL" dirty="0">
              <a:cs typeface="Courier New"/>
            </a:endParaRPr>
          </a:p>
        </p:txBody>
      </p:sp>
      <p:sp>
        <p:nvSpPr>
          <p:cNvPr id="2" name="Title 1"/>
          <p:cNvSpPr>
            <a:spLocks noGrp="1"/>
          </p:cNvSpPr>
          <p:nvPr>
            <p:ph type="ctrTitle"/>
          </p:nvPr>
        </p:nvSpPr>
        <p:spPr>
          <a:xfrm>
            <a:off x="0" y="33635"/>
            <a:ext cx="9144000" cy="1020751"/>
          </a:xfrm>
        </p:spPr>
        <p:txBody>
          <a:bodyPr>
            <a:normAutofit/>
          </a:bodyPr>
          <a:lstStyle/>
          <a:p>
            <a:r>
              <a:rPr lang="en-US" baseline="0" dirty="0" smtClean="0"/>
              <a:t>Lab Spectra: </a:t>
            </a:r>
            <a:r>
              <a:rPr lang="en-US" dirty="0" smtClean="0"/>
              <a:t>Summary &amp; Conclusions</a:t>
            </a:r>
            <a:endParaRPr lang="en-US" dirty="0"/>
          </a:p>
        </p:txBody>
      </p:sp>
    </p:spTree>
    <p:extLst>
      <p:ext uri="{BB962C8B-B14F-4D97-AF65-F5344CB8AC3E}">
        <p14:creationId xmlns:p14="http://schemas.microsoft.com/office/powerpoint/2010/main" val="1025934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014" y="3919120"/>
            <a:ext cx="8937203" cy="2191369"/>
          </a:xfrm>
          <a:prstGeom prst="rect">
            <a:avLst/>
          </a:prstGeom>
          <a:noFill/>
        </p:spPr>
        <p:txBody>
          <a:bodyPr wrap="none" rtlCol="0">
            <a:spAutoFit/>
          </a:bodyPr>
          <a:lstStyle/>
          <a:p>
            <a:pPr>
              <a:lnSpc>
                <a:spcPct val="80000"/>
              </a:lnSpc>
            </a:pPr>
            <a:r>
              <a:rPr lang="pl-PL" sz="1600" b="1" dirty="0">
                <a:latin typeface="Courier New"/>
                <a:cs typeface="Courier New"/>
              </a:rPr>
              <a:t> # </a:t>
            </a:r>
            <a:r>
              <a:rPr lang="pl-PL" sz="1600" b="1" dirty="0" smtClean="0">
                <a:latin typeface="Courier New"/>
                <a:cs typeface="Courier New"/>
              </a:rPr>
              <a:t>  </a:t>
            </a:r>
            <a:r>
              <a:rPr lang="pl-PL" sz="1600" b="1" dirty="0" err="1" smtClean="0">
                <a:latin typeface="Courier New"/>
                <a:cs typeface="Courier New"/>
              </a:rPr>
              <a:t>Fcen</a:t>
            </a:r>
            <a:r>
              <a:rPr lang="pl-PL" sz="1600" b="1" dirty="0" smtClean="0">
                <a:latin typeface="Courier New"/>
                <a:cs typeface="Courier New"/>
              </a:rPr>
              <a:t>     </a:t>
            </a:r>
            <a:r>
              <a:rPr lang="pl-PL" sz="1600" b="1" dirty="0" err="1" smtClean="0">
                <a:latin typeface="Courier New"/>
                <a:cs typeface="Courier New"/>
              </a:rPr>
              <a:t>Width</a:t>
            </a:r>
            <a:r>
              <a:rPr lang="pl-PL" sz="1600" b="1" dirty="0" smtClean="0">
                <a:latin typeface="Courier New"/>
                <a:cs typeface="Courier New"/>
              </a:rPr>
              <a:t>   </a:t>
            </a:r>
            <a:r>
              <a:rPr lang="pl-PL" sz="1600" b="1" dirty="0" err="1">
                <a:latin typeface="Courier New"/>
                <a:cs typeface="Courier New"/>
              </a:rPr>
              <a:t>Nrow</a:t>
            </a:r>
            <a:r>
              <a:rPr lang="pl-PL" sz="1600" b="1" dirty="0">
                <a:latin typeface="Courier New"/>
                <a:cs typeface="Courier New"/>
              </a:rPr>
              <a:t>  </a:t>
            </a:r>
            <a:r>
              <a:rPr lang="pl-PL" sz="1600" b="1" dirty="0" err="1">
                <a:latin typeface="Courier New"/>
                <a:cs typeface="Courier New"/>
              </a:rPr>
              <a:t>Npp</a:t>
            </a:r>
            <a:r>
              <a:rPr lang="pl-PL" sz="1600" b="1" dirty="0">
                <a:latin typeface="Courier New"/>
                <a:cs typeface="Courier New"/>
              </a:rPr>
              <a:t>   hit08   hit12   atm16  hit16a  hit16b</a:t>
            </a:r>
          </a:p>
          <a:p>
            <a:pPr>
              <a:lnSpc>
                <a:spcPct val="80000"/>
              </a:lnSpc>
            </a:pPr>
            <a:endParaRPr lang="en-US" sz="1600" b="1" dirty="0">
              <a:latin typeface="Courier New"/>
              <a:cs typeface="Courier New"/>
            </a:endParaRPr>
          </a:p>
          <a:p>
            <a:pPr>
              <a:lnSpc>
                <a:spcPct val="70000"/>
              </a:lnSpc>
            </a:pPr>
            <a:r>
              <a:rPr lang="pl-PL" sz="1600" dirty="0">
                <a:latin typeface="Courier"/>
                <a:cs typeface="Courier"/>
              </a:rPr>
              <a:t>36  6338.00   62.00    36   147  0.1372  0.1357  0.1296  0.1350  0.1352</a:t>
            </a:r>
          </a:p>
          <a:p>
            <a:pPr>
              <a:lnSpc>
                <a:spcPct val="80000"/>
              </a:lnSpc>
            </a:pPr>
            <a:endParaRPr lang="en-US" sz="1600" b="1" dirty="0">
              <a:latin typeface="Courier New"/>
              <a:cs typeface="Courier New"/>
            </a:endParaRPr>
          </a:p>
          <a:p>
            <a:pPr>
              <a:lnSpc>
                <a:spcPct val="70000"/>
              </a:lnSpc>
            </a:pPr>
            <a:r>
              <a:rPr lang="pl-PL" sz="1600" dirty="0" smtClean="0">
                <a:latin typeface="Courier"/>
                <a:cs typeface="Courier"/>
              </a:rPr>
              <a:t>36</a:t>
            </a:r>
            <a:r>
              <a:rPr lang="pl-PL" sz="1600" baseline="30000" dirty="0">
                <a:latin typeface="Courier"/>
                <a:cs typeface="Courier"/>
              </a:rPr>
              <a:t>L</a:t>
            </a:r>
            <a:r>
              <a:rPr lang="pl-PL" sz="1600" baseline="30000" dirty="0" smtClean="0">
                <a:latin typeface="Courier"/>
                <a:cs typeface="Courier"/>
              </a:rPr>
              <a:t>M</a:t>
            </a:r>
            <a:r>
              <a:rPr lang="pl-PL" sz="1200" dirty="0" smtClean="0">
                <a:latin typeface="Courier"/>
                <a:cs typeface="Courier"/>
              </a:rPr>
              <a:t> </a:t>
            </a:r>
            <a:r>
              <a:rPr lang="pl-PL" sz="1600" dirty="0" smtClean="0">
                <a:latin typeface="Courier"/>
                <a:cs typeface="Courier"/>
              </a:rPr>
              <a:t>6338.00   </a:t>
            </a:r>
            <a:r>
              <a:rPr lang="pl-PL" sz="1600" dirty="0">
                <a:latin typeface="Courier"/>
                <a:cs typeface="Courier"/>
              </a:rPr>
              <a:t>62.00    36   147  </a:t>
            </a:r>
            <a:r>
              <a:rPr lang="pl-PL" sz="1600" dirty="0" smtClean="0">
                <a:latin typeface="Courier"/>
                <a:cs typeface="Courier"/>
              </a:rPr>
              <a:t>0.1370  0.1348  0.1288  0.1340  0.1342</a:t>
            </a:r>
            <a:endParaRPr lang="pl-PL" sz="1600" dirty="0">
              <a:latin typeface="Courier"/>
              <a:cs typeface="Courier"/>
            </a:endParaRPr>
          </a:p>
          <a:p>
            <a:pPr>
              <a:lnSpc>
                <a:spcPct val="70000"/>
              </a:lnSpc>
            </a:pPr>
            <a:endParaRPr lang="pl-PL" sz="1600" dirty="0" smtClean="0">
              <a:latin typeface="Courier"/>
              <a:cs typeface="Courier"/>
            </a:endParaRPr>
          </a:p>
          <a:p>
            <a:pPr>
              <a:lnSpc>
                <a:spcPct val="70000"/>
              </a:lnSpc>
            </a:pPr>
            <a:r>
              <a:rPr lang="pl-PL" sz="1600" dirty="0" smtClean="0">
                <a:latin typeface="Courier"/>
                <a:cs typeface="Courier"/>
              </a:rPr>
              <a:t>37  </a:t>
            </a:r>
            <a:r>
              <a:rPr lang="pl-PL" sz="1600" dirty="0">
                <a:latin typeface="Courier"/>
                <a:cs typeface="Courier"/>
              </a:rPr>
              <a:t>6506.00   62.00  </a:t>
            </a:r>
            <a:r>
              <a:rPr lang="pl-PL" sz="1600" dirty="0" smtClean="0">
                <a:latin typeface="Courier"/>
                <a:cs typeface="Courier"/>
              </a:rPr>
              <a:t>  31   147  </a:t>
            </a:r>
            <a:r>
              <a:rPr lang="pl-PL" sz="1600" dirty="0">
                <a:latin typeface="Courier"/>
                <a:cs typeface="Courier"/>
              </a:rPr>
              <a:t>0.1277 </a:t>
            </a:r>
            <a:r>
              <a:rPr lang="pl-PL" sz="1600" dirty="0" smtClean="0">
                <a:latin typeface="Courier"/>
                <a:cs typeface="Courier"/>
              </a:rPr>
              <a:t> </a:t>
            </a:r>
            <a:r>
              <a:rPr lang="pl-PL" sz="1600" dirty="0">
                <a:latin typeface="Courier"/>
                <a:cs typeface="Courier"/>
              </a:rPr>
              <a:t>0.1279 </a:t>
            </a:r>
            <a:r>
              <a:rPr lang="pl-PL" sz="1600" dirty="0" smtClean="0">
                <a:latin typeface="Courier"/>
                <a:cs typeface="Courier"/>
              </a:rPr>
              <a:t> 0.1277  </a:t>
            </a:r>
            <a:r>
              <a:rPr lang="pl-PL" sz="1600" dirty="0">
                <a:latin typeface="Courier"/>
                <a:cs typeface="Courier"/>
              </a:rPr>
              <a:t>0.1280 </a:t>
            </a:r>
            <a:r>
              <a:rPr lang="pl-PL" sz="1600" dirty="0" smtClean="0">
                <a:latin typeface="Courier"/>
                <a:cs typeface="Courier"/>
              </a:rPr>
              <a:t> </a:t>
            </a:r>
            <a:r>
              <a:rPr lang="pl-PL" sz="1600" dirty="0">
                <a:latin typeface="Courier"/>
                <a:cs typeface="Courier"/>
              </a:rPr>
              <a:t>0.1280</a:t>
            </a:r>
          </a:p>
          <a:p>
            <a:pPr>
              <a:lnSpc>
                <a:spcPct val="70000"/>
              </a:lnSpc>
            </a:pPr>
            <a:endParaRPr lang="pl-PL" sz="1600" dirty="0">
              <a:latin typeface="Courier"/>
              <a:cs typeface="Courier"/>
            </a:endParaRPr>
          </a:p>
          <a:p>
            <a:pPr>
              <a:lnSpc>
                <a:spcPct val="70000"/>
              </a:lnSpc>
            </a:pPr>
            <a:r>
              <a:rPr lang="pl-PL" sz="1600" dirty="0" smtClean="0">
                <a:latin typeface="Courier"/>
                <a:cs typeface="Courier"/>
              </a:rPr>
              <a:t>37</a:t>
            </a:r>
            <a:r>
              <a:rPr lang="pl-PL" sz="1600" baseline="30000" dirty="0">
                <a:latin typeface="Courier"/>
                <a:cs typeface="Courier"/>
              </a:rPr>
              <a:t>L</a:t>
            </a:r>
            <a:r>
              <a:rPr lang="pl-PL" sz="1600" baseline="30000" dirty="0" smtClean="0">
                <a:latin typeface="Courier"/>
                <a:cs typeface="Courier"/>
              </a:rPr>
              <a:t>M</a:t>
            </a:r>
            <a:r>
              <a:rPr lang="pl-PL" sz="1200" dirty="0" smtClean="0">
                <a:latin typeface="Courier"/>
                <a:cs typeface="Courier"/>
              </a:rPr>
              <a:t> </a:t>
            </a:r>
            <a:r>
              <a:rPr lang="pl-PL" sz="1600" dirty="0" smtClean="0">
                <a:latin typeface="Courier"/>
                <a:cs typeface="Courier"/>
              </a:rPr>
              <a:t>6506.00   </a:t>
            </a:r>
            <a:r>
              <a:rPr lang="pl-PL" sz="1600" dirty="0">
                <a:latin typeface="Courier"/>
                <a:cs typeface="Courier"/>
              </a:rPr>
              <a:t>62.00    31   147  </a:t>
            </a:r>
            <a:r>
              <a:rPr lang="pl-PL" sz="1600" dirty="0" smtClean="0">
                <a:latin typeface="Courier"/>
                <a:cs typeface="Courier"/>
              </a:rPr>
              <a:t>0.1276  0.1270  0.1270  0.1270  0.1271</a:t>
            </a:r>
            <a:endParaRPr lang="pl-PL" sz="1600" dirty="0">
              <a:latin typeface="Courier"/>
              <a:cs typeface="Courier"/>
            </a:endParaRPr>
          </a:p>
          <a:p>
            <a:pPr>
              <a:lnSpc>
                <a:spcPct val="80000"/>
              </a:lnSpc>
            </a:pPr>
            <a:endParaRPr lang="en-US" sz="1600" b="1" dirty="0">
              <a:latin typeface="Courier New"/>
              <a:cs typeface="Courier New"/>
            </a:endParaRPr>
          </a:p>
          <a:p>
            <a:endParaRPr lang="en-US" dirty="0"/>
          </a:p>
        </p:txBody>
      </p:sp>
      <p:sp>
        <p:nvSpPr>
          <p:cNvPr id="3" name="Title 2"/>
          <p:cNvSpPr>
            <a:spLocks noGrp="1"/>
          </p:cNvSpPr>
          <p:nvPr>
            <p:ph type="title"/>
          </p:nvPr>
        </p:nvSpPr>
        <p:spPr>
          <a:xfrm>
            <a:off x="457200" y="274638"/>
            <a:ext cx="8229600" cy="778774"/>
          </a:xfrm>
        </p:spPr>
        <p:txBody>
          <a:bodyPr/>
          <a:lstStyle/>
          <a:p>
            <a:r>
              <a:rPr lang="en-US" dirty="0" smtClean="0"/>
              <a:t>Effect of Line Mixing (LM)</a:t>
            </a:r>
            <a:endParaRPr lang="en-US" dirty="0"/>
          </a:p>
        </p:txBody>
      </p:sp>
      <p:sp>
        <p:nvSpPr>
          <p:cNvPr id="4" name="TextBox 3"/>
          <p:cNvSpPr txBox="1"/>
          <p:nvPr/>
        </p:nvSpPr>
        <p:spPr>
          <a:xfrm>
            <a:off x="457200" y="1327849"/>
            <a:ext cx="8533468" cy="2308324"/>
          </a:xfrm>
          <a:prstGeom prst="rect">
            <a:avLst/>
          </a:prstGeom>
          <a:noFill/>
        </p:spPr>
        <p:txBody>
          <a:bodyPr wrap="square" rtlCol="0">
            <a:spAutoFit/>
          </a:bodyPr>
          <a:lstStyle/>
          <a:p>
            <a:r>
              <a:rPr lang="pl-PL" dirty="0">
                <a:cs typeface="Courier New"/>
              </a:rPr>
              <a:t>In </a:t>
            </a:r>
            <a:r>
              <a:rPr lang="pl-PL" dirty="0" err="1">
                <a:cs typeface="Courier New"/>
              </a:rPr>
              <a:t>general</a:t>
            </a:r>
            <a:r>
              <a:rPr lang="pl-PL" dirty="0">
                <a:cs typeface="Courier New"/>
              </a:rPr>
              <a:t> LM </a:t>
            </a:r>
            <a:r>
              <a:rPr lang="pl-PL" dirty="0" err="1">
                <a:cs typeface="Courier New"/>
              </a:rPr>
              <a:t>wasn’t</a:t>
            </a:r>
            <a:r>
              <a:rPr lang="pl-PL" dirty="0">
                <a:cs typeface="Courier New"/>
              </a:rPr>
              <a:t> </a:t>
            </a:r>
            <a:r>
              <a:rPr lang="pl-PL" dirty="0" err="1">
                <a:cs typeface="Courier New"/>
              </a:rPr>
              <a:t>performed</a:t>
            </a:r>
            <a:r>
              <a:rPr lang="pl-PL" dirty="0">
                <a:cs typeface="Courier New"/>
              </a:rPr>
              <a:t> </a:t>
            </a:r>
            <a:r>
              <a:rPr lang="pl-PL" dirty="0" err="1">
                <a:cs typeface="Courier New"/>
              </a:rPr>
              <a:t>due</a:t>
            </a:r>
            <a:r>
              <a:rPr lang="pl-PL" dirty="0">
                <a:cs typeface="Courier New"/>
              </a:rPr>
              <a:t> to </a:t>
            </a:r>
            <a:r>
              <a:rPr lang="pl-PL" dirty="0" err="1">
                <a:cs typeface="Courier New"/>
              </a:rPr>
              <a:t>speed</a:t>
            </a:r>
            <a:r>
              <a:rPr lang="pl-PL" dirty="0">
                <a:cs typeface="Courier New"/>
              </a:rPr>
              <a:t> </a:t>
            </a:r>
            <a:r>
              <a:rPr lang="pl-PL" dirty="0" err="1" smtClean="0">
                <a:cs typeface="Courier New"/>
              </a:rPr>
              <a:t>considerations</a:t>
            </a:r>
            <a:r>
              <a:rPr lang="pl-PL" dirty="0" smtClean="0">
                <a:cs typeface="Courier New"/>
              </a:rPr>
              <a:t> (</a:t>
            </a:r>
            <a:r>
              <a:rPr lang="pl-PL" dirty="0" err="1" smtClean="0">
                <a:cs typeface="Courier New"/>
              </a:rPr>
              <a:t>would</a:t>
            </a:r>
            <a:r>
              <a:rPr lang="pl-PL" dirty="0" smtClean="0">
                <a:cs typeface="Courier New"/>
              </a:rPr>
              <a:t> </a:t>
            </a:r>
            <a:r>
              <a:rPr lang="pl-PL" dirty="0" err="1" smtClean="0">
                <a:cs typeface="Courier New"/>
              </a:rPr>
              <a:t>have</a:t>
            </a:r>
            <a:r>
              <a:rPr lang="pl-PL" dirty="0" smtClean="0">
                <a:cs typeface="Courier New"/>
              </a:rPr>
              <a:t> to </a:t>
            </a:r>
            <a:r>
              <a:rPr lang="pl-PL" dirty="0" err="1" smtClean="0">
                <a:cs typeface="Courier New"/>
              </a:rPr>
              <a:t>use</a:t>
            </a:r>
            <a:r>
              <a:rPr lang="pl-PL" dirty="0" smtClean="0">
                <a:cs typeface="Courier New"/>
              </a:rPr>
              <a:t> </a:t>
            </a:r>
            <a:r>
              <a:rPr lang="pl-PL" dirty="0" err="1" smtClean="0">
                <a:cs typeface="Courier New"/>
              </a:rPr>
              <a:t>compute_lm_absco</a:t>
            </a:r>
            <a:r>
              <a:rPr lang="pl-PL" dirty="0" smtClean="0">
                <a:cs typeface="Courier New"/>
              </a:rPr>
              <a:t>).  </a:t>
            </a:r>
            <a:r>
              <a:rPr lang="pl-PL" dirty="0">
                <a:cs typeface="Courier New"/>
              </a:rPr>
              <a:t>As a test, </a:t>
            </a:r>
            <a:r>
              <a:rPr lang="pl-PL" dirty="0" err="1">
                <a:cs typeface="Courier New"/>
              </a:rPr>
              <a:t>two</a:t>
            </a:r>
            <a:r>
              <a:rPr lang="pl-PL" dirty="0">
                <a:cs typeface="Courier New"/>
              </a:rPr>
              <a:t> </a:t>
            </a:r>
            <a:r>
              <a:rPr lang="pl-PL" dirty="0" err="1">
                <a:cs typeface="Courier New"/>
              </a:rPr>
              <a:t>windows</a:t>
            </a:r>
            <a:r>
              <a:rPr lang="pl-PL" dirty="0">
                <a:cs typeface="Courier New"/>
              </a:rPr>
              <a:t> (6211 and 6338 cm</a:t>
            </a:r>
            <a:r>
              <a:rPr lang="pl-PL" baseline="30000" dirty="0">
                <a:cs typeface="Courier New"/>
              </a:rPr>
              <a:t>-1</a:t>
            </a:r>
            <a:r>
              <a:rPr lang="pl-PL" dirty="0">
                <a:cs typeface="Courier New"/>
              </a:rPr>
              <a:t>) </a:t>
            </a:r>
            <a:r>
              <a:rPr lang="pl-PL" dirty="0" err="1">
                <a:cs typeface="Courier New"/>
              </a:rPr>
              <a:t>were</a:t>
            </a:r>
            <a:r>
              <a:rPr lang="pl-PL" dirty="0">
                <a:cs typeface="Courier New"/>
              </a:rPr>
              <a:t> </a:t>
            </a:r>
            <a:r>
              <a:rPr lang="pl-PL" dirty="0" err="1">
                <a:cs typeface="Courier New"/>
              </a:rPr>
              <a:t>fitted</a:t>
            </a:r>
            <a:r>
              <a:rPr lang="pl-PL" dirty="0">
                <a:cs typeface="Courier New"/>
              </a:rPr>
              <a:t> with and </a:t>
            </a:r>
            <a:r>
              <a:rPr lang="pl-PL" dirty="0" err="1">
                <a:cs typeface="Courier New"/>
              </a:rPr>
              <a:t>without</a:t>
            </a:r>
            <a:r>
              <a:rPr lang="pl-PL" dirty="0">
                <a:cs typeface="Courier New"/>
              </a:rPr>
              <a:t> </a:t>
            </a:r>
            <a:r>
              <a:rPr lang="pl-PL" dirty="0" err="1">
                <a:cs typeface="Courier New"/>
              </a:rPr>
              <a:t>line</a:t>
            </a:r>
            <a:r>
              <a:rPr lang="pl-PL" dirty="0">
                <a:cs typeface="Courier New"/>
              </a:rPr>
              <a:t> </a:t>
            </a:r>
            <a:r>
              <a:rPr lang="pl-PL" dirty="0" err="1">
                <a:cs typeface="Courier New"/>
              </a:rPr>
              <a:t>mixing</a:t>
            </a:r>
            <a:r>
              <a:rPr lang="pl-PL" dirty="0">
                <a:cs typeface="Courier New"/>
              </a:rPr>
              <a:t>. LM </a:t>
            </a:r>
            <a:r>
              <a:rPr lang="pl-PL" dirty="0" err="1">
                <a:cs typeface="Courier New"/>
              </a:rPr>
              <a:t>improved</a:t>
            </a:r>
            <a:r>
              <a:rPr lang="pl-PL" dirty="0">
                <a:cs typeface="Courier New"/>
              </a:rPr>
              <a:t> RMS </a:t>
            </a:r>
            <a:r>
              <a:rPr lang="pl-PL" dirty="0" err="1">
                <a:cs typeface="Courier New"/>
              </a:rPr>
              <a:t>fits</a:t>
            </a:r>
            <a:r>
              <a:rPr lang="pl-PL" dirty="0">
                <a:cs typeface="Courier New"/>
              </a:rPr>
              <a:t> for </a:t>
            </a:r>
            <a:r>
              <a:rPr lang="pl-PL" dirty="0" err="1">
                <a:cs typeface="Courier New"/>
              </a:rPr>
              <a:t>all</a:t>
            </a:r>
            <a:r>
              <a:rPr lang="pl-PL" dirty="0">
                <a:cs typeface="Courier New"/>
              </a:rPr>
              <a:t> </a:t>
            </a:r>
            <a:r>
              <a:rPr lang="pl-PL" dirty="0" err="1">
                <a:cs typeface="Courier New"/>
              </a:rPr>
              <a:t>linelists</a:t>
            </a:r>
            <a:r>
              <a:rPr lang="pl-PL" dirty="0">
                <a:cs typeface="Courier New"/>
              </a:rPr>
              <a:t>. For the ATM </a:t>
            </a:r>
            <a:r>
              <a:rPr lang="pl-PL" dirty="0" err="1">
                <a:cs typeface="Courier New"/>
              </a:rPr>
              <a:t>linelist</a:t>
            </a:r>
            <a:r>
              <a:rPr lang="pl-PL" dirty="0">
                <a:cs typeface="Courier New"/>
              </a:rPr>
              <a:t> the </a:t>
            </a:r>
            <a:r>
              <a:rPr lang="pl-PL" dirty="0" err="1">
                <a:cs typeface="Courier New"/>
              </a:rPr>
              <a:t>improvement</a:t>
            </a:r>
            <a:r>
              <a:rPr lang="pl-PL" dirty="0">
                <a:cs typeface="Courier New"/>
              </a:rPr>
              <a:t> was less </a:t>
            </a:r>
            <a:r>
              <a:rPr lang="pl-PL" dirty="0" err="1">
                <a:cs typeface="Courier New"/>
              </a:rPr>
              <a:t>than</a:t>
            </a:r>
            <a:r>
              <a:rPr lang="pl-PL" dirty="0">
                <a:cs typeface="Courier New"/>
              </a:rPr>
              <a:t> for the </a:t>
            </a:r>
            <a:r>
              <a:rPr lang="pl-PL" dirty="0" err="1">
                <a:cs typeface="Courier New"/>
              </a:rPr>
              <a:t>HITxx</a:t>
            </a:r>
            <a:r>
              <a:rPr lang="pl-PL" dirty="0">
                <a:cs typeface="Courier New"/>
              </a:rPr>
              <a:t> </a:t>
            </a:r>
            <a:r>
              <a:rPr lang="pl-PL" dirty="0" err="1">
                <a:cs typeface="Courier New"/>
              </a:rPr>
              <a:t>linelists</a:t>
            </a:r>
            <a:r>
              <a:rPr lang="pl-PL" dirty="0">
                <a:cs typeface="Courier New"/>
              </a:rPr>
              <a:t>, </a:t>
            </a:r>
            <a:r>
              <a:rPr lang="pl-PL" dirty="0" err="1">
                <a:cs typeface="Courier New"/>
              </a:rPr>
              <a:t>hinting</a:t>
            </a:r>
            <a:r>
              <a:rPr lang="pl-PL" dirty="0">
                <a:cs typeface="Courier New"/>
              </a:rPr>
              <a:t> </a:t>
            </a:r>
            <a:r>
              <a:rPr lang="pl-PL" dirty="0" err="1">
                <a:cs typeface="Courier New"/>
              </a:rPr>
              <a:t>that</a:t>
            </a:r>
            <a:r>
              <a:rPr lang="pl-PL" dirty="0">
                <a:cs typeface="Courier New"/>
              </a:rPr>
              <a:t> the </a:t>
            </a:r>
            <a:r>
              <a:rPr lang="pl-PL" dirty="0" err="1">
                <a:cs typeface="Courier New"/>
              </a:rPr>
              <a:t>empirical</a:t>
            </a:r>
            <a:r>
              <a:rPr lang="pl-PL" dirty="0">
                <a:cs typeface="Courier New"/>
              </a:rPr>
              <a:t> </a:t>
            </a:r>
            <a:r>
              <a:rPr lang="pl-PL" dirty="0" err="1">
                <a:cs typeface="Courier New"/>
              </a:rPr>
              <a:t>adjustments</a:t>
            </a:r>
            <a:r>
              <a:rPr lang="pl-PL" dirty="0">
                <a:cs typeface="Courier New"/>
              </a:rPr>
              <a:t> </a:t>
            </a:r>
            <a:r>
              <a:rPr lang="pl-PL" dirty="0" err="1">
                <a:cs typeface="Courier New"/>
              </a:rPr>
              <a:t>had</a:t>
            </a:r>
            <a:r>
              <a:rPr lang="pl-PL" dirty="0">
                <a:cs typeface="Courier New"/>
              </a:rPr>
              <a:t> </a:t>
            </a:r>
            <a:r>
              <a:rPr lang="pl-PL" dirty="0" err="1">
                <a:cs typeface="Courier New"/>
              </a:rPr>
              <a:t>partly</a:t>
            </a:r>
            <a:r>
              <a:rPr lang="pl-PL" dirty="0">
                <a:cs typeface="Courier New"/>
              </a:rPr>
              <a:t> </a:t>
            </a:r>
            <a:r>
              <a:rPr lang="pl-PL" dirty="0" err="1">
                <a:cs typeface="Courier New"/>
              </a:rPr>
              <a:t>compensated</a:t>
            </a:r>
            <a:r>
              <a:rPr lang="pl-PL" dirty="0">
                <a:cs typeface="Courier New"/>
              </a:rPr>
              <a:t> for </a:t>
            </a:r>
            <a:r>
              <a:rPr lang="pl-PL" dirty="0" err="1">
                <a:cs typeface="Courier New"/>
              </a:rPr>
              <a:t>unmodelled</a:t>
            </a:r>
            <a:r>
              <a:rPr lang="pl-PL" dirty="0">
                <a:cs typeface="Courier New"/>
              </a:rPr>
              <a:t> LM </a:t>
            </a:r>
            <a:r>
              <a:rPr lang="pl-PL" dirty="0" err="1">
                <a:cs typeface="Courier New"/>
              </a:rPr>
              <a:t>effects</a:t>
            </a:r>
            <a:r>
              <a:rPr lang="pl-PL" dirty="0">
                <a:cs typeface="Courier New"/>
              </a:rPr>
              <a:t>.  But in </a:t>
            </a:r>
            <a:r>
              <a:rPr lang="pl-PL" dirty="0" err="1">
                <a:cs typeface="Courier New"/>
              </a:rPr>
              <a:t>these</a:t>
            </a:r>
            <a:r>
              <a:rPr lang="pl-PL" dirty="0">
                <a:cs typeface="Courier New"/>
              </a:rPr>
              <a:t> </a:t>
            </a:r>
            <a:r>
              <a:rPr lang="pl-PL" dirty="0" err="1">
                <a:cs typeface="Courier New"/>
              </a:rPr>
              <a:t>two</a:t>
            </a:r>
            <a:r>
              <a:rPr lang="pl-PL" dirty="0">
                <a:cs typeface="Courier New"/>
              </a:rPr>
              <a:t> </a:t>
            </a:r>
            <a:r>
              <a:rPr lang="pl-PL" dirty="0" err="1">
                <a:cs typeface="Courier New"/>
              </a:rPr>
              <a:t>windows</a:t>
            </a:r>
            <a:r>
              <a:rPr lang="pl-PL" dirty="0">
                <a:cs typeface="Courier New"/>
              </a:rPr>
              <a:t> the ATM16 </a:t>
            </a:r>
            <a:r>
              <a:rPr lang="pl-PL" dirty="0" err="1">
                <a:cs typeface="Courier New"/>
              </a:rPr>
              <a:t>fits</a:t>
            </a:r>
            <a:r>
              <a:rPr lang="pl-PL" dirty="0">
                <a:cs typeface="Courier New"/>
              </a:rPr>
              <a:t> </a:t>
            </a:r>
            <a:r>
              <a:rPr lang="pl-PL" dirty="0" err="1">
                <a:cs typeface="Courier New"/>
              </a:rPr>
              <a:t>without</a:t>
            </a:r>
            <a:r>
              <a:rPr lang="pl-PL" dirty="0">
                <a:cs typeface="Courier New"/>
              </a:rPr>
              <a:t> LM </a:t>
            </a:r>
            <a:r>
              <a:rPr lang="pl-PL" dirty="0" err="1" smtClean="0">
                <a:cs typeface="Courier New"/>
              </a:rPr>
              <a:t>were</a:t>
            </a:r>
            <a:r>
              <a:rPr lang="pl-PL" dirty="0" smtClean="0">
                <a:cs typeface="Courier New"/>
              </a:rPr>
              <a:t> </a:t>
            </a:r>
            <a:r>
              <a:rPr lang="pl-PL" dirty="0" err="1">
                <a:cs typeface="Courier New"/>
              </a:rPr>
              <a:t>still</a:t>
            </a:r>
            <a:r>
              <a:rPr lang="pl-PL" dirty="0">
                <a:cs typeface="Courier New"/>
              </a:rPr>
              <a:t> </a:t>
            </a:r>
            <a:r>
              <a:rPr lang="pl-PL" dirty="0" err="1">
                <a:cs typeface="Courier New"/>
              </a:rPr>
              <a:t>better</a:t>
            </a:r>
            <a:r>
              <a:rPr lang="pl-PL" dirty="0">
                <a:cs typeface="Courier New"/>
              </a:rPr>
              <a:t> </a:t>
            </a:r>
            <a:r>
              <a:rPr lang="pl-PL" dirty="0" err="1">
                <a:cs typeface="Courier New"/>
              </a:rPr>
              <a:t>than</a:t>
            </a:r>
            <a:r>
              <a:rPr lang="pl-PL" dirty="0">
                <a:cs typeface="Courier New"/>
              </a:rPr>
              <a:t> </a:t>
            </a:r>
            <a:r>
              <a:rPr lang="pl-PL" dirty="0" err="1">
                <a:cs typeface="Courier New"/>
              </a:rPr>
              <a:t>any</a:t>
            </a:r>
            <a:r>
              <a:rPr lang="pl-PL" dirty="0">
                <a:cs typeface="Courier New"/>
              </a:rPr>
              <a:t> of the </a:t>
            </a:r>
            <a:r>
              <a:rPr lang="pl-PL" dirty="0" err="1">
                <a:cs typeface="Courier New"/>
              </a:rPr>
              <a:t>HITxx</a:t>
            </a:r>
            <a:r>
              <a:rPr lang="pl-PL" dirty="0">
                <a:cs typeface="Courier New"/>
              </a:rPr>
              <a:t> </a:t>
            </a:r>
            <a:r>
              <a:rPr lang="pl-PL" dirty="0" err="1">
                <a:cs typeface="Courier New"/>
              </a:rPr>
              <a:t>linelists</a:t>
            </a:r>
            <a:r>
              <a:rPr lang="pl-PL" dirty="0">
                <a:cs typeface="Courier New"/>
              </a:rPr>
              <a:t> with LM, </a:t>
            </a:r>
            <a:r>
              <a:rPr lang="pl-PL" dirty="0" err="1">
                <a:cs typeface="Courier New"/>
              </a:rPr>
              <a:t>implying</a:t>
            </a:r>
            <a:r>
              <a:rPr lang="pl-PL" dirty="0">
                <a:cs typeface="Courier New"/>
              </a:rPr>
              <a:t> </a:t>
            </a:r>
            <a:r>
              <a:rPr lang="pl-PL" dirty="0" err="1">
                <a:cs typeface="Courier New"/>
              </a:rPr>
              <a:t>that</a:t>
            </a:r>
            <a:r>
              <a:rPr lang="pl-PL" dirty="0">
                <a:cs typeface="Courier New"/>
              </a:rPr>
              <a:t> the ATM16 </a:t>
            </a:r>
            <a:r>
              <a:rPr lang="pl-PL" dirty="0" err="1">
                <a:cs typeface="Courier New"/>
              </a:rPr>
              <a:t>linelist</a:t>
            </a:r>
            <a:r>
              <a:rPr lang="pl-PL" dirty="0">
                <a:cs typeface="Courier New"/>
              </a:rPr>
              <a:t> </a:t>
            </a:r>
            <a:r>
              <a:rPr lang="pl-PL" dirty="0" err="1">
                <a:cs typeface="Courier New"/>
              </a:rPr>
              <a:t>embodies</a:t>
            </a:r>
            <a:r>
              <a:rPr lang="pl-PL" dirty="0">
                <a:cs typeface="Courier New"/>
              </a:rPr>
              <a:t> </a:t>
            </a:r>
            <a:r>
              <a:rPr lang="pl-PL" dirty="0" err="1">
                <a:cs typeface="Courier New"/>
              </a:rPr>
              <a:t>some</a:t>
            </a:r>
            <a:r>
              <a:rPr lang="pl-PL" dirty="0">
                <a:cs typeface="Courier New"/>
              </a:rPr>
              <a:t> </a:t>
            </a:r>
            <a:r>
              <a:rPr lang="pl-PL" dirty="0" err="1">
                <a:cs typeface="Courier New"/>
              </a:rPr>
              <a:t>genuine</a:t>
            </a:r>
            <a:r>
              <a:rPr lang="pl-PL" dirty="0">
                <a:cs typeface="Courier New"/>
              </a:rPr>
              <a:t> </a:t>
            </a:r>
            <a:r>
              <a:rPr lang="pl-PL" dirty="0" err="1">
                <a:cs typeface="Courier New"/>
              </a:rPr>
              <a:t>spectroscopic</a:t>
            </a:r>
            <a:r>
              <a:rPr lang="pl-PL" dirty="0">
                <a:cs typeface="Courier New"/>
              </a:rPr>
              <a:t> </a:t>
            </a:r>
            <a:r>
              <a:rPr lang="pl-PL" dirty="0" err="1">
                <a:cs typeface="Courier New"/>
              </a:rPr>
              <a:t>improvements</a:t>
            </a:r>
            <a:r>
              <a:rPr lang="pl-PL" dirty="0">
                <a:cs typeface="Courier New"/>
              </a:rPr>
              <a:t>.</a:t>
            </a:r>
          </a:p>
          <a:p>
            <a:endParaRPr lang="en-US" dirty="0"/>
          </a:p>
        </p:txBody>
      </p:sp>
    </p:spTree>
    <p:extLst>
      <p:ext uri="{BB962C8B-B14F-4D97-AF65-F5344CB8AC3E}">
        <p14:creationId xmlns:p14="http://schemas.microsoft.com/office/powerpoint/2010/main" val="194893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9162"/>
          </a:xfrm>
        </p:spPr>
        <p:txBody>
          <a:bodyPr/>
          <a:lstStyle/>
          <a:p>
            <a:r>
              <a:rPr lang="en-US" dirty="0" err="1" smtClean="0"/>
              <a:t>MkIV</a:t>
            </a:r>
            <a:r>
              <a:rPr lang="en-US" dirty="0" smtClean="0"/>
              <a:t> Balloon spectra</a:t>
            </a:r>
            <a:endParaRPr lang="en-US" dirty="0"/>
          </a:p>
        </p:txBody>
      </p:sp>
      <p:sp>
        <p:nvSpPr>
          <p:cNvPr id="3" name="TextBox 2"/>
          <p:cNvSpPr txBox="1"/>
          <p:nvPr/>
        </p:nvSpPr>
        <p:spPr>
          <a:xfrm>
            <a:off x="181115" y="1417638"/>
            <a:ext cx="8681434" cy="4524316"/>
          </a:xfrm>
          <a:prstGeom prst="rect">
            <a:avLst/>
          </a:prstGeom>
          <a:noFill/>
        </p:spPr>
        <p:txBody>
          <a:bodyPr wrap="square" rtlCol="0">
            <a:spAutoFit/>
          </a:bodyPr>
          <a:lstStyle/>
          <a:p>
            <a:r>
              <a:rPr lang="en-US" dirty="0" smtClean="0"/>
              <a:t>An occultation of </a:t>
            </a:r>
            <a:r>
              <a:rPr lang="en-US" dirty="0" err="1" smtClean="0"/>
              <a:t>MkIV</a:t>
            </a:r>
            <a:r>
              <a:rPr lang="en-US" dirty="0" smtClean="0"/>
              <a:t> balloon spectra was fitted, covering altitudes from 9 to 37 km, temperatures from 210K to 250K, and pressures from 3 mbar to 300 mbar. These spectra were all acquired in ~30 minutes during which instrument remained stable.</a:t>
            </a:r>
          </a:p>
          <a:p>
            <a:endParaRPr lang="en-US" dirty="0"/>
          </a:p>
          <a:p>
            <a:r>
              <a:rPr lang="en-US" dirty="0" smtClean="0"/>
              <a:t>The </a:t>
            </a:r>
            <a:r>
              <a:rPr lang="en-US" dirty="0" err="1" smtClean="0"/>
              <a:t>MkIV</a:t>
            </a:r>
            <a:r>
              <a:rPr lang="en-US" dirty="0" smtClean="0"/>
              <a:t> instrument covers the 650 to 5650 cm</a:t>
            </a:r>
            <a:r>
              <a:rPr lang="en-US" baseline="30000" dirty="0" smtClean="0"/>
              <a:t>-1 </a:t>
            </a:r>
            <a:r>
              <a:rPr lang="en-US" dirty="0" smtClean="0"/>
              <a:t>region at 0.01 cm</a:t>
            </a:r>
            <a:r>
              <a:rPr lang="en-US" baseline="30000" dirty="0" smtClean="0"/>
              <a:t>-1 </a:t>
            </a:r>
            <a:r>
              <a:rPr lang="en-US" dirty="0" smtClean="0"/>
              <a:t>spectral resolution (60 cm OPD) using two detectors in parallel (</a:t>
            </a:r>
            <a:r>
              <a:rPr lang="en-US" dirty="0" err="1" smtClean="0"/>
              <a:t>HgCdTe</a:t>
            </a:r>
            <a:r>
              <a:rPr lang="en-US" dirty="0" smtClean="0"/>
              <a:t> 650-1850; </a:t>
            </a:r>
            <a:r>
              <a:rPr lang="en-US" dirty="0" err="1" smtClean="0"/>
              <a:t>InSb</a:t>
            </a:r>
            <a:r>
              <a:rPr lang="en-US" dirty="0" smtClean="0"/>
              <a:t> 1850-5650 cm</a:t>
            </a:r>
            <a:r>
              <a:rPr lang="en-US" baseline="30000" dirty="0" smtClean="0"/>
              <a:t>-1</a:t>
            </a:r>
            <a:r>
              <a:rPr lang="en-US" dirty="0" smtClean="0"/>
              <a:t>).  </a:t>
            </a:r>
          </a:p>
          <a:p>
            <a:endParaRPr lang="en-US" dirty="0"/>
          </a:p>
          <a:p>
            <a:r>
              <a:rPr lang="en-US" dirty="0"/>
              <a:t>O</a:t>
            </a:r>
            <a:r>
              <a:rPr lang="en-US" dirty="0" smtClean="0"/>
              <a:t>nly 33 of the 39 lab windows covered by the lab spectra, could be fitted using </a:t>
            </a:r>
            <a:r>
              <a:rPr lang="en-US" dirty="0" err="1" smtClean="0"/>
              <a:t>MkIV</a:t>
            </a:r>
            <a:r>
              <a:rPr lang="en-US" dirty="0" smtClean="0"/>
              <a:t> balloon spectra. But in these 33 windows, 100% coverage is achieved (i.e., </a:t>
            </a:r>
            <a:r>
              <a:rPr lang="en-US" dirty="0"/>
              <a:t>e</a:t>
            </a:r>
            <a:r>
              <a:rPr lang="en-US" dirty="0" smtClean="0"/>
              <a:t>very </a:t>
            </a:r>
            <a:r>
              <a:rPr lang="en-US" dirty="0" err="1" smtClean="0"/>
              <a:t>MkIV</a:t>
            </a:r>
            <a:r>
              <a:rPr lang="en-US" dirty="0" smtClean="0"/>
              <a:t> spectrum covers every window</a:t>
            </a:r>
            <a:r>
              <a:rPr lang="en-US" dirty="0"/>
              <a:t>)</a:t>
            </a:r>
            <a:r>
              <a:rPr lang="en-US" dirty="0" smtClean="0"/>
              <a:t>.</a:t>
            </a:r>
          </a:p>
          <a:p>
            <a:endParaRPr lang="en-US" dirty="0"/>
          </a:p>
          <a:p>
            <a:r>
              <a:rPr lang="en-US" dirty="0" smtClean="0"/>
              <a:t>This high degree of coverage makes the </a:t>
            </a:r>
            <a:r>
              <a:rPr lang="en-US" dirty="0" err="1" smtClean="0"/>
              <a:t>MkIV</a:t>
            </a:r>
            <a:r>
              <a:rPr lang="en-US" dirty="0" smtClean="0"/>
              <a:t> spectra especially good at evaluating band-to-band biases.  The 694 cm</a:t>
            </a:r>
            <a:r>
              <a:rPr lang="en-US" baseline="30000" dirty="0" smtClean="0"/>
              <a:t>-1 </a:t>
            </a:r>
            <a:r>
              <a:rPr lang="en-US" dirty="0" smtClean="0"/>
              <a:t>CO</a:t>
            </a:r>
            <a:r>
              <a:rPr lang="en-US" baseline="-25000" dirty="0" smtClean="0"/>
              <a:t>2</a:t>
            </a:r>
            <a:r>
              <a:rPr lang="en-US" dirty="0" smtClean="0"/>
              <a:t> band is measured simultaneously in the same </a:t>
            </a:r>
            <a:r>
              <a:rPr lang="en-US" dirty="0" err="1" smtClean="0"/>
              <a:t>airmass</a:t>
            </a:r>
            <a:r>
              <a:rPr lang="en-US" dirty="0" smtClean="0"/>
              <a:t> as the 5096 cm</a:t>
            </a:r>
            <a:r>
              <a:rPr lang="en-US" baseline="30000" dirty="0" smtClean="0"/>
              <a:t>-1 </a:t>
            </a:r>
            <a:r>
              <a:rPr lang="en-US" dirty="0" smtClean="0"/>
              <a:t>CO</a:t>
            </a:r>
            <a:r>
              <a:rPr lang="en-US" baseline="-25000" dirty="0" smtClean="0"/>
              <a:t>2</a:t>
            </a:r>
            <a:r>
              <a:rPr lang="en-US" dirty="0" smtClean="0"/>
              <a:t> band in all spectra.  In the lab, these are never measured simultaneously.</a:t>
            </a:r>
          </a:p>
          <a:p>
            <a:endParaRPr lang="en-US" dirty="0"/>
          </a:p>
          <a:p>
            <a:r>
              <a:rPr lang="en-US" dirty="0" smtClean="0"/>
              <a:t>Balloon spectra are sensitive to line positions and the T-dependence of intensities.</a:t>
            </a:r>
          </a:p>
        </p:txBody>
      </p:sp>
    </p:spTree>
    <p:extLst>
      <p:ext uri="{BB962C8B-B14F-4D97-AF65-F5344CB8AC3E}">
        <p14:creationId xmlns:p14="http://schemas.microsoft.com/office/powerpoint/2010/main" val="732103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442" y="678442"/>
            <a:ext cx="8915961" cy="5573848"/>
          </a:xfrm>
          <a:prstGeom prst="rect">
            <a:avLst/>
          </a:prstGeom>
          <a:noFill/>
          <a:ln>
            <a:noFill/>
          </a:ln>
        </p:spPr>
        <p:txBody>
          <a:bodyPr wrap="square" rtlCol="0">
            <a:spAutoFit/>
          </a:bodyPr>
          <a:lstStyle/>
          <a:p>
            <a:pPr>
              <a:lnSpc>
                <a:spcPct val="80000"/>
              </a:lnSpc>
              <a:spcAft>
                <a:spcPts val="600"/>
              </a:spcAft>
            </a:pPr>
            <a:r>
              <a:rPr lang="en-US" sz="1500" b="1" dirty="0" smtClean="0">
                <a:latin typeface="Courier"/>
                <a:cs typeface="Courier"/>
              </a:rPr>
              <a:t>Center Width </a:t>
            </a:r>
            <a:r>
              <a:rPr lang="en-US" sz="1500" b="1" dirty="0">
                <a:latin typeface="Courier"/>
                <a:cs typeface="Courier"/>
              </a:rPr>
              <a:t>Gases fitted </a:t>
            </a:r>
            <a:r>
              <a:rPr lang="en-US" sz="1500" b="1" dirty="0" smtClean="0">
                <a:latin typeface="Courier"/>
                <a:cs typeface="Courier"/>
              </a:rPr>
              <a:t>           &lt;</a:t>
            </a:r>
            <a:r>
              <a:rPr lang="en-US" sz="1500" b="1" dirty="0" err="1" smtClean="0">
                <a:latin typeface="Courier"/>
                <a:cs typeface="Courier"/>
              </a:rPr>
              <a:t>Iso</a:t>
            </a:r>
            <a:r>
              <a:rPr lang="en-US" sz="1600" b="1" dirty="0"/>
              <a:t>&gt;</a:t>
            </a:r>
            <a:r>
              <a:rPr lang="en-US" sz="1500" b="1" dirty="0" smtClean="0">
                <a:latin typeface="Courier"/>
                <a:cs typeface="Courier"/>
              </a:rPr>
              <a:t>    </a:t>
            </a:r>
            <a:r>
              <a:rPr lang="en-US" sz="1500" b="1" dirty="0" err="1">
                <a:latin typeface="Courier"/>
                <a:cs typeface="Courier"/>
              </a:rPr>
              <a:t>S</a:t>
            </a:r>
            <a:r>
              <a:rPr lang="en-US" sz="1500" b="1" baseline="-25000" dirty="0" err="1">
                <a:latin typeface="Courier"/>
                <a:cs typeface="Courier"/>
              </a:rPr>
              <a:t>max</a:t>
            </a:r>
            <a:r>
              <a:rPr lang="en-US" sz="1500" b="1" dirty="0">
                <a:latin typeface="Courier"/>
                <a:cs typeface="Courier"/>
              </a:rPr>
              <a:t>  </a:t>
            </a:r>
            <a:r>
              <a:rPr lang="en-US" sz="1500" b="1" dirty="0" smtClean="0">
                <a:latin typeface="Courier"/>
                <a:cs typeface="Courier"/>
              </a:rPr>
              <a:t>    </a:t>
            </a:r>
            <a:r>
              <a:rPr lang="en-US" sz="1500" b="1" dirty="0" err="1">
                <a:latin typeface="Courier"/>
                <a:cs typeface="Courier"/>
              </a:rPr>
              <a:t>S</a:t>
            </a:r>
            <a:r>
              <a:rPr lang="en-US" sz="1500" b="1" baseline="-25000" dirty="0" err="1">
                <a:latin typeface="Courier"/>
                <a:cs typeface="Courier"/>
              </a:rPr>
              <a:t>tot</a:t>
            </a:r>
            <a:r>
              <a:rPr lang="en-US" sz="1500" b="1" dirty="0">
                <a:latin typeface="Courier"/>
                <a:cs typeface="Courier"/>
              </a:rPr>
              <a:t>     </a:t>
            </a:r>
            <a:r>
              <a:rPr lang="en-US" sz="1500" b="1" dirty="0" smtClean="0">
                <a:latin typeface="Courier"/>
                <a:cs typeface="Courier"/>
              </a:rPr>
              <a:t> &lt;S&gt;     &lt;E”&gt;</a:t>
            </a:r>
            <a:endParaRPr lang="en-US" sz="1500" b="1" baseline="-25000" dirty="0">
              <a:latin typeface="Courier"/>
              <a:cs typeface="Courier"/>
            </a:endParaRPr>
          </a:p>
          <a:p>
            <a:pPr>
              <a:lnSpc>
                <a:spcPct val="80000"/>
              </a:lnSpc>
            </a:pPr>
            <a:r>
              <a:rPr lang="en-US" sz="1300" dirty="0">
                <a:latin typeface="Courier"/>
                <a:cs typeface="Courier"/>
              </a:rPr>
              <a:t> </a:t>
            </a:r>
            <a:r>
              <a:rPr lang="en-US" sz="1300" dirty="0" smtClean="0">
                <a:latin typeface="Courier"/>
                <a:cs typeface="Courier"/>
              </a:rPr>
              <a:t>694.6  47.2  co2 h2o o3                    1.01  </a:t>
            </a:r>
            <a:r>
              <a:rPr lang="en-US" sz="1300" dirty="0">
                <a:latin typeface="Courier"/>
                <a:cs typeface="Courier"/>
              </a:rPr>
              <a:t>1.714E-19  2.572E-18  1.148E-19  288.7</a:t>
            </a:r>
          </a:p>
          <a:p>
            <a:pPr>
              <a:lnSpc>
                <a:spcPct val="80000"/>
              </a:lnSpc>
            </a:pPr>
            <a:r>
              <a:rPr lang="en-US" sz="1300" dirty="0">
                <a:latin typeface="Courier"/>
                <a:cs typeface="Courier"/>
              </a:rPr>
              <a:t> </a:t>
            </a:r>
            <a:r>
              <a:rPr lang="en-US" sz="1300" dirty="0" smtClean="0">
                <a:latin typeface="Courier"/>
                <a:cs typeface="Courier"/>
              </a:rPr>
              <a:t>754.5  65.5  co2 h2o o3                    1.01  </a:t>
            </a:r>
            <a:r>
              <a:rPr lang="en-US" sz="1300" dirty="0">
                <a:latin typeface="Courier"/>
                <a:cs typeface="Courier"/>
              </a:rPr>
              <a:t>2.998E-21  4.812E-20  1.849E-21  999.2</a:t>
            </a:r>
          </a:p>
          <a:p>
            <a:pPr>
              <a:lnSpc>
                <a:spcPct val="80000"/>
              </a:lnSpc>
            </a:pPr>
            <a:r>
              <a:rPr lang="en-US" sz="1300" dirty="0" smtClean="0">
                <a:latin typeface="Courier"/>
                <a:cs typeface="Courier"/>
              </a:rPr>
              <a:t> 827.2  68.6  co2 h2o o3 hno3 </a:t>
            </a:r>
            <a:r>
              <a:rPr lang="en-US" sz="1300" dirty="0">
                <a:latin typeface="Courier"/>
                <a:cs typeface="Courier"/>
              </a:rPr>
              <a:t>ccl3f chclf2  </a:t>
            </a:r>
            <a:r>
              <a:rPr lang="en-US" sz="1300" dirty="0" smtClean="0">
                <a:latin typeface="Courier"/>
                <a:cs typeface="Courier"/>
              </a:rPr>
              <a:t>1.01  </a:t>
            </a:r>
            <a:r>
              <a:rPr lang="en-US" sz="1300" dirty="0">
                <a:latin typeface="Courier"/>
                <a:cs typeface="Courier"/>
              </a:rPr>
              <a:t>1.582E-23  2.565E-22  1.002E-23 1598.0</a:t>
            </a:r>
          </a:p>
          <a:p>
            <a:pPr>
              <a:lnSpc>
                <a:spcPct val="80000"/>
              </a:lnSpc>
            </a:pPr>
            <a:r>
              <a:rPr lang="en-US" sz="1300" dirty="0" smtClean="0">
                <a:latin typeface="Courier"/>
                <a:cs typeface="Courier"/>
              </a:rPr>
              <a:t> 925.0  72.1  co2 h2o hno3 </a:t>
            </a:r>
            <a:r>
              <a:rPr lang="en-US" sz="1300" dirty="0">
                <a:latin typeface="Courier"/>
                <a:cs typeface="Courier"/>
              </a:rPr>
              <a:t>ccl2f2 </a:t>
            </a:r>
            <a:r>
              <a:rPr lang="en-US" sz="1300" dirty="0" smtClean="0">
                <a:latin typeface="Courier"/>
                <a:cs typeface="Courier"/>
              </a:rPr>
              <a:t>sf6       1.03  </a:t>
            </a:r>
            <a:r>
              <a:rPr lang="en-US" sz="1300" dirty="0">
                <a:latin typeface="Courier"/>
                <a:cs typeface="Courier"/>
              </a:rPr>
              <a:t>2.230E-23  3.478E-22  1.386E-23 1688.1</a:t>
            </a:r>
          </a:p>
          <a:p>
            <a:pPr>
              <a:lnSpc>
                <a:spcPct val="80000"/>
              </a:lnSpc>
            </a:pPr>
            <a:r>
              <a:rPr lang="en-US" sz="1300" dirty="0" smtClean="0">
                <a:latin typeface="Courier"/>
                <a:cs typeface="Courier"/>
              </a:rPr>
              <a:t> 980.0  42.1  co2 h2o o3                    1.01  </a:t>
            </a:r>
            <a:r>
              <a:rPr lang="en-US" sz="1300" dirty="0">
                <a:latin typeface="Courier"/>
                <a:cs typeface="Courier"/>
              </a:rPr>
              <a:t>2.346E-23  3.226E-22  1.679E-23 1586.6</a:t>
            </a:r>
          </a:p>
          <a:p>
            <a:pPr>
              <a:lnSpc>
                <a:spcPct val="80000"/>
              </a:lnSpc>
            </a:pPr>
            <a:r>
              <a:rPr lang="en-US" sz="1300" dirty="0" smtClean="0">
                <a:latin typeface="Courier"/>
                <a:cs typeface="Courier"/>
              </a:rPr>
              <a:t>1056.4  93.8  co2 h2o o3 </a:t>
            </a:r>
            <a:r>
              <a:rPr lang="en-US" sz="1300" dirty="0">
                <a:latin typeface="Courier"/>
                <a:cs typeface="Courier"/>
              </a:rPr>
              <a:t>ccl2f2 </a:t>
            </a:r>
            <a:r>
              <a:rPr lang="en-US" sz="1300" dirty="0" smtClean="0">
                <a:latin typeface="Courier"/>
                <a:cs typeface="Courier"/>
              </a:rPr>
              <a:t>ccl3f       1.02  </a:t>
            </a:r>
            <a:r>
              <a:rPr lang="en-US" sz="1300" dirty="0">
                <a:latin typeface="Courier"/>
                <a:cs typeface="Courier"/>
              </a:rPr>
              <a:t>3.583E-23  1.031E-21  2.304E-23 1553.8</a:t>
            </a:r>
          </a:p>
          <a:p>
            <a:pPr>
              <a:lnSpc>
                <a:spcPct val="80000"/>
              </a:lnSpc>
            </a:pPr>
            <a:r>
              <a:rPr lang="en-US" sz="1300" dirty="0" smtClean="0">
                <a:latin typeface="Courier"/>
                <a:cs typeface="Courier"/>
              </a:rPr>
              <a:t>1239.5  40.6  co2 h2o ch4 n2o               3.05  </a:t>
            </a:r>
            <a:r>
              <a:rPr lang="en-US" sz="1300" dirty="0">
                <a:latin typeface="Courier"/>
                <a:cs typeface="Courier"/>
              </a:rPr>
              <a:t>5.700E-25  1.812E-23  3.628E-25  274.0</a:t>
            </a:r>
          </a:p>
          <a:p>
            <a:pPr>
              <a:lnSpc>
                <a:spcPct val="80000"/>
              </a:lnSpc>
            </a:pPr>
            <a:r>
              <a:rPr lang="en-US" sz="1300" dirty="0" smtClean="0">
                <a:latin typeface="Courier"/>
                <a:cs typeface="Courier"/>
              </a:rPr>
              <a:t>1280.6  39.8  co2 h2o ch4 </a:t>
            </a:r>
            <a:r>
              <a:rPr lang="en-US" sz="1300" dirty="0">
                <a:latin typeface="Courier"/>
                <a:cs typeface="Courier"/>
              </a:rPr>
              <a:t>n2o hno3 </a:t>
            </a:r>
            <a:r>
              <a:rPr lang="en-US" sz="1300" dirty="0" smtClean="0">
                <a:latin typeface="Courier"/>
                <a:cs typeface="Courier"/>
              </a:rPr>
              <a:t>clno3    3.06  </a:t>
            </a:r>
            <a:r>
              <a:rPr lang="en-US" sz="1300" dirty="0">
                <a:latin typeface="Courier"/>
                <a:cs typeface="Courier"/>
              </a:rPr>
              <a:t>6.092E-25  1.834E-23  4.148E-25  216.8</a:t>
            </a:r>
          </a:p>
          <a:p>
            <a:pPr>
              <a:lnSpc>
                <a:spcPct val="80000"/>
              </a:lnSpc>
            </a:pPr>
            <a:r>
              <a:rPr lang="en-US" sz="1300" dirty="0" smtClean="0">
                <a:latin typeface="Courier"/>
                <a:cs typeface="Courier"/>
              </a:rPr>
              <a:t>1367.4  51.8  co2 h2o ch4 hno3 </a:t>
            </a:r>
            <a:r>
              <a:rPr lang="en-US" sz="1300" dirty="0" err="1">
                <a:latin typeface="Courier"/>
                <a:cs typeface="Courier"/>
              </a:rPr>
              <a:t>hdo</a:t>
            </a:r>
            <a:r>
              <a:rPr lang="en-US" sz="1300" dirty="0">
                <a:latin typeface="Courier"/>
                <a:cs typeface="Courier"/>
              </a:rPr>
              <a:t>         </a:t>
            </a:r>
            <a:r>
              <a:rPr lang="en-US" sz="1300" dirty="0" smtClean="0">
                <a:latin typeface="Courier"/>
                <a:cs typeface="Courier"/>
              </a:rPr>
              <a:t> </a:t>
            </a:r>
            <a:r>
              <a:rPr lang="en-US" sz="1300" dirty="0">
                <a:latin typeface="Courier"/>
                <a:cs typeface="Courier"/>
              </a:rPr>
              <a:t>3.07  6.683E-25  3.578E-23  4.567E-25  195.5</a:t>
            </a:r>
          </a:p>
          <a:p>
            <a:pPr>
              <a:lnSpc>
                <a:spcPct val="80000"/>
              </a:lnSpc>
            </a:pPr>
            <a:r>
              <a:rPr lang="en-US" sz="1300" dirty="0" smtClean="0">
                <a:latin typeface="Courier"/>
                <a:cs typeface="Courier"/>
              </a:rPr>
              <a:t>1857.9  15.3  co2 h2o o3 </a:t>
            </a:r>
            <a:r>
              <a:rPr lang="en-US" sz="1300" dirty="0">
                <a:latin typeface="Courier"/>
                <a:cs typeface="Courier"/>
              </a:rPr>
              <a:t>no </a:t>
            </a:r>
            <a:r>
              <a:rPr lang="en-US" sz="1300" dirty="0" smtClean="0">
                <a:latin typeface="Courier"/>
                <a:cs typeface="Courier"/>
              </a:rPr>
              <a:t>n2o             </a:t>
            </a:r>
            <a:r>
              <a:rPr lang="en-US" sz="1300" dirty="0">
                <a:latin typeface="Courier"/>
                <a:cs typeface="Courier"/>
              </a:rPr>
              <a:t>1.15  6.255E-25  6.503E-24  4.733E-25 1077.4</a:t>
            </a:r>
          </a:p>
          <a:p>
            <a:pPr>
              <a:lnSpc>
                <a:spcPct val="80000"/>
              </a:lnSpc>
            </a:pPr>
            <a:r>
              <a:rPr lang="en-US" sz="1300" dirty="0" smtClean="0">
                <a:latin typeface="Courier"/>
                <a:cs typeface="Courier"/>
              </a:rPr>
              <a:t>1906.5  71.0  co2 h2o n2o no o3 </a:t>
            </a:r>
            <a:r>
              <a:rPr lang="en-US" sz="1300" dirty="0">
                <a:latin typeface="Courier"/>
                <a:cs typeface="Courier"/>
              </a:rPr>
              <a:t>cof2        1.02  2.904E-23  6.648E-22  1.602E-23  357.0</a:t>
            </a:r>
          </a:p>
          <a:p>
            <a:pPr>
              <a:lnSpc>
                <a:spcPct val="80000"/>
              </a:lnSpc>
            </a:pPr>
            <a:r>
              <a:rPr lang="en-US" sz="1300" dirty="0" smtClean="0">
                <a:latin typeface="Courier"/>
                <a:cs typeface="Courier"/>
              </a:rPr>
              <a:t>1958.0  28.6  co2 h2o cof2                  </a:t>
            </a:r>
            <a:r>
              <a:rPr lang="en-US" sz="1300" dirty="0">
                <a:latin typeface="Courier"/>
                <a:cs typeface="Courier"/>
              </a:rPr>
              <a:t>1.01  2.937E-24  3.431E-23  2.120E-24  601.0</a:t>
            </a:r>
          </a:p>
          <a:p>
            <a:pPr>
              <a:lnSpc>
                <a:spcPct val="80000"/>
              </a:lnSpc>
            </a:pPr>
            <a:r>
              <a:rPr lang="en-US" sz="1300" dirty="0" smtClean="0">
                <a:latin typeface="Courier"/>
                <a:cs typeface="Courier"/>
              </a:rPr>
              <a:t>1982.5  17.0  co2 h2o o3                    </a:t>
            </a:r>
            <a:r>
              <a:rPr lang="en-US" sz="1300" dirty="0">
                <a:latin typeface="Courier"/>
                <a:cs typeface="Courier"/>
              </a:rPr>
              <a:t>1.15  9.446E-25  5.389E-24  4.140E-25 1193.8</a:t>
            </a:r>
          </a:p>
          <a:p>
            <a:pPr>
              <a:lnSpc>
                <a:spcPct val="80000"/>
              </a:lnSpc>
            </a:pPr>
            <a:r>
              <a:rPr lang="en-US" sz="1300" dirty="0" smtClean="0">
                <a:latin typeface="Courier"/>
                <a:cs typeface="Courier"/>
              </a:rPr>
              <a:t>2082.5 177.0  co2 h2o o3 co n2o </a:t>
            </a:r>
            <a:r>
              <a:rPr lang="en-US" sz="1300" dirty="0" err="1">
                <a:latin typeface="Courier"/>
                <a:cs typeface="Courier"/>
              </a:rPr>
              <a:t>ocs</a:t>
            </a:r>
            <a:r>
              <a:rPr lang="en-US" sz="1300" dirty="0">
                <a:latin typeface="Courier"/>
                <a:cs typeface="Courier"/>
              </a:rPr>
              <a:t>         1.02  2.022E-22  6.195E-21  1.066E-22  377.3</a:t>
            </a:r>
          </a:p>
          <a:p>
            <a:pPr>
              <a:lnSpc>
                <a:spcPct val="80000"/>
              </a:lnSpc>
            </a:pPr>
            <a:r>
              <a:rPr lang="en-US" sz="1300" dirty="0" smtClean="0">
                <a:latin typeface="Courier"/>
                <a:cs typeface="Courier"/>
              </a:rPr>
              <a:t>2299.3 250.3  co2 h2o o3 n2o co </a:t>
            </a:r>
            <a:r>
              <a:rPr lang="en-US" sz="1300" dirty="0">
                <a:latin typeface="Courier"/>
                <a:cs typeface="Courier"/>
              </a:rPr>
              <a:t>ch4     </a:t>
            </a:r>
            <a:r>
              <a:rPr lang="en-US" sz="1300" dirty="0" smtClean="0">
                <a:latin typeface="Courier"/>
                <a:cs typeface="Courier"/>
              </a:rPr>
              <a:t>    </a:t>
            </a:r>
            <a:r>
              <a:rPr lang="en-US" sz="1300" dirty="0">
                <a:latin typeface="Courier"/>
                <a:cs typeface="Courier"/>
              </a:rPr>
              <a:t>1.02  3.543E-18  1.012E-16  2.293E-18  261.1</a:t>
            </a:r>
          </a:p>
          <a:p>
            <a:pPr>
              <a:lnSpc>
                <a:spcPct val="80000"/>
              </a:lnSpc>
            </a:pPr>
            <a:r>
              <a:rPr lang="en-US" sz="1300" dirty="0" smtClean="0">
                <a:latin typeface="Courier"/>
                <a:cs typeface="Courier"/>
              </a:rPr>
              <a:t>2430.6  64.2  co2 n2o ch4                   </a:t>
            </a:r>
            <a:r>
              <a:rPr lang="en-US" sz="1300" dirty="0">
                <a:latin typeface="Courier"/>
                <a:cs typeface="Courier"/>
              </a:rPr>
              <a:t>1.03  2.634E-24  6.758E-23  1.910E-24 1468.8</a:t>
            </a:r>
          </a:p>
          <a:p>
            <a:pPr>
              <a:lnSpc>
                <a:spcPct val="80000"/>
              </a:lnSpc>
            </a:pPr>
            <a:r>
              <a:rPr lang="en-US" sz="1300" dirty="0" smtClean="0">
                <a:latin typeface="Courier"/>
                <a:cs typeface="Courier"/>
              </a:rPr>
              <a:t>2501.9  69.6  co2 n2o ch4                   </a:t>
            </a:r>
            <a:r>
              <a:rPr lang="en-US" sz="1300" dirty="0">
                <a:latin typeface="Courier"/>
                <a:cs typeface="Courier"/>
              </a:rPr>
              <a:t>2.95  2.538E-25  1.509E-23  1.643E-25  307.5</a:t>
            </a:r>
          </a:p>
          <a:p>
            <a:pPr>
              <a:lnSpc>
                <a:spcPct val="80000"/>
              </a:lnSpc>
            </a:pPr>
            <a:r>
              <a:rPr lang="en-US" sz="1300" dirty="0" smtClean="0">
                <a:latin typeface="Courier"/>
                <a:cs typeface="Courier"/>
              </a:rPr>
              <a:t>2601.0  96.0  co2 n2o </a:t>
            </a:r>
            <a:r>
              <a:rPr lang="en-US" sz="1300" dirty="0" err="1" smtClean="0">
                <a:latin typeface="Courier"/>
                <a:cs typeface="Courier"/>
              </a:rPr>
              <a:t>hdo</a:t>
            </a:r>
            <a:r>
              <a:rPr lang="en-US" sz="1300" dirty="0" smtClean="0">
                <a:latin typeface="Courier"/>
                <a:cs typeface="Courier"/>
              </a:rPr>
              <a:t> </a:t>
            </a:r>
            <a:r>
              <a:rPr lang="en-US" sz="1300" dirty="0">
                <a:latin typeface="Courier"/>
                <a:cs typeface="Courier"/>
              </a:rPr>
              <a:t>ch4  </a:t>
            </a:r>
            <a:r>
              <a:rPr lang="en-US" sz="1300" dirty="0" smtClean="0">
                <a:latin typeface="Courier"/>
                <a:cs typeface="Courier"/>
              </a:rPr>
              <a:t>             </a:t>
            </a:r>
            <a:r>
              <a:rPr lang="en-US" sz="1300" dirty="0">
                <a:latin typeface="Courier"/>
                <a:cs typeface="Courier"/>
              </a:rPr>
              <a:t>3.05  4.222E-25  2.501E-23  2.701E-25  251.4</a:t>
            </a:r>
          </a:p>
          <a:p>
            <a:pPr>
              <a:lnSpc>
                <a:spcPct val="80000"/>
              </a:lnSpc>
            </a:pPr>
            <a:r>
              <a:rPr lang="en-US" sz="1300" dirty="0" smtClean="0">
                <a:latin typeface="Courier"/>
                <a:cs typeface="Courier"/>
              </a:rPr>
              <a:t>2760.0  62.0  co2 h2o o3 n2o ch4 </a:t>
            </a:r>
            <a:r>
              <a:rPr lang="en-US" sz="1300" dirty="0" err="1">
                <a:latin typeface="Courier"/>
                <a:cs typeface="Courier"/>
              </a:rPr>
              <a:t>hcl</a:t>
            </a:r>
            <a:r>
              <a:rPr lang="en-US" sz="1300" dirty="0">
                <a:latin typeface="Courier"/>
                <a:cs typeface="Courier"/>
              </a:rPr>
              <a:t>        3.06  6.618E-26  3.782E-24  4.358E-26  213.7</a:t>
            </a:r>
          </a:p>
          <a:p>
            <a:pPr>
              <a:lnSpc>
                <a:spcPct val="80000"/>
              </a:lnSpc>
            </a:pPr>
            <a:r>
              <a:rPr lang="en-US" sz="1300" dirty="0" smtClean="0">
                <a:latin typeface="Courier"/>
                <a:cs typeface="Courier"/>
              </a:rPr>
              <a:t>3155.0  38.0  co2 h2o o3 n2o ch4            </a:t>
            </a:r>
            <a:r>
              <a:rPr lang="en-US" sz="1300" dirty="0">
                <a:latin typeface="Courier"/>
                <a:cs typeface="Courier"/>
              </a:rPr>
              <a:t>1.03  3.098E-25  5.111E-24  1.908E-25  531.4</a:t>
            </a:r>
          </a:p>
          <a:p>
            <a:pPr>
              <a:lnSpc>
                <a:spcPct val="80000"/>
              </a:lnSpc>
            </a:pPr>
            <a:r>
              <a:rPr lang="en-US" sz="1300" dirty="0" smtClean="0">
                <a:latin typeface="Courier"/>
                <a:cs typeface="Courier"/>
              </a:rPr>
              <a:t>3206.7  40.5  co2 h2o o3 n2o ch4            </a:t>
            </a:r>
            <a:r>
              <a:rPr lang="en-US" sz="1300" dirty="0">
                <a:latin typeface="Courier"/>
                <a:cs typeface="Courier"/>
              </a:rPr>
              <a:t>1.00  5.108E-25  7.411E-24  3.682E-25  402.7</a:t>
            </a:r>
          </a:p>
          <a:p>
            <a:pPr>
              <a:lnSpc>
                <a:spcPct val="80000"/>
              </a:lnSpc>
            </a:pPr>
            <a:r>
              <a:rPr lang="en-US" sz="1300" dirty="0" smtClean="0">
                <a:latin typeface="Courier"/>
                <a:cs typeface="Courier"/>
              </a:rPr>
              <a:t>3309.0  49.0  co2 h2o n2o </a:t>
            </a:r>
            <a:r>
              <a:rPr lang="en-US" sz="1300" dirty="0" err="1" smtClean="0">
                <a:latin typeface="Courier"/>
                <a:cs typeface="Courier"/>
              </a:rPr>
              <a:t>hcn</a:t>
            </a:r>
            <a:r>
              <a:rPr lang="en-US" sz="1300" dirty="0" smtClean="0">
                <a:latin typeface="Courier"/>
                <a:cs typeface="Courier"/>
              </a:rPr>
              <a:t>               </a:t>
            </a:r>
            <a:r>
              <a:rPr lang="en-US" sz="1300" dirty="0">
                <a:latin typeface="Courier"/>
                <a:cs typeface="Courier"/>
              </a:rPr>
              <a:t>1.05  1.714E-24  2.797E-23  1.018E-24  578.5</a:t>
            </a:r>
          </a:p>
          <a:p>
            <a:pPr>
              <a:lnSpc>
                <a:spcPct val="80000"/>
              </a:lnSpc>
            </a:pPr>
            <a:r>
              <a:rPr lang="en-US" sz="1300" dirty="0" smtClean="0">
                <a:latin typeface="Courier"/>
                <a:cs typeface="Courier"/>
              </a:rPr>
              <a:t>3364.0  52.0  co2 h2o n2o </a:t>
            </a:r>
            <a:r>
              <a:rPr lang="en-US" sz="1300" dirty="0" err="1" smtClean="0">
                <a:latin typeface="Courier"/>
                <a:cs typeface="Courier"/>
              </a:rPr>
              <a:t>hcn</a:t>
            </a:r>
            <a:r>
              <a:rPr lang="en-US" sz="1300" dirty="0" smtClean="0">
                <a:latin typeface="Courier"/>
                <a:cs typeface="Courier"/>
              </a:rPr>
              <a:t>               </a:t>
            </a:r>
            <a:r>
              <a:rPr lang="en-US" sz="1300" dirty="0">
                <a:latin typeface="Courier"/>
                <a:cs typeface="Courier"/>
              </a:rPr>
              <a:t>1.00  4.910E-24  8.588E-23  2.984E-24  425.7</a:t>
            </a:r>
          </a:p>
          <a:p>
            <a:pPr>
              <a:lnSpc>
                <a:spcPct val="80000"/>
              </a:lnSpc>
            </a:pPr>
            <a:r>
              <a:rPr lang="en-US" sz="1300" dirty="0" smtClean="0">
                <a:latin typeface="Courier"/>
                <a:cs typeface="Courier"/>
              </a:rPr>
              <a:t>3553.8  52.4  co2 h2o n2o hno3              </a:t>
            </a:r>
            <a:r>
              <a:rPr lang="en-US" sz="1300" dirty="0">
                <a:latin typeface="Courier"/>
                <a:cs typeface="Courier"/>
              </a:rPr>
              <a:t>1.13  8.843E-21  8.309E-20  2.711E-21  816.5</a:t>
            </a:r>
          </a:p>
          <a:p>
            <a:pPr>
              <a:lnSpc>
                <a:spcPct val="80000"/>
              </a:lnSpc>
            </a:pPr>
            <a:r>
              <a:rPr lang="en-US" sz="1300" dirty="0" smtClean="0">
                <a:latin typeface="Courier"/>
                <a:cs typeface="Courier"/>
              </a:rPr>
              <a:t>3623.4  87.4  co2 h2o                       </a:t>
            </a:r>
            <a:r>
              <a:rPr lang="en-US" sz="1300" dirty="0">
                <a:latin typeface="Courier"/>
                <a:cs typeface="Courier"/>
              </a:rPr>
              <a:t>1.03  3.835E-20  1.039E-18  2.601E-20  224.9</a:t>
            </a:r>
          </a:p>
          <a:p>
            <a:pPr>
              <a:lnSpc>
                <a:spcPct val="80000"/>
              </a:lnSpc>
            </a:pPr>
            <a:r>
              <a:rPr lang="en-US" sz="1300" dirty="0" smtClean="0">
                <a:latin typeface="Courier"/>
                <a:cs typeface="Courier"/>
              </a:rPr>
              <a:t>3713.5  83.1  co2 h2o o3 n2o </a:t>
            </a:r>
            <a:r>
              <a:rPr lang="en-US" sz="1300" dirty="0" err="1" smtClean="0">
                <a:latin typeface="Courier"/>
                <a:cs typeface="Courier"/>
              </a:rPr>
              <a:t>hf</a:t>
            </a:r>
            <a:r>
              <a:rPr lang="en-US" sz="1300" dirty="0" smtClean="0">
                <a:latin typeface="Courier"/>
                <a:cs typeface="Courier"/>
              </a:rPr>
              <a:t> </a:t>
            </a:r>
            <a:r>
              <a:rPr lang="en-US" sz="1300" dirty="0" err="1">
                <a:latin typeface="Courier"/>
                <a:cs typeface="Courier"/>
              </a:rPr>
              <a:t>hdo</a:t>
            </a:r>
            <a:r>
              <a:rPr lang="en-US" sz="1300" dirty="0">
                <a:latin typeface="Courier"/>
                <a:cs typeface="Courier"/>
              </a:rPr>
              <a:t>         1.01  5.851E-20  1.632E-18  3.846E-20  255.3</a:t>
            </a:r>
          </a:p>
          <a:p>
            <a:pPr>
              <a:lnSpc>
                <a:spcPct val="80000"/>
              </a:lnSpc>
            </a:pPr>
            <a:r>
              <a:rPr lang="en-US" sz="1300" dirty="0" smtClean="0">
                <a:latin typeface="Courier"/>
                <a:cs typeface="Courier"/>
              </a:rPr>
              <a:t>3811.2  74.0  co2 h2o o3 n2o ch4 </a:t>
            </a:r>
            <a:r>
              <a:rPr lang="en-US" sz="1300" dirty="0" err="1" smtClean="0">
                <a:latin typeface="Courier"/>
                <a:cs typeface="Courier"/>
              </a:rPr>
              <a:t>hf</a:t>
            </a:r>
            <a:r>
              <a:rPr lang="en-US" sz="1300" dirty="0" smtClean="0">
                <a:latin typeface="Courier"/>
                <a:cs typeface="Courier"/>
              </a:rPr>
              <a:t> </a:t>
            </a:r>
            <a:r>
              <a:rPr lang="en-US" sz="1300" dirty="0" err="1">
                <a:latin typeface="Courier"/>
                <a:cs typeface="Courier"/>
              </a:rPr>
              <a:t>hdo</a:t>
            </a:r>
            <a:r>
              <a:rPr lang="en-US" sz="1300" dirty="0">
                <a:latin typeface="Courier"/>
                <a:cs typeface="Courier"/>
              </a:rPr>
              <a:t>    </a:t>
            </a:r>
            <a:r>
              <a:rPr lang="en-US" sz="1300" dirty="0" smtClean="0">
                <a:latin typeface="Courier"/>
                <a:cs typeface="Courier"/>
              </a:rPr>
              <a:t> 1.03  </a:t>
            </a:r>
            <a:r>
              <a:rPr lang="en-US" sz="1300" dirty="0">
                <a:latin typeface="Courier"/>
                <a:cs typeface="Courier"/>
              </a:rPr>
              <a:t>2.299E-24  5.982E-23  1.589E-24 1480.3</a:t>
            </a:r>
          </a:p>
          <a:p>
            <a:pPr>
              <a:lnSpc>
                <a:spcPct val="80000"/>
              </a:lnSpc>
            </a:pPr>
            <a:r>
              <a:rPr lang="en-US" sz="1300" dirty="0" smtClean="0">
                <a:latin typeface="Courier"/>
                <a:cs typeface="Courier"/>
              </a:rPr>
              <a:t>3871.9  31.6  co2 h2o o3 n2o ch4 </a:t>
            </a:r>
            <a:r>
              <a:rPr lang="en-US" sz="1300" dirty="0" err="1">
                <a:latin typeface="Courier"/>
                <a:cs typeface="Courier"/>
              </a:rPr>
              <a:t>hf</a:t>
            </a:r>
            <a:r>
              <a:rPr lang="en-US" sz="1300" dirty="0">
                <a:latin typeface="Courier"/>
                <a:cs typeface="Courier"/>
              </a:rPr>
              <a:t> </a:t>
            </a:r>
            <a:r>
              <a:rPr lang="en-US" sz="1300" dirty="0" err="1" smtClean="0">
                <a:latin typeface="Courier"/>
                <a:cs typeface="Courier"/>
              </a:rPr>
              <a:t>hdo</a:t>
            </a:r>
            <a:r>
              <a:rPr lang="en-US" sz="1300" dirty="0" smtClean="0">
                <a:latin typeface="Courier"/>
                <a:cs typeface="Courier"/>
              </a:rPr>
              <a:t>     </a:t>
            </a:r>
            <a:r>
              <a:rPr lang="en-US" sz="1300" dirty="0">
                <a:latin typeface="Courier"/>
                <a:cs typeface="Courier"/>
              </a:rPr>
              <a:t>1.88  3.703E-26  1.849E-24  2.266E-26 1311.3</a:t>
            </a:r>
          </a:p>
          <a:p>
            <a:pPr>
              <a:lnSpc>
                <a:spcPct val="80000"/>
              </a:lnSpc>
            </a:pPr>
            <a:r>
              <a:rPr lang="en-US" sz="1300" dirty="0" smtClean="0">
                <a:latin typeface="Courier"/>
                <a:cs typeface="Courier"/>
              </a:rPr>
              <a:t>3991.0  84.0  co2 h2o o3 ch4 </a:t>
            </a:r>
            <a:r>
              <a:rPr lang="en-US" sz="1300" dirty="0" err="1">
                <a:latin typeface="Courier"/>
                <a:cs typeface="Courier"/>
              </a:rPr>
              <a:t>hf</a:t>
            </a:r>
            <a:r>
              <a:rPr lang="en-US" sz="1300" dirty="0">
                <a:latin typeface="Courier"/>
                <a:cs typeface="Courier"/>
              </a:rPr>
              <a:t>           </a:t>
            </a:r>
            <a:r>
              <a:rPr lang="en-US" sz="1300" dirty="0" smtClean="0">
                <a:latin typeface="Courier"/>
                <a:cs typeface="Courier"/>
              </a:rPr>
              <a:t>  </a:t>
            </a:r>
            <a:r>
              <a:rPr lang="en-US" sz="1300" dirty="0">
                <a:latin typeface="Courier"/>
                <a:cs typeface="Courier"/>
              </a:rPr>
              <a:t>1.21  2.508E-25  6.537E-24  1.205E-25 1029.2</a:t>
            </a:r>
          </a:p>
          <a:p>
            <a:pPr>
              <a:lnSpc>
                <a:spcPct val="80000"/>
              </a:lnSpc>
            </a:pPr>
            <a:r>
              <a:rPr lang="en-US" sz="1300" dirty="0" smtClean="0">
                <a:latin typeface="Courier"/>
                <a:cs typeface="Courier"/>
              </a:rPr>
              <a:t>4622.1  82.8  co2 h2o o3 n2o </a:t>
            </a:r>
            <a:r>
              <a:rPr lang="en-US" sz="1300" dirty="0">
                <a:latin typeface="Courier"/>
                <a:cs typeface="Courier"/>
              </a:rPr>
              <a:t>ch4         </a:t>
            </a:r>
            <a:r>
              <a:rPr lang="en-US" sz="1300" dirty="0" smtClean="0">
                <a:latin typeface="Courier"/>
                <a:cs typeface="Courier"/>
              </a:rPr>
              <a:t>   </a:t>
            </a:r>
            <a:r>
              <a:rPr lang="en-US" sz="1300" dirty="0">
                <a:latin typeface="Courier"/>
                <a:cs typeface="Courier"/>
              </a:rPr>
              <a:t>2.81  2.715E-25  1.836E-23  1.600E-25  290.1</a:t>
            </a:r>
          </a:p>
          <a:p>
            <a:pPr>
              <a:lnSpc>
                <a:spcPct val="80000"/>
              </a:lnSpc>
            </a:pPr>
            <a:r>
              <a:rPr lang="en-US" sz="1300" dirty="0" smtClean="0">
                <a:latin typeface="Courier"/>
                <a:cs typeface="Courier"/>
              </a:rPr>
              <a:t>4812.0 184.0  co2 h2o n2o </a:t>
            </a:r>
            <a:r>
              <a:rPr lang="en-US" sz="1300" dirty="0">
                <a:latin typeface="Courier"/>
                <a:cs typeface="Courier"/>
              </a:rPr>
              <a:t>ch4   </a:t>
            </a:r>
            <a:r>
              <a:rPr lang="en-US" sz="1300" dirty="0" smtClean="0">
                <a:latin typeface="Courier"/>
                <a:cs typeface="Courier"/>
              </a:rPr>
              <a:t>            </a:t>
            </a:r>
            <a:r>
              <a:rPr lang="en-US" sz="1300" dirty="0">
                <a:latin typeface="Courier"/>
                <a:cs typeface="Courier"/>
              </a:rPr>
              <a:t>1.07  2.732E-22  8.308E-21  1.662E-22  283.3</a:t>
            </a:r>
          </a:p>
          <a:p>
            <a:pPr>
              <a:lnSpc>
                <a:spcPct val="80000"/>
              </a:lnSpc>
            </a:pPr>
            <a:r>
              <a:rPr lang="en-US" sz="1300" dirty="0" smtClean="0">
                <a:latin typeface="Courier"/>
                <a:cs typeface="Courier"/>
              </a:rPr>
              <a:t>4962.0 116.0  co2 h2o o3 </a:t>
            </a:r>
            <a:r>
              <a:rPr lang="en-US" sz="1300" dirty="0">
                <a:latin typeface="Courier"/>
                <a:cs typeface="Courier"/>
              </a:rPr>
              <a:t>n2o   </a:t>
            </a:r>
            <a:r>
              <a:rPr lang="en-US" sz="1300" dirty="0" smtClean="0">
                <a:latin typeface="Courier"/>
                <a:cs typeface="Courier"/>
              </a:rPr>
              <a:t>             </a:t>
            </a:r>
            <a:r>
              <a:rPr lang="en-US" sz="1300" dirty="0">
                <a:latin typeface="Courier"/>
                <a:cs typeface="Courier"/>
              </a:rPr>
              <a:t>1.01  1.287E-21  3.635E-20  8.344E-22  262.5</a:t>
            </a:r>
          </a:p>
          <a:p>
            <a:pPr>
              <a:lnSpc>
                <a:spcPct val="80000"/>
              </a:lnSpc>
            </a:pPr>
            <a:r>
              <a:rPr lang="en-US" sz="1300" dirty="0" smtClean="0">
                <a:latin typeface="Courier"/>
                <a:cs typeface="Courier"/>
              </a:rPr>
              <a:t>5096.0 152.0  co2 h2o n2o                   </a:t>
            </a:r>
            <a:r>
              <a:rPr lang="en-US" sz="1300" dirty="0">
                <a:latin typeface="Courier"/>
                <a:cs typeface="Courier"/>
              </a:rPr>
              <a:t>1.01  4.210E-22  1.196E-20  2.698E-22  271.8</a:t>
            </a:r>
          </a:p>
        </p:txBody>
      </p:sp>
      <p:sp>
        <p:nvSpPr>
          <p:cNvPr id="3" name="Title 2"/>
          <p:cNvSpPr>
            <a:spLocks noGrp="1"/>
          </p:cNvSpPr>
          <p:nvPr>
            <p:ph type="title"/>
          </p:nvPr>
        </p:nvSpPr>
        <p:spPr>
          <a:xfrm>
            <a:off x="0" y="28857"/>
            <a:ext cx="9144000" cy="535418"/>
          </a:xfrm>
        </p:spPr>
        <p:txBody>
          <a:bodyPr>
            <a:normAutofit fontScale="90000"/>
          </a:bodyPr>
          <a:lstStyle/>
          <a:p>
            <a:r>
              <a:rPr lang="en-US" dirty="0" smtClean="0"/>
              <a:t>Properties of the 33 balloon windows</a:t>
            </a:r>
            <a:endParaRPr lang="en-US" dirty="0"/>
          </a:p>
        </p:txBody>
      </p:sp>
      <p:sp>
        <p:nvSpPr>
          <p:cNvPr id="4" name="TextBox 3"/>
          <p:cNvSpPr txBox="1"/>
          <p:nvPr/>
        </p:nvSpPr>
        <p:spPr>
          <a:xfrm>
            <a:off x="108564" y="6255852"/>
            <a:ext cx="8924839" cy="567591"/>
          </a:xfrm>
          <a:prstGeom prst="rect">
            <a:avLst/>
          </a:prstGeom>
          <a:noFill/>
        </p:spPr>
        <p:txBody>
          <a:bodyPr wrap="square" rtlCol="0">
            <a:spAutoFit/>
          </a:bodyPr>
          <a:lstStyle/>
          <a:p>
            <a:pPr>
              <a:lnSpc>
                <a:spcPct val="90000"/>
              </a:lnSpc>
            </a:pPr>
            <a:r>
              <a:rPr lang="en-US" sz="1700" dirty="0" smtClean="0"/>
              <a:t>There are small differences between the balloon windows and the first 33 of the lab windows.</a:t>
            </a:r>
          </a:p>
          <a:p>
            <a:pPr>
              <a:lnSpc>
                <a:spcPct val="90000"/>
              </a:lnSpc>
            </a:pPr>
            <a:r>
              <a:rPr lang="en-US" sz="1700" dirty="0"/>
              <a:t>C</a:t>
            </a:r>
            <a:r>
              <a:rPr lang="en-US" sz="1700" dirty="0" smtClean="0"/>
              <a:t>hanges were made to avoid interferences in the balloon spectra that caused large residuals.</a:t>
            </a:r>
            <a:endParaRPr lang="en-US" sz="1700" dirty="0"/>
          </a:p>
        </p:txBody>
      </p:sp>
    </p:spTree>
    <p:extLst>
      <p:ext uri="{BB962C8B-B14F-4D97-AF65-F5344CB8AC3E}">
        <p14:creationId xmlns:p14="http://schemas.microsoft.com/office/powerpoint/2010/main" val="807591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0135" y="934838"/>
            <a:ext cx="6987635" cy="5915982"/>
          </a:xfrm>
          <a:prstGeom prst="rect">
            <a:avLst/>
          </a:prstGeom>
          <a:noFill/>
        </p:spPr>
        <p:txBody>
          <a:bodyPr wrap="none" rtlCol="0">
            <a:spAutoFit/>
          </a:bodyPr>
          <a:lstStyle/>
          <a:p>
            <a:pPr>
              <a:lnSpc>
                <a:spcPct val="80000"/>
              </a:lnSpc>
              <a:spcAft>
                <a:spcPts val="600"/>
              </a:spcAft>
            </a:pPr>
            <a:r>
              <a:rPr lang="pl-PL" sz="1480" b="1" dirty="0" smtClean="0">
                <a:latin typeface="Courier New"/>
                <a:cs typeface="Courier New"/>
              </a:rPr>
              <a:t>Iwin </a:t>
            </a:r>
            <a:r>
              <a:rPr lang="pl-PL" sz="1480" b="1" dirty="0" err="1" smtClean="0">
                <a:latin typeface="Courier New"/>
                <a:cs typeface="Courier New"/>
              </a:rPr>
              <a:t>fcen</a:t>
            </a:r>
            <a:r>
              <a:rPr lang="pl-PL" sz="1480" b="1" dirty="0" smtClean="0">
                <a:latin typeface="Courier New"/>
                <a:cs typeface="Courier New"/>
              </a:rPr>
              <a:t>   </a:t>
            </a:r>
            <a:r>
              <a:rPr lang="pl-PL" sz="1480" b="1" dirty="0" err="1" smtClean="0">
                <a:latin typeface="Courier New"/>
                <a:cs typeface="Courier New"/>
              </a:rPr>
              <a:t>width</a:t>
            </a:r>
            <a:r>
              <a:rPr lang="pl-PL" sz="1480" b="1" dirty="0" smtClean="0">
                <a:latin typeface="Courier New"/>
                <a:cs typeface="Courier New"/>
              </a:rPr>
              <a:t> </a:t>
            </a:r>
            <a:r>
              <a:rPr lang="pl-PL" b="1" dirty="0" smtClean="0">
                <a:latin typeface="Courier New"/>
                <a:cs typeface="Courier New"/>
              </a:rPr>
              <a:t> </a:t>
            </a:r>
            <a:r>
              <a:rPr lang="pl-PL" sz="1480" b="1" dirty="0" err="1" smtClean="0">
                <a:latin typeface="Courier New"/>
                <a:cs typeface="Courier New"/>
              </a:rPr>
              <a:t>Npp</a:t>
            </a:r>
            <a:r>
              <a:rPr lang="pl-PL" sz="1480" b="1" dirty="0" smtClean="0">
                <a:latin typeface="Courier New"/>
                <a:cs typeface="Courier New"/>
              </a:rPr>
              <a:t>   hit08  hit12  atm16  hit16a hit16b</a:t>
            </a:r>
          </a:p>
          <a:p>
            <a:pPr>
              <a:lnSpc>
                <a:spcPct val="80000"/>
              </a:lnSpc>
            </a:pPr>
            <a:r>
              <a:rPr lang="pl-PL" sz="1300" dirty="0">
                <a:latin typeface="Courier"/>
                <a:cs typeface="Courier"/>
              </a:rPr>
              <a:t> 1   694.60   </a:t>
            </a:r>
            <a:r>
              <a:rPr lang="pl-PL" sz="1300" dirty="0" smtClean="0">
                <a:latin typeface="Courier"/>
                <a:cs typeface="Courier"/>
              </a:rPr>
              <a:t>23.60    38   </a:t>
            </a:r>
            <a:r>
              <a:rPr lang="pl-PL" sz="1300" dirty="0" smtClean="0">
                <a:solidFill>
                  <a:srgbClr val="FF0000"/>
                </a:solidFill>
                <a:latin typeface="Courier"/>
                <a:cs typeface="Courier"/>
              </a:rPr>
              <a:t>0.6793</a:t>
            </a:r>
            <a:r>
              <a:rPr lang="pl-PL" sz="1300" dirty="0" smtClean="0">
                <a:latin typeface="Courier"/>
                <a:cs typeface="Courier"/>
              </a:rPr>
              <a:t>  0.6590  0.6590  </a:t>
            </a:r>
            <a:r>
              <a:rPr lang="pl-PL" sz="1300" dirty="0" smtClean="0">
                <a:solidFill>
                  <a:srgbClr val="0000FF"/>
                </a:solidFill>
                <a:latin typeface="Courier"/>
                <a:cs typeface="Courier"/>
              </a:rPr>
              <a:t>0.6544  0.6544</a:t>
            </a:r>
            <a:endParaRPr lang="pl-PL" sz="1300" dirty="0">
              <a:solidFill>
                <a:srgbClr val="0000FF"/>
              </a:solidFill>
              <a:latin typeface="Courier"/>
              <a:cs typeface="Courier"/>
            </a:endParaRPr>
          </a:p>
          <a:p>
            <a:pPr>
              <a:lnSpc>
                <a:spcPct val="80000"/>
              </a:lnSpc>
            </a:pPr>
            <a:r>
              <a:rPr lang="pl-PL" sz="1300" dirty="0">
                <a:latin typeface="Courier"/>
                <a:cs typeface="Courier"/>
              </a:rPr>
              <a:t> 2   754.50   32.75    </a:t>
            </a:r>
            <a:r>
              <a:rPr lang="pl-PL" sz="1300" dirty="0" smtClean="0">
                <a:latin typeface="Courier"/>
                <a:cs typeface="Courier"/>
              </a:rPr>
              <a:t>38   </a:t>
            </a:r>
            <a:r>
              <a:rPr lang="pl-PL" sz="1300" dirty="0" smtClean="0">
                <a:solidFill>
                  <a:srgbClr val="FF0000"/>
                </a:solidFill>
                <a:latin typeface="Courier"/>
                <a:cs typeface="Courier"/>
              </a:rPr>
              <a:t>0.8280</a:t>
            </a:r>
            <a:r>
              <a:rPr lang="pl-PL" sz="1300" dirty="0" smtClean="0">
                <a:latin typeface="Courier"/>
                <a:cs typeface="Courier"/>
              </a:rPr>
              <a:t>  0.7699  0.7699  </a:t>
            </a:r>
            <a:r>
              <a:rPr lang="pl-PL" sz="1300" dirty="0" smtClean="0">
                <a:solidFill>
                  <a:srgbClr val="0000FF"/>
                </a:solidFill>
                <a:latin typeface="Courier"/>
                <a:cs typeface="Courier"/>
              </a:rPr>
              <a:t>0.7661  0.7661</a:t>
            </a:r>
            <a:endParaRPr lang="pl-PL" sz="1300" dirty="0">
              <a:solidFill>
                <a:srgbClr val="0000FF"/>
              </a:solidFill>
              <a:latin typeface="Courier"/>
              <a:cs typeface="Courier"/>
            </a:endParaRPr>
          </a:p>
          <a:p>
            <a:pPr>
              <a:lnSpc>
                <a:spcPct val="80000"/>
              </a:lnSpc>
            </a:pPr>
            <a:r>
              <a:rPr lang="pl-PL" sz="1300" dirty="0">
                <a:latin typeface="Courier"/>
                <a:cs typeface="Courier"/>
              </a:rPr>
              <a:t> 3   827.20   34.30    </a:t>
            </a:r>
            <a:r>
              <a:rPr lang="pl-PL" sz="1300" dirty="0" smtClean="0">
                <a:latin typeface="Courier"/>
                <a:cs typeface="Courier"/>
              </a:rPr>
              <a:t>38   </a:t>
            </a:r>
            <a:r>
              <a:rPr lang="pl-PL" sz="1300" dirty="0" smtClean="0">
                <a:solidFill>
                  <a:srgbClr val="FF0000"/>
                </a:solidFill>
                <a:latin typeface="Courier"/>
                <a:cs typeface="Courier"/>
              </a:rPr>
              <a:t>0.3490</a:t>
            </a:r>
            <a:r>
              <a:rPr lang="pl-PL" sz="1300" dirty="0" smtClean="0">
                <a:latin typeface="Courier"/>
                <a:cs typeface="Courier"/>
              </a:rPr>
              <a:t>  0.3417  0.3417  </a:t>
            </a:r>
            <a:r>
              <a:rPr lang="pl-PL" sz="1300" dirty="0" smtClean="0">
                <a:solidFill>
                  <a:srgbClr val="0000FF"/>
                </a:solidFill>
                <a:latin typeface="Courier"/>
                <a:cs typeface="Courier"/>
              </a:rPr>
              <a:t>0.3416  0.3416</a:t>
            </a:r>
            <a:endParaRPr lang="pl-PL" sz="1300" dirty="0">
              <a:solidFill>
                <a:srgbClr val="0000FF"/>
              </a:solidFill>
              <a:latin typeface="Courier"/>
              <a:cs typeface="Courier"/>
            </a:endParaRPr>
          </a:p>
          <a:p>
            <a:pPr>
              <a:lnSpc>
                <a:spcPct val="80000"/>
              </a:lnSpc>
            </a:pPr>
            <a:r>
              <a:rPr lang="pl-PL" sz="1300" dirty="0">
                <a:latin typeface="Courier"/>
                <a:cs typeface="Courier"/>
              </a:rPr>
              <a:t> 4   925.00   36.05    </a:t>
            </a:r>
            <a:r>
              <a:rPr lang="pl-PL" sz="1300" dirty="0" smtClean="0">
                <a:latin typeface="Courier"/>
                <a:cs typeface="Courier"/>
              </a:rPr>
              <a:t>38   </a:t>
            </a:r>
            <a:r>
              <a:rPr lang="pl-PL" sz="1300" dirty="0" smtClean="0">
                <a:solidFill>
                  <a:srgbClr val="FF0000"/>
                </a:solidFill>
                <a:latin typeface="Courier"/>
                <a:cs typeface="Courier"/>
              </a:rPr>
              <a:t>0.2932</a:t>
            </a:r>
            <a:r>
              <a:rPr lang="pl-PL" sz="1300" dirty="0" smtClean="0">
                <a:latin typeface="Courier"/>
                <a:cs typeface="Courier"/>
              </a:rPr>
              <a:t>  0.2928  0.2928  </a:t>
            </a:r>
            <a:r>
              <a:rPr lang="pl-PL" sz="1300" dirty="0" smtClean="0">
                <a:solidFill>
                  <a:srgbClr val="0000FF"/>
                </a:solidFill>
                <a:latin typeface="Courier"/>
                <a:cs typeface="Courier"/>
              </a:rPr>
              <a:t>0.2927  0.2927</a:t>
            </a:r>
            <a:endParaRPr lang="pl-PL" sz="1300" dirty="0">
              <a:solidFill>
                <a:srgbClr val="0000FF"/>
              </a:solidFill>
              <a:latin typeface="Courier"/>
              <a:cs typeface="Courier"/>
            </a:endParaRPr>
          </a:p>
          <a:p>
            <a:pPr>
              <a:lnSpc>
                <a:spcPct val="80000"/>
              </a:lnSpc>
            </a:pPr>
            <a:r>
              <a:rPr lang="pl-PL" sz="1300" dirty="0">
                <a:latin typeface="Courier"/>
                <a:cs typeface="Courier"/>
              </a:rPr>
              <a:t> 5   980.00   21.05    </a:t>
            </a:r>
            <a:r>
              <a:rPr lang="pl-PL" sz="1300" dirty="0" smtClean="0">
                <a:latin typeface="Courier"/>
                <a:cs typeface="Courier"/>
              </a:rPr>
              <a:t>38   </a:t>
            </a:r>
            <a:r>
              <a:rPr lang="pl-PL" sz="1300" dirty="0" smtClean="0">
                <a:solidFill>
                  <a:srgbClr val="FF0000"/>
                </a:solidFill>
                <a:latin typeface="Courier"/>
                <a:cs typeface="Courier"/>
              </a:rPr>
              <a:t>0.4609</a:t>
            </a:r>
            <a:r>
              <a:rPr lang="pl-PL" sz="1300" dirty="0" smtClean="0">
                <a:latin typeface="Courier"/>
                <a:cs typeface="Courier"/>
              </a:rPr>
              <a:t>  0.4601  0.4601  </a:t>
            </a:r>
            <a:r>
              <a:rPr lang="pl-PL" sz="1300" dirty="0" smtClean="0">
                <a:solidFill>
                  <a:srgbClr val="0000FF"/>
                </a:solidFill>
                <a:latin typeface="Courier"/>
                <a:cs typeface="Courier"/>
              </a:rPr>
              <a:t>0.4599  0.4599</a:t>
            </a:r>
            <a:endParaRPr lang="pl-PL" sz="1300" dirty="0">
              <a:solidFill>
                <a:srgbClr val="0000FF"/>
              </a:solidFill>
              <a:latin typeface="Courier"/>
              <a:cs typeface="Courier"/>
            </a:endParaRPr>
          </a:p>
          <a:p>
            <a:pPr>
              <a:lnSpc>
                <a:spcPct val="80000"/>
              </a:lnSpc>
            </a:pPr>
            <a:r>
              <a:rPr lang="pl-PL" sz="1300" dirty="0">
                <a:latin typeface="Courier"/>
                <a:cs typeface="Courier"/>
              </a:rPr>
              <a:t> 6  1056.40   46.90    </a:t>
            </a:r>
            <a:r>
              <a:rPr lang="pl-PL" sz="1300" dirty="0" smtClean="0">
                <a:latin typeface="Courier"/>
                <a:cs typeface="Courier"/>
              </a:rPr>
              <a:t>38   0.4219  </a:t>
            </a:r>
            <a:r>
              <a:rPr lang="pl-PL" sz="1300" dirty="0" smtClean="0">
                <a:solidFill>
                  <a:srgbClr val="FF0000"/>
                </a:solidFill>
                <a:latin typeface="Courier"/>
                <a:cs typeface="Courier"/>
              </a:rPr>
              <a:t>0.4225</a:t>
            </a:r>
            <a:r>
              <a:rPr lang="pl-PL" sz="1300" dirty="0" smtClean="0">
                <a:latin typeface="Courier"/>
                <a:cs typeface="Courier"/>
              </a:rPr>
              <a:t>  </a:t>
            </a:r>
            <a:r>
              <a:rPr lang="pl-PL" sz="1300" dirty="0" smtClean="0">
                <a:solidFill>
                  <a:srgbClr val="FF0000"/>
                </a:solidFill>
                <a:latin typeface="Courier"/>
                <a:cs typeface="Courier"/>
              </a:rPr>
              <a:t>0.4225</a:t>
            </a:r>
            <a:r>
              <a:rPr lang="pl-PL" sz="1300" dirty="0" smtClean="0">
                <a:latin typeface="Courier"/>
                <a:cs typeface="Courier"/>
              </a:rPr>
              <a:t>  </a:t>
            </a:r>
            <a:r>
              <a:rPr lang="pl-PL" sz="1300" dirty="0" smtClean="0">
                <a:solidFill>
                  <a:srgbClr val="0000FF"/>
                </a:solidFill>
                <a:latin typeface="Courier"/>
                <a:cs typeface="Courier"/>
              </a:rPr>
              <a:t>0.4218  0.4218</a:t>
            </a:r>
            <a:endParaRPr lang="pl-PL" sz="1300" dirty="0">
              <a:solidFill>
                <a:srgbClr val="0000FF"/>
              </a:solidFill>
              <a:latin typeface="Courier"/>
              <a:cs typeface="Courier"/>
            </a:endParaRPr>
          </a:p>
          <a:p>
            <a:pPr>
              <a:lnSpc>
                <a:spcPct val="80000"/>
              </a:lnSpc>
            </a:pPr>
            <a:r>
              <a:rPr lang="pl-PL" sz="1300" dirty="0">
                <a:latin typeface="Courier"/>
                <a:cs typeface="Courier"/>
              </a:rPr>
              <a:t> 7  1239.50   20.30    </a:t>
            </a:r>
            <a:r>
              <a:rPr lang="pl-PL" sz="1300" dirty="0" smtClean="0">
                <a:latin typeface="Courier"/>
                <a:cs typeface="Courier"/>
              </a:rPr>
              <a:t>38   0.2532  </a:t>
            </a:r>
            <a:r>
              <a:rPr lang="pl-PL" sz="1300" dirty="0" smtClean="0">
                <a:solidFill>
                  <a:srgbClr val="0000FF"/>
                </a:solidFill>
                <a:latin typeface="Courier"/>
                <a:cs typeface="Courier"/>
              </a:rPr>
              <a:t>0.2528</a:t>
            </a:r>
            <a:r>
              <a:rPr lang="pl-PL" sz="1300" dirty="0" smtClean="0">
                <a:latin typeface="Courier"/>
                <a:cs typeface="Courier"/>
              </a:rPr>
              <a:t>  </a:t>
            </a:r>
            <a:r>
              <a:rPr lang="pl-PL" sz="1300" dirty="0" smtClean="0">
                <a:solidFill>
                  <a:srgbClr val="0000FF"/>
                </a:solidFill>
                <a:latin typeface="Courier"/>
                <a:cs typeface="Courier"/>
              </a:rPr>
              <a:t>0.2528</a:t>
            </a:r>
            <a:r>
              <a:rPr lang="pl-PL" sz="1300" dirty="0" smtClean="0">
                <a:latin typeface="Courier"/>
                <a:cs typeface="Courier"/>
              </a:rPr>
              <a:t>  0.2530  0.2530</a:t>
            </a:r>
            <a:endParaRPr lang="pl-PL" sz="1300" dirty="0">
              <a:latin typeface="Courier"/>
              <a:cs typeface="Courier"/>
            </a:endParaRPr>
          </a:p>
          <a:p>
            <a:pPr>
              <a:lnSpc>
                <a:spcPct val="80000"/>
              </a:lnSpc>
            </a:pPr>
            <a:r>
              <a:rPr lang="pl-PL" sz="1300" dirty="0">
                <a:latin typeface="Courier"/>
                <a:cs typeface="Courier"/>
              </a:rPr>
              <a:t> 8  1280.60   19.90    </a:t>
            </a:r>
            <a:r>
              <a:rPr lang="pl-PL" sz="1300" dirty="0" smtClean="0">
                <a:latin typeface="Courier"/>
                <a:cs typeface="Courier"/>
              </a:rPr>
              <a:t>38 </a:t>
            </a:r>
            <a:r>
              <a:rPr lang="pl-PL" sz="1300" dirty="0" smtClean="0">
                <a:solidFill>
                  <a:srgbClr val="0000FF"/>
                </a:solidFill>
                <a:latin typeface="Courier"/>
                <a:cs typeface="Courier"/>
              </a:rPr>
              <a:t>  </a:t>
            </a:r>
            <a:r>
              <a:rPr lang="pl-PL" sz="1300" dirty="0" smtClean="0">
                <a:solidFill>
                  <a:srgbClr val="FF0000"/>
                </a:solidFill>
                <a:latin typeface="Courier"/>
                <a:cs typeface="Courier"/>
              </a:rPr>
              <a:t>0.4317</a:t>
            </a:r>
            <a:r>
              <a:rPr lang="pl-PL" sz="1300" dirty="0" smtClean="0">
                <a:solidFill>
                  <a:srgbClr val="0000FF"/>
                </a:solidFill>
                <a:latin typeface="Courier"/>
                <a:cs typeface="Courier"/>
              </a:rPr>
              <a:t>  0.4314  0.4314  0.4314  0.4314</a:t>
            </a:r>
            <a:endParaRPr lang="pl-PL" sz="1300" dirty="0">
              <a:solidFill>
                <a:srgbClr val="0000FF"/>
              </a:solidFill>
              <a:latin typeface="Courier"/>
              <a:cs typeface="Courier"/>
            </a:endParaRPr>
          </a:p>
          <a:p>
            <a:pPr>
              <a:lnSpc>
                <a:spcPct val="80000"/>
              </a:lnSpc>
            </a:pPr>
            <a:r>
              <a:rPr lang="pl-PL" sz="1300" dirty="0">
                <a:latin typeface="Courier"/>
                <a:cs typeface="Courier"/>
              </a:rPr>
              <a:t> 9  1367.40   25.90    </a:t>
            </a:r>
            <a:r>
              <a:rPr lang="pl-PL" sz="1300" dirty="0" smtClean="0">
                <a:latin typeface="Courier"/>
                <a:cs typeface="Courier"/>
              </a:rPr>
              <a:t>38   1.1336  </a:t>
            </a:r>
            <a:r>
              <a:rPr lang="pl-PL" sz="1300" dirty="0" smtClean="0">
                <a:solidFill>
                  <a:srgbClr val="FF0000"/>
                </a:solidFill>
                <a:latin typeface="Courier"/>
                <a:cs typeface="Courier"/>
              </a:rPr>
              <a:t>1.1337</a:t>
            </a:r>
            <a:r>
              <a:rPr lang="pl-PL" sz="1300" dirty="0" smtClean="0">
                <a:latin typeface="Courier"/>
                <a:cs typeface="Courier"/>
              </a:rPr>
              <a:t>  </a:t>
            </a:r>
            <a:r>
              <a:rPr lang="pl-PL" sz="1300" dirty="0" smtClean="0">
                <a:solidFill>
                  <a:srgbClr val="FF0000"/>
                </a:solidFill>
                <a:latin typeface="Courier"/>
                <a:cs typeface="Courier"/>
              </a:rPr>
              <a:t>1.1337</a:t>
            </a:r>
            <a:r>
              <a:rPr lang="pl-PL" sz="1300" dirty="0" smtClean="0">
                <a:latin typeface="Courier"/>
                <a:cs typeface="Courier"/>
              </a:rPr>
              <a:t>  </a:t>
            </a:r>
            <a:r>
              <a:rPr lang="pl-PL" sz="1300" dirty="0" smtClean="0">
                <a:solidFill>
                  <a:srgbClr val="0000FF"/>
                </a:solidFill>
                <a:latin typeface="Courier"/>
                <a:cs typeface="Courier"/>
              </a:rPr>
              <a:t>1.1335  1.1335</a:t>
            </a:r>
            <a:endParaRPr lang="pl-PL" sz="1300" dirty="0">
              <a:solidFill>
                <a:srgbClr val="0000FF"/>
              </a:solidFill>
              <a:latin typeface="Courier"/>
              <a:cs typeface="Courier"/>
            </a:endParaRPr>
          </a:p>
          <a:p>
            <a:pPr>
              <a:lnSpc>
                <a:spcPct val="80000"/>
              </a:lnSpc>
            </a:pPr>
            <a:r>
              <a:rPr lang="pl-PL" sz="1300" dirty="0">
                <a:latin typeface="Courier"/>
                <a:cs typeface="Courier"/>
              </a:rPr>
              <a:t>10  1857.90    7.65    </a:t>
            </a:r>
            <a:r>
              <a:rPr lang="pl-PL" sz="1300" dirty="0" smtClean="0">
                <a:latin typeface="Courier"/>
                <a:cs typeface="Courier"/>
              </a:rPr>
              <a:t>38   </a:t>
            </a:r>
            <a:r>
              <a:rPr lang="pl-PL" sz="1300" dirty="0">
                <a:latin typeface="Courier"/>
                <a:cs typeface="Courier"/>
              </a:rPr>
              <a:t>0.5770  </a:t>
            </a:r>
            <a:r>
              <a:rPr lang="pl-PL" sz="1300" dirty="0">
                <a:solidFill>
                  <a:srgbClr val="FF0000"/>
                </a:solidFill>
                <a:latin typeface="Courier"/>
                <a:cs typeface="Courier"/>
              </a:rPr>
              <a:t>0.5771</a:t>
            </a:r>
            <a:r>
              <a:rPr lang="pl-PL" sz="1300" dirty="0">
                <a:latin typeface="Courier"/>
                <a:cs typeface="Courier"/>
              </a:rPr>
              <a:t>  </a:t>
            </a:r>
            <a:r>
              <a:rPr lang="pl-PL" sz="1300" dirty="0" smtClean="0">
                <a:solidFill>
                  <a:srgbClr val="FF0000"/>
                </a:solidFill>
                <a:latin typeface="Courier"/>
                <a:cs typeface="Courier"/>
              </a:rPr>
              <a:t>0.5771</a:t>
            </a:r>
            <a:r>
              <a:rPr lang="pl-PL" sz="1300" dirty="0" smtClean="0">
                <a:latin typeface="Courier"/>
                <a:cs typeface="Courier"/>
              </a:rPr>
              <a:t>  </a:t>
            </a:r>
            <a:r>
              <a:rPr lang="pl-PL" sz="1300" dirty="0" smtClean="0">
                <a:solidFill>
                  <a:srgbClr val="0000FF"/>
                </a:solidFill>
                <a:latin typeface="Courier"/>
                <a:cs typeface="Courier"/>
              </a:rPr>
              <a:t>0.5757  </a:t>
            </a:r>
            <a:r>
              <a:rPr lang="pl-PL" sz="1300" dirty="0">
                <a:solidFill>
                  <a:srgbClr val="0000FF"/>
                </a:solidFill>
                <a:latin typeface="Courier"/>
                <a:cs typeface="Courier"/>
              </a:rPr>
              <a:t>0.5757</a:t>
            </a:r>
          </a:p>
          <a:p>
            <a:pPr>
              <a:lnSpc>
                <a:spcPct val="80000"/>
              </a:lnSpc>
            </a:pPr>
            <a:r>
              <a:rPr lang="pl-PL" sz="1300" dirty="0">
                <a:latin typeface="Courier"/>
                <a:cs typeface="Courier"/>
              </a:rPr>
              <a:t>11  1906.50   35.50    </a:t>
            </a:r>
            <a:r>
              <a:rPr lang="pl-PL" sz="1300" dirty="0" smtClean="0">
                <a:latin typeface="Courier"/>
                <a:cs typeface="Courier"/>
              </a:rPr>
              <a:t>38   </a:t>
            </a:r>
            <a:r>
              <a:rPr lang="pl-PL" sz="1300" dirty="0" smtClean="0">
                <a:solidFill>
                  <a:srgbClr val="0000FF"/>
                </a:solidFill>
                <a:latin typeface="Courier"/>
                <a:cs typeface="Courier"/>
              </a:rPr>
              <a:t>0.7009</a:t>
            </a:r>
            <a:r>
              <a:rPr lang="pl-PL" sz="1300" dirty="0" smtClean="0">
                <a:latin typeface="Courier"/>
                <a:cs typeface="Courier"/>
              </a:rPr>
              <a:t>  </a:t>
            </a:r>
            <a:r>
              <a:rPr lang="pl-PL" sz="1300" dirty="0">
                <a:latin typeface="Courier"/>
                <a:cs typeface="Courier"/>
              </a:rPr>
              <a:t>0.7026  </a:t>
            </a:r>
            <a:r>
              <a:rPr lang="pl-PL" sz="1300" dirty="0" smtClean="0">
                <a:latin typeface="Courier"/>
                <a:cs typeface="Courier"/>
              </a:rPr>
              <a:t>0.7026  </a:t>
            </a:r>
            <a:r>
              <a:rPr lang="pl-PL" sz="1300" dirty="0" smtClean="0">
                <a:solidFill>
                  <a:srgbClr val="FF0000"/>
                </a:solidFill>
                <a:latin typeface="Courier"/>
                <a:cs typeface="Courier"/>
              </a:rPr>
              <a:t>0.7036  0.7036</a:t>
            </a:r>
            <a:endParaRPr lang="pl-PL" sz="1300" dirty="0">
              <a:solidFill>
                <a:srgbClr val="FF0000"/>
              </a:solidFill>
              <a:latin typeface="Courier"/>
              <a:cs typeface="Courier"/>
            </a:endParaRPr>
          </a:p>
          <a:p>
            <a:pPr>
              <a:lnSpc>
                <a:spcPct val="80000"/>
              </a:lnSpc>
            </a:pPr>
            <a:r>
              <a:rPr lang="pl-PL" sz="1300" dirty="0">
                <a:latin typeface="Courier"/>
                <a:cs typeface="Courier"/>
              </a:rPr>
              <a:t>12  1958.00   14.30    </a:t>
            </a:r>
            <a:r>
              <a:rPr lang="pl-PL" sz="1300" dirty="0" smtClean="0">
                <a:latin typeface="Courier"/>
                <a:cs typeface="Courier"/>
              </a:rPr>
              <a:t>38   </a:t>
            </a:r>
            <a:r>
              <a:rPr lang="pl-PL" sz="1300" dirty="0">
                <a:latin typeface="Courier"/>
                <a:cs typeface="Courier"/>
              </a:rPr>
              <a:t>0.5468  </a:t>
            </a:r>
            <a:r>
              <a:rPr lang="pl-PL" sz="1300" dirty="0">
                <a:solidFill>
                  <a:srgbClr val="0000FF"/>
                </a:solidFill>
                <a:latin typeface="Courier"/>
                <a:cs typeface="Courier"/>
              </a:rPr>
              <a:t>0.5450</a:t>
            </a:r>
            <a:r>
              <a:rPr lang="pl-PL" sz="1300" dirty="0">
                <a:latin typeface="Courier"/>
                <a:cs typeface="Courier"/>
              </a:rPr>
              <a:t>  </a:t>
            </a:r>
            <a:r>
              <a:rPr lang="pl-PL" sz="1300" dirty="0" smtClean="0">
                <a:solidFill>
                  <a:srgbClr val="0000FF"/>
                </a:solidFill>
                <a:latin typeface="Courier"/>
                <a:cs typeface="Courier"/>
              </a:rPr>
              <a:t>0.5450</a:t>
            </a:r>
            <a:r>
              <a:rPr lang="pl-PL" sz="1300" dirty="0" smtClean="0">
                <a:latin typeface="Courier"/>
                <a:cs typeface="Courier"/>
              </a:rPr>
              <a:t>  </a:t>
            </a:r>
            <a:r>
              <a:rPr lang="pl-PL" sz="1300" dirty="0" smtClean="0">
                <a:solidFill>
                  <a:srgbClr val="FF0000"/>
                </a:solidFill>
                <a:latin typeface="Courier"/>
                <a:cs typeface="Courier"/>
              </a:rPr>
              <a:t>0.5498  </a:t>
            </a:r>
            <a:r>
              <a:rPr lang="pl-PL" sz="1300" dirty="0">
                <a:solidFill>
                  <a:srgbClr val="FF0000"/>
                </a:solidFill>
                <a:latin typeface="Courier"/>
                <a:cs typeface="Courier"/>
              </a:rPr>
              <a:t>0.5498</a:t>
            </a:r>
          </a:p>
          <a:p>
            <a:pPr>
              <a:lnSpc>
                <a:spcPct val="80000"/>
              </a:lnSpc>
            </a:pPr>
            <a:r>
              <a:rPr lang="pl-PL" sz="1300" dirty="0">
                <a:latin typeface="Courier"/>
                <a:cs typeface="Courier"/>
              </a:rPr>
              <a:t>13  1982.50    8.50    </a:t>
            </a:r>
            <a:r>
              <a:rPr lang="pl-PL" sz="1300" dirty="0" smtClean="0">
                <a:latin typeface="Courier"/>
                <a:cs typeface="Courier"/>
              </a:rPr>
              <a:t>38   </a:t>
            </a:r>
            <a:r>
              <a:rPr lang="pl-PL" sz="1300" dirty="0">
                <a:solidFill>
                  <a:srgbClr val="FF0000"/>
                </a:solidFill>
                <a:latin typeface="Courier"/>
                <a:cs typeface="Courier"/>
              </a:rPr>
              <a:t>0.4958</a:t>
            </a:r>
            <a:r>
              <a:rPr lang="pl-PL" sz="1300" dirty="0">
                <a:latin typeface="Courier"/>
                <a:cs typeface="Courier"/>
              </a:rPr>
              <a:t>  0.4884  </a:t>
            </a:r>
            <a:r>
              <a:rPr lang="pl-PL" sz="1300" dirty="0" smtClean="0">
                <a:latin typeface="Courier"/>
                <a:cs typeface="Courier"/>
              </a:rPr>
              <a:t>0.4884  </a:t>
            </a:r>
            <a:r>
              <a:rPr lang="pl-PL" sz="1300" dirty="0" smtClean="0">
                <a:solidFill>
                  <a:srgbClr val="0000FF"/>
                </a:solidFill>
                <a:latin typeface="Courier"/>
                <a:cs typeface="Courier"/>
              </a:rPr>
              <a:t>0.4879  </a:t>
            </a:r>
            <a:r>
              <a:rPr lang="pl-PL" sz="1300" dirty="0">
                <a:solidFill>
                  <a:srgbClr val="0000FF"/>
                </a:solidFill>
                <a:latin typeface="Courier"/>
                <a:cs typeface="Courier"/>
              </a:rPr>
              <a:t>0.4879</a:t>
            </a:r>
          </a:p>
          <a:p>
            <a:pPr>
              <a:lnSpc>
                <a:spcPct val="80000"/>
              </a:lnSpc>
            </a:pPr>
            <a:r>
              <a:rPr lang="pl-PL" sz="1300" dirty="0">
                <a:latin typeface="Courier"/>
                <a:cs typeface="Courier"/>
              </a:rPr>
              <a:t>14  2082.50   88.50    </a:t>
            </a:r>
            <a:r>
              <a:rPr lang="pl-PL" sz="1300" dirty="0" smtClean="0">
                <a:latin typeface="Courier"/>
                <a:cs typeface="Courier"/>
              </a:rPr>
              <a:t>38   </a:t>
            </a:r>
            <a:r>
              <a:rPr lang="pl-PL" sz="1300" dirty="0" smtClean="0">
                <a:solidFill>
                  <a:srgbClr val="FF0000"/>
                </a:solidFill>
                <a:latin typeface="Courier"/>
                <a:cs typeface="Courier"/>
              </a:rPr>
              <a:t>0.7596</a:t>
            </a:r>
            <a:r>
              <a:rPr lang="pl-PL" sz="1300" dirty="0" smtClean="0">
                <a:latin typeface="Courier"/>
                <a:cs typeface="Courier"/>
              </a:rPr>
              <a:t>  0.7534  0.7531  </a:t>
            </a:r>
            <a:r>
              <a:rPr lang="pl-PL" sz="1300" dirty="0" smtClean="0">
                <a:solidFill>
                  <a:srgbClr val="0000FF"/>
                </a:solidFill>
                <a:latin typeface="Courier"/>
                <a:cs typeface="Courier"/>
              </a:rPr>
              <a:t>0.7523  0.7523</a:t>
            </a:r>
            <a:endParaRPr lang="pl-PL" sz="1300" dirty="0">
              <a:solidFill>
                <a:srgbClr val="0000FF"/>
              </a:solidFill>
              <a:latin typeface="Courier"/>
              <a:cs typeface="Courier"/>
            </a:endParaRPr>
          </a:p>
          <a:p>
            <a:pPr>
              <a:lnSpc>
                <a:spcPct val="80000"/>
              </a:lnSpc>
            </a:pPr>
            <a:r>
              <a:rPr lang="pl-PL" sz="1300" dirty="0">
                <a:latin typeface="Courier"/>
                <a:cs typeface="Courier"/>
              </a:rPr>
              <a:t>15  2299.30  125.15    </a:t>
            </a:r>
            <a:r>
              <a:rPr lang="pl-PL" sz="1300" dirty="0" smtClean="0">
                <a:latin typeface="Courier"/>
                <a:cs typeface="Courier"/>
              </a:rPr>
              <a:t>38   </a:t>
            </a:r>
            <a:r>
              <a:rPr lang="pl-PL" sz="1300" dirty="0">
                <a:solidFill>
                  <a:srgbClr val="FF0000"/>
                </a:solidFill>
                <a:latin typeface="Courier"/>
                <a:cs typeface="Courier"/>
              </a:rPr>
              <a:t>0.5404</a:t>
            </a:r>
            <a:r>
              <a:rPr lang="pl-PL" sz="1300" dirty="0">
                <a:latin typeface="Courier"/>
                <a:cs typeface="Courier"/>
              </a:rPr>
              <a:t>  0.5184  </a:t>
            </a:r>
            <a:r>
              <a:rPr lang="pl-PL" sz="1300" dirty="0" smtClean="0">
                <a:latin typeface="Courier"/>
                <a:cs typeface="Courier"/>
              </a:rPr>
              <a:t>0.5184  </a:t>
            </a:r>
            <a:r>
              <a:rPr lang="pl-PL" sz="1300" dirty="0" smtClean="0">
                <a:solidFill>
                  <a:srgbClr val="0000FF"/>
                </a:solidFill>
                <a:latin typeface="Courier"/>
                <a:cs typeface="Courier"/>
              </a:rPr>
              <a:t>0.4852  </a:t>
            </a:r>
            <a:r>
              <a:rPr lang="pl-PL" sz="1300" dirty="0">
                <a:solidFill>
                  <a:srgbClr val="0000FF"/>
                </a:solidFill>
                <a:latin typeface="Courier"/>
                <a:cs typeface="Courier"/>
              </a:rPr>
              <a:t>0.4852</a:t>
            </a:r>
          </a:p>
          <a:p>
            <a:pPr>
              <a:lnSpc>
                <a:spcPct val="80000"/>
              </a:lnSpc>
            </a:pPr>
            <a:r>
              <a:rPr lang="pl-PL" sz="1300" dirty="0">
                <a:latin typeface="Courier"/>
                <a:cs typeface="Courier"/>
              </a:rPr>
              <a:t>16  2430.60   32.10    </a:t>
            </a:r>
            <a:r>
              <a:rPr lang="pl-PL" sz="1300" dirty="0" smtClean="0">
                <a:latin typeface="Courier"/>
                <a:cs typeface="Courier"/>
              </a:rPr>
              <a:t>38   0.1819  </a:t>
            </a:r>
            <a:r>
              <a:rPr lang="pl-PL" sz="1300" dirty="0" smtClean="0">
                <a:solidFill>
                  <a:srgbClr val="FF0000"/>
                </a:solidFill>
                <a:latin typeface="Courier"/>
                <a:cs typeface="Courier"/>
              </a:rPr>
              <a:t>0.1844</a:t>
            </a:r>
            <a:r>
              <a:rPr lang="pl-PL" sz="1300" dirty="0" smtClean="0">
                <a:latin typeface="Courier"/>
                <a:cs typeface="Courier"/>
              </a:rPr>
              <a:t>  </a:t>
            </a:r>
            <a:r>
              <a:rPr lang="pl-PL" sz="1300" dirty="0" smtClean="0">
                <a:solidFill>
                  <a:srgbClr val="FF0000"/>
                </a:solidFill>
                <a:latin typeface="Courier"/>
                <a:cs typeface="Courier"/>
              </a:rPr>
              <a:t>0.1844</a:t>
            </a:r>
            <a:r>
              <a:rPr lang="pl-PL" sz="1300" dirty="0" smtClean="0">
                <a:latin typeface="Courier"/>
                <a:cs typeface="Courier"/>
              </a:rPr>
              <a:t>  </a:t>
            </a:r>
            <a:r>
              <a:rPr lang="pl-PL" sz="1300" dirty="0" smtClean="0">
                <a:solidFill>
                  <a:srgbClr val="0000FF"/>
                </a:solidFill>
                <a:latin typeface="Courier"/>
                <a:cs typeface="Courier"/>
              </a:rPr>
              <a:t>0.1806  0.1806</a:t>
            </a:r>
            <a:endParaRPr lang="pl-PL" sz="1300" dirty="0">
              <a:solidFill>
                <a:srgbClr val="0000FF"/>
              </a:solidFill>
              <a:latin typeface="Courier"/>
              <a:cs typeface="Courier"/>
            </a:endParaRPr>
          </a:p>
          <a:p>
            <a:pPr>
              <a:lnSpc>
                <a:spcPct val="80000"/>
              </a:lnSpc>
            </a:pPr>
            <a:r>
              <a:rPr lang="pl-PL" sz="1300" dirty="0">
                <a:latin typeface="Courier"/>
                <a:cs typeface="Courier"/>
              </a:rPr>
              <a:t>17  2501.90   34.80    </a:t>
            </a:r>
            <a:r>
              <a:rPr lang="pl-PL" sz="1300" dirty="0" smtClean="0">
                <a:latin typeface="Courier"/>
                <a:cs typeface="Courier"/>
              </a:rPr>
              <a:t>38   </a:t>
            </a:r>
            <a:r>
              <a:rPr lang="pl-PL" sz="1300" dirty="0" smtClean="0">
                <a:solidFill>
                  <a:srgbClr val="FF0000"/>
                </a:solidFill>
                <a:latin typeface="Courier"/>
                <a:cs typeface="Courier"/>
              </a:rPr>
              <a:t>0.2067</a:t>
            </a:r>
            <a:r>
              <a:rPr lang="pl-PL" sz="1300" dirty="0" smtClean="0">
                <a:latin typeface="Courier"/>
                <a:cs typeface="Courier"/>
              </a:rPr>
              <a:t>  </a:t>
            </a:r>
            <a:r>
              <a:rPr lang="pl-PL" sz="1300" dirty="0" smtClean="0">
                <a:solidFill>
                  <a:srgbClr val="0000FF"/>
                </a:solidFill>
                <a:latin typeface="Courier"/>
                <a:cs typeface="Courier"/>
              </a:rPr>
              <a:t>0.2062</a:t>
            </a:r>
            <a:r>
              <a:rPr lang="pl-PL" sz="1300" dirty="0" smtClean="0">
                <a:latin typeface="Courier"/>
                <a:cs typeface="Courier"/>
              </a:rPr>
              <a:t>  </a:t>
            </a:r>
            <a:r>
              <a:rPr lang="pl-PL" sz="1300" dirty="0" smtClean="0">
                <a:solidFill>
                  <a:srgbClr val="0000FF"/>
                </a:solidFill>
                <a:latin typeface="Courier"/>
                <a:cs typeface="Courier"/>
              </a:rPr>
              <a:t>0.2062</a:t>
            </a:r>
            <a:r>
              <a:rPr lang="pl-PL" sz="1300" dirty="0" smtClean="0">
                <a:latin typeface="Courier"/>
                <a:cs typeface="Courier"/>
              </a:rPr>
              <a:t>  0.2065  0.2065</a:t>
            </a:r>
            <a:endParaRPr lang="pl-PL" sz="1300" dirty="0">
              <a:latin typeface="Courier"/>
              <a:cs typeface="Courier"/>
            </a:endParaRPr>
          </a:p>
          <a:p>
            <a:pPr>
              <a:lnSpc>
                <a:spcPct val="80000"/>
              </a:lnSpc>
            </a:pPr>
            <a:r>
              <a:rPr lang="pl-PL" sz="1300" dirty="0">
                <a:latin typeface="Courier"/>
                <a:cs typeface="Courier"/>
              </a:rPr>
              <a:t>18  2601.00   48.00    </a:t>
            </a:r>
            <a:r>
              <a:rPr lang="pl-PL" sz="1300" dirty="0" smtClean="0">
                <a:latin typeface="Courier"/>
                <a:cs typeface="Courier"/>
              </a:rPr>
              <a:t>38   </a:t>
            </a:r>
            <a:r>
              <a:rPr lang="pl-PL" sz="1300" dirty="0">
                <a:solidFill>
                  <a:srgbClr val="FF0000"/>
                </a:solidFill>
                <a:latin typeface="Courier"/>
                <a:cs typeface="Courier"/>
              </a:rPr>
              <a:t>0.2565</a:t>
            </a:r>
            <a:r>
              <a:rPr lang="pl-PL" sz="1300" dirty="0">
                <a:latin typeface="Courier"/>
                <a:cs typeface="Courier"/>
              </a:rPr>
              <a:t>  </a:t>
            </a:r>
            <a:r>
              <a:rPr lang="pl-PL" sz="1300" dirty="0">
                <a:solidFill>
                  <a:srgbClr val="0000FF"/>
                </a:solidFill>
                <a:latin typeface="Courier"/>
                <a:cs typeface="Courier"/>
              </a:rPr>
              <a:t>0.2559</a:t>
            </a:r>
            <a:r>
              <a:rPr lang="pl-PL" sz="1300" dirty="0">
                <a:latin typeface="Courier"/>
                <a:cs typeface="Courier"/>
              </a:rPr>
              <a:t>  </a:t>
            </a:r>
            <a:r>
              <a:rPr lang="pl-PL" sz="1300" dirty="0" smtClean="0">
                <a:solidFill>
                  <a:srgbClr val="0000FF"/>
                </a:solidFill>
                <a:latin typeface="Courier"/>
                <a:cs typeface="Courier"/>
              </a:rPr>
              <a:t>0.2559</a:t>
            </a:r>
            <a:r>
              <a:rPr lang="pl-PL" sz="1300" dirty="0" smtClean="0">
                <a:latin typeface="Courier"/>
                <a:cs typeface="Courier"/>
              </a:rPr>
              <a:t>  0.2560  </a:t>
            </a:r>
            <a:r>
              <a:rPr lang="pl-PL" sz="1300" dirty="0">
                <a:latin typeface="Courier"/>
                <a:cs typeface="Courier"/>
              </a:rPr>
              <a:t>0.2560</a:t>
            </a:r>
          </a:p>
          <a:p>
            <a:pPr>
              <a:lnSpc>
                <a:spcPct val="80000"/>
              </a:lnSpc>
            </a:pPr>
            <a:r>
              <a:rPr lang="pl-PL" sz="1300" dirty="0">
                <a:latin typeface="Courier"/>
                <a:cs typeface="Courier"/>
              </a:rPr>
              <a:t>19  2760.00   31.00    </a:t>
            </a:r>
            <a:r>
              <a:rPr lang="pl-PL" sz="1300" dirty="0" smtClean="0">
                <a:latin typeface="Courier"/>
                <a:cs typeface="Courier"/>
              </a:rPr>
              <a:t>38   </a:t>
            </a:r>
            <a:r>
              <a:rPr lang="pl-PL" sz="1300" dirty="0">
                <a:solidFill>
                  <a:srgbClr val="FF0000"/>
                </a:solidFill>
                <a:latin typeface="Courier"/>
                <a:cs typeface="Courier"/>
              </a:rPr>
              <a:t>0.2644</a:t>
            </a:r>
            <a:r>
              <a:rPr lang="pl-PL" sz="1300" dirty="0">
                <a:latin typeface="Courier"/>
                <a:cs typeface="Courier"/>
              </a:rPr>
              <a:t>  0.2634  </a:t>
            </a:r>
            <a:r>
              <a:rPr lang="pl-PL" sz="1300" dirty="0" smtClean="0">
                <a:latin typeface="Courier"/>
                <a:cs typeface="Courier"/>
              </a:rPr>
              <a:t>0.2634  </a:t>
            </a:r>
            <a:r>
              <a:rPr lang="pl-PL" sz="1300" dirty="0" smtClean="0">
                <a:solidFill>
                  <a:srgbClr val="0000FF"/>
                </a:solidFill>
                <a:latin typeface="Courier"/>
                <a:cs typeface="Courier"/>
              </a:rPr>
              <a:t>0.2632  </a:t>
            </a:r>
            <a:r>
              <a:rPr lang="pl-PL" sz="1300" dirty="0">
                <a:solidFill>
                  <a:srgbClr val="0000FF"/>
                </a:solidFill>
                <a:latin typeface="Courier"/>
                <a:cs typeface="Courier"/>
              </a:rPr>
              <a:t>0.2632</a:t>
            </a:r>
          </a:p>
          <a:p>
            <a:pPr>
              <a:lnSpc>
                <a:spcPct val="80000"/>
              </a:lnSpc>
            </a:pPr>
            <a:r>
              <a:rPr lang="pl-PL" sz="1300" dirty="0">
                <a:latin typeface="Courier"/>
                <a:cs typeface="Courier"/>
              </a:rPr>
              <a:t>20  3155.00   19.00    </a:t>
            </a:r>
            <a:r>
              <a:rPr lang="pl-PL" sz="1300" dirty="0" smtClean="0">
                <a:latin typeface="Courier"/>
                <a:cs typeface="Courier"/>
              </a:rPr>
              <a:t>38   </a:t>
            </a:r>
            <a:r>
              <a:rPr lang="pl-PL" sz="1300" dirty="0">
                <a:solidFill>
                  <a:srgbClr val="FF0000"/>
                </a:solidFill>
                <a:latin typeface="Courier"/>
                <a:cs typeface="Courier"/>
              </a:rPr>
              <a:t>0.5258</a:t>
            </a:r>
            <a:r>
              <a:rPr lang="pl-PL" sz="1300" dirty="0">
                <a:latin typeface="Courier"/>
                <a:cs typeface="Courier"/>
              </a:rPr>
              <a:t>  0.5252  </a:t>
            </a:r>
            <a:r>
              <a:rPr lang="pl-PL" sz="1300" dirty="0" smtClean="0">
                <a:latin typeface="Courier"/>
                <a:cs typeface="Courier"/>
              </a:rPr>
              <a:t>0.5252  </a:t>
            </a:r>
            <a:r>
              <a:rPr lang="pl-PL" sz="1300" dirty="0" smtClean="0">
                <a:solidFill>
                  <a:srgbClr val="0000FF"/>
                </a:solidFill>
                <a:latin typeface="Courier"/>
                <a:cs typeface="Courier"/>
              </a:rPr>
              <a:t>0.5245  </a:t>
            </a:r>
            <a:r>
              <a:rPr lang="pl-PL" sz="1300" dirty="0">
                <a:solidFill>
                  <a:srgbClr val="0000FF"/>
                </a:solidFill>
                <a:latin typeface="Courier"/>
                <a:cs typeface="Courier"/>
              </a:rPr>
              <a:t>0.5245</a:t>
            </a:r>
          </a:p>
          <a:p>
            <a:pPr>
              <a:lnSpc>
                <a:spcPct val="80000"/>
              </a:lnSpc>
            </a:pPr>
            <a:r>
              <a:rPr lang="pl-PL" sz="1300" dirty="0">
                <a:latin typeface="Courier"/>
                <a:cs typeface="Courier"/>
              </a:rPr>
              <a:t>21  3206.75   20.25    </a:t>
            </a:r>
            <a:r>
              <a:rPr lang="pl-PL" sz="1300" dirty="0" smtClean="0">
                <a:latin typeface="Courier"/>
                <a:cs typeface="Courier"/>
              </a:rPr>
              <a:t>38   </a:t>
            </a:r>
            <a:r>
              <a:rPr lang="pl-PL" sz="1300" dirty="0">
                <a:solidFill>
                  <a:srgbClr val="FF0000"/>
                </a:solidFill>
                <a:latin typeface="Courier"/>
                <a:cs typeface="Courier"/>
              </a:rPr>
              <a:t>0.2198</a:t>
            </a:r>
            <a:r>
              <a:rPr lang="pl-PL" sz="1300" dirty="0">
                <a:latin typeface="Courier"/>
                <a:cs typeface="Courier"/>
              </a:rPr>
              <a:t>  0.2173  </a:t>
            </a:r>
            <a:r>
              <a:rPr lang="pl-PL" sz="1300" dirty="0" smtClean="0">
                <a:latin typeface="Courier"/>
                <a:cs typeface="Courier"/>
              </a:rPr>
              <a:t>0.2173  </a:t>
            </a:r>
            <a:r>
              <a:rPr lang="pl-PL" sz="1300" dirty="0" smtClean="0">
                <a:solidFill>
                  <a:srgbClr val="0000FF"/>
                </a:solidFill>
                <a:latin typeface="Courier"/>
                <a:cs typeface="Courier"/>
              </a:rPr>
              <a:t>0.2144  </a:t>
            </a:r>
            <a:r>
              <a:rPr lang="pl-PL" sz="1300" dirty="0">
                <a:solidFill>
                  <a:srgbClr val="0000FF"/>
                </a:solidFill>
                <a:latin typeface="Courier"/>
                <a:cs typeface="Courier"/>
              </a:rPr>
              <a:t>0.2144</a:t>
            </a:r>
          </a:p>
          <a:p>
            <a:pPr>
              <a:lnSpc>
                <a:spcPct val="80000"/>
              </a:lnSpc>
            </a:pPr>
            <a:r>
              <a:rPr lang="pl-PL" sz="1300" dirty="0">
                <a:latin typeface="Courier"/>
                <a:cs typeface="Courier"/>
              </a:rPr>
              <a:t>22  3309.00   24.50    </a:t>
            </a:r>
            <a:r>
              <a:rPr lang="pl-PL" sz="1300" dirty="0" smtClean="0">
                <a:latin typeface="Courier"/>
                <a:cs typeface="Courier"/>
              </a:rPr>
              <a:t>38   </a:t>
            </a:r>
            <a:r>
              <a:rPr lang="pl-PL" sz="1300" dirty="0">
                <a:solidFill>
                  <a:srgbClr val="FF0000"/>
                </a:solidFill>
                <a:latin typeface="Courier"/>
                <a:cs typeface="Courier"/>
              </a:rPr>
              <a:t>0.2037</a:t>
            </a:r>
            <a:r>
              <a:rPr lang="pl-PL" sz="1300" dirty="0">
                <a:latin typeface="Courier"/>
                <a:cs typeface="Courier"/>
              </a:rPr>
              <a:t>  0.1913  </a:t>
            </a:r>
            <a:r>
              <a:rPr lang="pl-PL" sz="1300" dirty="0" smtClean="0">
                <a:latin typeface="Courier"/>
                <a:cs typeface="Courier"/>
              </a:rPr>
              <a:t>0.1801  </a:t>
            </a:r>
            <a:r>
              <a:rPr lang="pl-PL" sz="1300" dirty="0" smtClean="0">
                <a:solidFill>
                  <a:srgbClr val="0000FF"/>
                </a:solidFill>
                <a:latin typeface="Courier"/>
                <a:cs typeface="Courier"/>
              </a:rPr>
              <a:t>0.1877  </a:t>
            </a:r>
            <a:r>
              <a:rPr lang="pl-PL" sz="1300" dirty="0">
                <a:solidFill>
                  <a:srgbClr val="0000FF"/>
                </a:solidFill>
                <a:latin typeface="Courier"/>
                <a:cs typeface="Courier"/>
              </a:rPr>
              <a:t>0.1877</a:t>
            </a:r>
          </a:p>
          <a:p>
            <a:pPr>
              <a:lnSpc>
                <a:spcPct val="80000"/>
              </a:lnSpc>
            </a:pPr>
            <a:r>
              <a:rPr lang="pl-PL" sz="1300" dirty="0">
                <a:latin typeface="Courier"/>
                <a:cs typeface="Courier"/>
              </a:rPr>
              <a:t>23  3364.00   26.00    </a:t>
            </a:r>
            <a:r>
              <a:rPr lang="pl-PL" sz="1300" dirty="0" smtClean="0">
                <a:latin typeface="Courier"/>
                <a:cs typeface="Courier"/>
              </a:rPr>
              <a:t>38   </a:t>
            </a:r>
            <a:r>
              <a:rPr lang="pl-PL" sz="1300" dirty="0">
                <a:solidFill>
                  <a:srgbClr val="FF0000"/>
                </a:solidFill>
                <a:latin typeface="Courier"/>
                <a:cs typeface="Courier"/>
              </a:rPr>
              <a:t>0.2434</a:t>
            </a:r>
            <a:r>
              <a:rPr lang="pl-PL" sz="1300" dirty="0">
                <a:latin typeface="Courier"/>
                <a:cs typeface="Courier"/>
              </a:rPr>
              <a:t>  0.2194  </a:t>
            </a:r>
            <a:r>
              <a:rPr lang="pl-PL" sz="1300" dirty="0" smtClean="0">
                <a:latin typeface="Courier"/>
                <a:cs typeface="Courier"/>
              </a:rPr>
              <a:t>0.2122  </a:t>
            </a:r>
            <a:r>
              <a:rPr lang="pl-PL" sz="1300" dirty="0" smtClean="0">
                <a:solidFill>
                  <a:srgbClr val="0000FF"/>
                </a:solidFill>
                <a:latin typeface="Courier"/>
                <a:cs typeface="Courier"/>
              </a:rPr>
              <a:t>0.2109  </a:t>
            </a:r>
            <a:r>
              <a:rPr lang="pl-PL" sz="1300" dirty="0">
                <a:solidFill>
                  <a:srgbClr val="0000FF"/>
                </a:solidFill>
                <a:latin typeface="Courier"/>
                <a:cs typeface="Courier"/>
              </a:rPr>
              <a:t>0.2109</a:t>
            </a:r>
          </a:p>
          <a:p>
            <a:pPr>
              <a:lnSpc>
                <a:spcPct val="80000"/>
              </a:lnSpc>
            </a:pPr>
            <a:r>
              <a:rPr lang="pl-PL" sz="1300" dirty="0">
                <a:latin typeface="Courier"/>
                <a:cs typeface="Courier"/>
              </a:rPr>
              <a:t>24  3553.80   26.20    </a:t>
            </a:r>
            <a:r>
              <a:rPr lang="pl-PL" sz="1300" dirty="0" smtClean="0">
                <a:latin typeface="Courier"/>
                <a:cs typeface="Courier"/>
              </a:rPr>
              <a:t>38   </a:t>
            </a:r>
            <a:r>
              <a:rPr lang="pl-PL" sz="1300" dirty="0" smtClean="0">
                <a:solidFill>
                  <a:srgbClr val="FF0000"/>
                </a:solidFill>
                <a:latin typeface="Courier"/>
                <a:cs typeface="Courier"/>
              </a:rPr>
              <a:t>1.4797</a:t>
            </a:r>
            <a:r>
              <a:rPr lang="pl-PL" sz="1300" dirty="0" smtClean="0">
                <a:latin typeface="Courier"/>
                <a:cs typeface="Courier"/>
              </a:rPr>
              <a:t>  0.8086  0.7476  </a:t>
            </a:r>
            <a:r>
              <a:rPr lang="pl-PL" sz="1300" dirty="0" smtClean="0">
                <a:solidFill>
                  <a:srgbClr val="0000FF"/>
                </a:solidFill>
                <a:latin typeface="Courier"/>
                <a:cs typeface="Courier"/>
              </a:rPr>
              <a:t>0.7088  0.7088</a:t>
            </a:r>
            <a:endParaRPr lang="pl-PL" sz="1300" dirty="0">
              <a:solidFill>
                <a:srgbClr val="0000FF"/>
              </a:solidFill>
              <a:latin typeface="Courier"/>
              <a:cs typeface="Courier"/>
            </a:endParaRPr>
          </a:p>
          <a:p>
            <a:pPr>
              <a:lnSpc>
                <a:spcPct val="80000"/>
              </a:lnSpc>
            </a:pPr>
            <a:r>
              <a:rPr lang="pl-PL" sz="1300" dirty="0">
                <a:latin typeface="Courier"/>
                <a:cs typeface="Courier"/>
              </a:rPr>
              <a:t>25  3623.40   43.70    </a:t>
            </a:r>
            <a:r>
              <a:rPr lang="pl-PL" sz="1300" dirty="0" smtClean="0">
                <a:latin typeface="Courier"/>
                <a:cs typeface="Courier"/>
              </a:rPr>
              <a:t>38   </a:t>
            </a:r>
            <a:r>
              <a:rPr lang="pl-PL" sz="1300" dirty="0" smtClean="0">
                <a:solidFill>
                  <a:srgbClr val="FF0000"/>
                </a:solidFill>
                <a:latin typeface="Courier"/>
                <a:cs typeface="Courier"/>
              </a:rPr>
              <a:t>1.3081</a:t>
            </a:r>
            <a:r>
              <a:rPr lang="pl-PL" sz="1300" dirty="0" smtClean="0">
                <a:latin typeface="Courier"/>
                <a:cs typeface="Courier"/>
              </a:rPr>
              <a:t>  0.8339  0.8263  </a:t>
            </a:r>
            <a:r>
              <a:rPr lang="pl-PL" sz="1300" dirty="0" smtClean="0">
                <a:solidFill>
                  <a:srgbClr val="0000FF"/>
                </a:solidFill>
                <a:latin typeface="Courier"/>
                <a:cs typeface="Courier"/>
              </a:rPr>
              <a:t>0.7685  0.7685</a:t>
            </a:r>
            <a:endParaRPr lang="pl-PL" sz="1300" dirty="0">
              <a:solidFill>
                <a:srgbClr val="0000FF"/>
              </a:solidFill>
              <a:latin typeface="Courier"/>
              <a:cs typeface="Courier"/>
            </a:endParaRPr>
          </a:p>
          <a:p>
            <a:pPr>
              <a:lnSpc>
                <a:spcPct val="80000"/>
              </a:lnSpc>
            </a:pPr>
            <a:r>
              <a:rPr lang="pl-PL" sz="1300" dirty="0">
                <a:latin typeface="Courier"/>
                <a:cs typeface="Courier"/>
              </a:rPr>
              <a:t>26  3713.50   41.55    </a:t>
            </a:r>
            <a:r>
              <a:rPr lang="pl-PL" sz="1300" dirty="0" smtClean="0">
                <a:latin typeface="Courier"/>
                <a:cs typeface="Courier"/>
              </a:rPr>
              <a:t>38   </a:t>
            </a:r>
            <a:r>
              <a:rPr lang="pl-PL" sz="1300" dirty="0" smtClean="0">
                <a:solidFill>
                  <a:srgbClr val="FF0000"/>
                </a:solidFill>
                <a:latin typeface="Courier"/>
                <a:cs typeface="Courier"/>
              </a:rPr>
              <a:t>0.6184</a:t>
            </a:r>
            <a:r>
              <a:rPr lang="pl-PL" sz="1300" dirty="0" smtClean="0">
                <a:latin typeface="Courier"/>
                <a:cs typeface="Courier"/>
              </a:rPr>
              <a:t>  0.5095  0.5095  </a:t>
            </a:r>
            <a:r>
              <a:rPr lang="pl-PL" sz="1300" dirty="0" smtClean="0">
                <a:solidFill>
                  <a:srgbClr val="0000FF"/>
                </a:solidFill>
                <a:latin typeface="Courier"/>
                <a:cs typeface="Courier"/>
              </a:rPr>
              <a:t>0.4919  0.4919</a:t>
            </a:r>
            <a:endParaRPr lang="pl-PL" sz="1300" dirty="0">
              <a:solidFill>
                <a:srgbClr val="0000FF"/>
              </a:solidFill>
              <a:latin typeface="Courier"/>
              <a:cs typeface="Courier"/>
            </a:endParaRPr>
          </a:p>
          <a:p>
            <a:pPr>
              <a:lnSpc>
                <a:spcPct val="80000"/>
              </a:lnSpc>
            </a:pPr>
            <a:r>
              <a:rPr lang="pl-PL" sz="1300" dirty="0">
                <a:latin typeface="Courier"/>
                <a:cs typeface="Courier"/>
              </a:rPr>
              <a:t>27  3811.20   37.00    </a:t>
            </a:r>
            <a:r>
              <a:rPr lang="pl-PL" sz="1300" dirty="0" smtClean="0">
                <a:latin typeface="Courier"/>
                <a:cs typeface="Courier"/>
              </a:rPr>
              <a:t>38   </a:t>
            </a:r>
            <a:r>
              <a:rPr lang="pl-PL" sz="1300" dirty="0" smtClean="0">
                <a:solidFill>
                  <a:srgbClr val="FF0000"/>
                </a:solidFill>
                <a:latin typeface="Courier"/>
                <a:cs typeface="Courier"/>
              </a:rPr>
              <a:t>0.9419</a:t>
            </a:r>
            <a:r>
              <a:rPr lang="pl-PL" sz="1300" dirty="0" smtClean="0">
                <a:latin typeface="Courier"/>
                <a:cs typeface="Courier"/>
              </a:rPr>
              <a:t>  0.9058  0.9058  </a:t>
            </a:r>
            <a:r>
              <a:rPr lang="pl-PL" sz="1300" dirty="0" smtClean="0">
                <a:solidFill>
                  <a:srgbClr val="0000FF"/>
                </a:solidFill>
                <a:latin typeface="Courier"/>
                <a:cs typeface="Courier"/>
              </a:rPr>
              <a:t>0.9054  0.9054</a:t>
            </a:r>
            <a:endParaRPr lang="pl-PL" sz="1300" dirty="0">
              <a:solidFill>
                <a:srgbClr val="0000FF"/>
              </a:solidFill>
              <a:latin typeface="Courier"/>
              <a:cs typeface="Courier"/>
            </a:endParaRPr>
          </a:p>
          <a:p>
            <a:pPr>
              <a:lnSpc>
                <a:spcPct val="80000"/>
              </a:lnSpc>
            </a:pPr>
            <a:r>
              <a:rPr lang="pl-PL" sz="1300" dirty="0">
                <a:latin typeface="Courier"/>
                <a:cs typeface="Courier"/>
              </a:rPr>
              <a:t>28 </a:t>
            </a:r>
            <a:r>
              <a:rPr lang="pl-PL" sz="1300" dirty="0" smtClean="0">
                <a:latin typeface="Courier"/>
                <a:cs typeface="Courier"/>
              </a:rPr>
              <a:t> 3871.90   </a:t>
            </a:r>
            <a:r>
              <a:rPr lang="pl-PL" sz="1300" dirty="0">
                <a:latin typeface="Courier"/>
                <a:cs typeface="Courier"/>
              </a:rPr>
              <a:t>15.80    </a:t>
            </a:r>
            <a:r>
              <a:rPr lang="pl-PL" sz="1300" dirty="0" smtClean="0">
                <a:latin typeface="Courier"/>
                <a:cs typeface="Courier"/>
              </a:rPr>
              <a:t>38   </a:t>
            </a:r>
            <a:r>
              <a:rPr lang="pl-PL" sz="1300" dirty="0">
                <a:solidFill>
                  <a:srgbClr val="FF0000"/>
                </a:solidFill>
                <a:latin typeface="Courier"/>
                <a:cs typeface="Courier"/>
              </a:rPr>
              <a:t>1.1206</a:t>
            </a:r>
            <a:r>
              <a:rPr lang="pl-PL" sz="1300" dirty="0">
                <a:latin typeface="Courier"/>
                <a:cs typeface="Courier"/>
              </a:rPr>
              <a:t>  1.0633  </a:t>
            </a:r>
            <a:r>
              <a:rPr lang="pl-PL" sz="1300" dirty="0" smtClean="0">
                <a:latin typeface="Courier"/>
                <a:cs typeface="Courier"/>
              </a:rPr>
              <a:t>1.0633  1.0633  </a:t>
            </a:r>
            <a:r>
              <a:rPr lang="pl-PL" sz="1300" dirty="0">
                <a:latin typeface="Courier"/>
                <a:cs typeface="Courier"/>
              </a:rPr>
              <a:t>1.0633</a:t>
            </a:r>
          </a:p>
          <a:p>
            <a:pPr>
              <a:lnSpc>
                <a:spcPct val="80000"/>
              </a:lnSpc>
            </a:pPr>
            <a:r>
              <a:rPr lang="pl-PL" sz="1300" dirty="0" smtClean="0">
                <a:latin typeface="Courier"/>
                <a:cs typeface="Courier"/>
              </a:rPr>
              <a:t>29  3991.00   </a:t>
            </a:r>
            <a:r>
              <a:rPr lang="pl-PL" sz="1300" dirty="0">
                <a:latin typeface="Courier"/>
                <a:cs typeface="Courier"/>
              </a:rPr>
              <a:t>42.00    </a:t>
            </a:r>
            <a:r>
              <a:rPr lang="pl-PL" sz="1300" dirty="0" smtClean="0">
                <a:latin typeface="Courier"/>
                <a:cs typeface="Courier"/>
              </a:rPr>
              <a:t>38  </a:t>
            </a:r>
            <a:r>
              <a:rPr lang="pl-PL" sz="1300" dirty="0" smtClean="0">
                <a:solidFill>
                  <a:srgbClr val="0000FF"/>
                </a:solidFill>
                <a:latin typeface="Courier"/>
                <a:cs typeface="Courier"/>
              </a:rPr>
              <a:t> </a:t>
            </a:r>
            <a:r>
              <a:rPr lang="pl-PL" sz="1300" dirty="0">
                <a:solidFill>
                  <a:srgbClr val="FF0000"/>
                </a:solidFill>
                <a:latin typeface="Courier"/>
                <a:cs typeface="Courier"/>
              </a:rPr>
              <a:t>0.4543</a:t>
            </a:r>
            <a:r>
              <a:rPr lang="pl-PL" sz="1300" dirty="0">
                <a:solidFill>
                  <a:srgbClr val="0000FF"/>
                </a:solidFill>
                <a:latin typeface="Courier"/>
                <a:cs typeface="Courier"/>
              </a:rPr>
              <a:t>  0.4539  </a:t>
            </a:r>
            <a:r>
              <a:rPr lang="pl-PL" sz="1300" dirty="0" smtClean="0">
                <a:solidFill>
                  <a:srgbClr val="0000FF"/>
                </a:solidFill>
                <a:latin typeface="Courier"/>
                <a:cs typeface="Courier"/>
              </a:rPr>
              <a:t>0.4539  0.4539  </a:t>
            </a:r>
            <a:r>
              <a:rPr lang="pl-PL" sz="1300" dirty="0">
                <a:solidFill>
                  <a:srgbClr val="0000FF"/>
                </a:solidFill>
                <a:latin typeface="Courier"/>
                <a:cs typeface="Courier"/>
              </a:rPr>
              <a:t>0.4539</a:t>
            </a:r>
          </a:p>
          <a:p>
            <a:pPr marL="342900" indent="-342900">
              <a:lnSpc>
                <a:spcPct val="80000"/>
              </a:lnSpc>
              <a:buAutoNum type="arabicPlain" startAt="30"/>
            </a:pPr>
            <a:r>
              <a:rPr lang="pl-PL" sz="1300" dirty="0" smtClean="0">
                <a:latin typeface="Courier"/>
                <a:cs typeface="Courier"/>
              </a:rPr>
              <a:t>4622.10   </a:t>
            </a:r>
            <a:r>
              <a:rPr lang="pl-PL" sz="1300" dirty="0">
                <a:latin typeface="Courier"/>
                <a:cs typeface="Courier"/>
              </a:rPr>
              <a:t>41.40    </a:t>
            </a:r>
            <a:r>
              <a:rPr lang="pl-PL" sz="1300" dirty="0" smtClean="0">
                <a:latin typeface="Courier"/>
                <a:cs typeface="Courier"/>
              </a:rPr>
              <a:t>38   </a:t>
            </a:r>
            <a:r>
              <a:rPr lang="pl-PL" sz="1300" dirty="0">
                <a:solidFill>
                  <a:srgbClr val="FF0000"/>
                </a:solidFill>
                <a:latin typeface="Courier"/>
                <a:cs typeface="Courier"/>
              </a:rPr>
              <a:t>0.2909</a:t>
            </a:r>
            <a:r>
              <a:rPr lang="pl-PL" sz="1300" dirty="0">
                <a:latin typeface="Courier"/>
                <a:cs typeface="Courier"/>
              </a:rPr>
              <a:t>  0.2797  </a:t>
            </a:r>
            <a:r>
              <a:rPr lang="pl-PL" sz="1300" dirty="0" smtClean="0">
                <a:latin typeface="Courier"/>
                <a:cs typeface="Courier"/>
              </a:rPr>
              <a:t>0.2797  </a:t>
            </a:r>
            <a:r>
              <a:rPr lang="pl-PL" sz="1300" dirty="0" smtClean="0">
                <a:solidFill>
                  <a:srgbClr val="0000FF"/>
                </a:solidFill>
                <a:latin typeface="Courier"/>
                <a:cs typeface="Courier"/>
              </a:rPr>
              <a:t>0.2793  </a:t>
            </a:r>
            <a:r>
              <a:rPr lang="pl-PL" sz="1300" dirty="0">
                <a:solidFill>
                  <a:srgbClr val="0000FF"/>
                </a:solidFill>
                <a:latin typeface="Courier"/>
                <a:cs typeface="Courier"/>
              </a:rPr>
              <a:t>0.2793</a:t>
            </a:r>
          </a:p>
          <a:p>
            <a:pPr marL="342900" indent="-342900">
              <a:lnSpc>
                <a:spcPct val="80000"/>
              </a:lnSpc>
              <a:buAutoNum type="arabicPlain" startAt="30"/>
            </a:pPr>
            <a:r>
              <a:rPr lang="pl-PL" sz="1300" dirty="0" smtClean="0">
                <a:latin typeface="Courier"/>
                <a:cs typeface="Courier"/>
              </a:rPr>
              <a:t>4812.00   </a:t>
            </a:r>
            <a:r>
              <a:rPr lang="pl-PL" sz="1300" dirty="0">
                <a:latin typeface="Courier"/>
                <a:cs typeface="Courier"/>
              </a:rPr>
              <a:t>92.00    </a:t>
            </a:r>
            <a:r>
              <a:rPr lang="pl-PL" sz="1300" dirty="0" smtClean="0">
                <a:latin typeface="Courier"/>
                <a:cs typeface="Courier"/>
              </a:rPr>
              <a:t>38   </a:t>
            </a:r>
            <a:r>
              <a:rPr lang="pl-PL" sz="1300" dirty="0" smtClean="0">
                <a:solidFill>
                  <a:srgbClr val="0000FF"/>
                </a:solidFill>
                <a:latin typeface="Courier"/>
                <a:cs typeface="Courier"/>
              </a:rPr>
              <a:t>0.4907</a:t>
            </a:r>
            <a:r>
              <a:rPr lang="pl-PL" sz="1300" dirty="0" smtClean="0">
                <a:latin typeface="Courier"/>
                <a:cs typeface="Courier"/>
              </a:rPr>
              <a:t>  0.4934  0.4910  </a:t>
            </a:r>
            <a:r>
              <a:rPr lang="pl-PL" sz="1300" dirty="0" smtClean="0">
                <a:solidFill>
                  <a:srgbClr val="FF0000"/>
                </a:solidFill>
                <a:latin typeface="Courier"/>
                <a:cs typeface="Courier"/>
              </a:rPr>
              <a:t>0.5335  0.5335</a:t>
            </a:r>
            <a:endParaRPr lang="pl-PL" sz="1300" dirty="0">
              <a:solidFill>
                <a:srgbClr val="FF0000"/>
              </a:solidFill>
              <a:latin typeface="Courier"/>
              <a:cs typeface="Courier"/>
            </a:endParaRPr>
          </a:p>
          <a:p>
            <a:pPr marL="342900" indent="-342900">
              <a:lnSpc>
                <a:spcPct val="80000"/>
              </a:lnSpc>
              <a:buAutoNum type="arabicPlain" startAt="31"/>
            </a:pPr>
            <a:r>
              <a:rPr lang="pl-PL" sz="1300" dirty="0" smtClean="0">
                <a:latin typeface="Courier"/>
                <a:cs typeface="Courier"/>
              </a:rPr>
              <a:t>4962.00   </a:t>
            </a:r>
            <a:r>
              <a:rPr lang="pl-PL" sz="1300" dirty="0">
                <a:latin typeface="Courier"/>
                <a:cs typeface="Courier"/>
              </a:rPr>
              <a:t>58.00    </a:t>
            </a:r>
            <a:r>
              <a:rPr lang="pl-PL" sz="1300" dirty="0" smtClean="0">
                <a:latin typeface="Courier"/>
                <a:cs typeface="Courier"/>
              </a:rPr>
              <a:t>38   </a:t>
            </a:r>
            <a:r>
              <a:rPr lang="pl-PL" sz="1300" dirty="0" smtClean="0">
                <a:solidFill>
                  <a:srgbClr val="FF0000"/>
                </a:solidFill>
                <a:latin typeface="Courier"/>
                <a:cs typeface="Courier"/>
              </a:rPr>
              <a:t>0.5920</a:t>
            </a:r>
            <a:r>
              <a:rPr lang="pl-PL" sz="1300" dirty="0" smtClean="0">
                <a:latin typeface="Courier"/>
                <a:cs typeface="Courier"/>
              </a:rPr>
              <a:t>  0.5727  </a:t>
            </a:r>
            <a:r>
              <a:rPr lang="pl-PL" sz="1300" dirty="0" smtClean="0">
                <a:solidFill>
                  <a:srgbClr val="0000FF"/>
                </a:solidFill>
                <a:latin typeface="Courier"/>
                <a:cs typeface="Courier"/>
              </a:rPr>
              <a:t>0.5704</a:t>
            </a:r>
            <a:r>
              <a:rPr lang="pl-PL" sz="1300" dirty="0" smtClean="0">
                <a:latin typeface="Courier"/>
                <a:cs typeface="Courier"/>
              </a:rPr>
              <a:t>  0.5708  0.5708</a:t>
            </a:r>
            <a:endParaRPr lang="pl-PL" sz="1300" dirty="0">
              <a:latin typeface="Courier"/>
              <a:cs typeface="Courier"/>
            </a:endParaRPr>
          </a:p>
          <a:p>
            <a:pPr marL="342900" indent="-342900">
              <a:lnSpc>
                <a:spcPct val="80000"/>
              </a:lnSpc>
              <a:buAutoNum type="arabicPlain" startAt="32"/>
            </a:pPr>
            <a:r>
              <a:rPr lang="pl-PL" sz="1300" dirty="0" smtClean="0">
                <a:latin typeface="Courier"/>
                <a:cs typeface="Courier"/>
              </a:rPr>
              <a:t>5096.00   </a:t>
            </a:r>
            <a:r>
              <a:rPr lang="pl-PL" sz="1300" dirty="0">
                <a:latin typeface="Courier"/>
                <a:cs typeface="Courier"/>
              </a:rPr>
              <a:t>76.00    </a:t>
            </a:r>
            <a:r>
              <a:rPr lang="pl-PL" sz="1300" dirty="0" smtClean="0">
                <a:latin typeface="Courier"/>
                <a:cs typeface="Courier"/>
              </a:rPr>
              <a:t>38   0.5279  </a:t>
            </a:r>
            <a:r>
              <a:rPr lang="pl-PL" sz="1300" dirty="0" smtClean="0">
                <a:solidFill>
                  <a:srgbClr val="FF0000"/>
                </a:solidFill>
                <a:latin typeface="Courier"/>
                <a:cs typeface="Courier"/>
              </a:rPr>
              <a:t>0.5287</a:t>
            </a:r>
            <a:r>
              <a:rPr lang="pl-PL" sz="1300" dirty="0" smtClean="0">
                <a:latin typeface="Courier"/>
                <a:cs typeface="Courier"/>
              </a:rPr>
              <a:t>  0.5274  </a:t>
            </a:r>
            <a:r>
              <a:rPr lang="pl-PL" sz="1300" dirty="0" smtClean="0">
                <a:solidFill>
                  <a:srgbClr val="0000FF"/>
                </a:solidFill>
                <a:latin typeface="Courier"/>
                <a:cs typeface="Courier"/>
              </a:rPr>
              <a:t>0.5217  0.5217</a:t>
            </a:r>
          </a:p>
          <a:p>
            <a:pPr>
              <a:lnSpc>
                <a:spcPct val="80000"/>
              </a:lnSpc>
              <a:spcBef>
                <a:spcPts val="600"/>
              </a:spcBef>
            </a:pPr>
            <a:r>
              <a:rPr lang="en-US" sz="1300" b="1" dirty="0" smtClean="0">
                <a:solidFill>
                  <a:srgbClr val="0000FF"/>
                </a:solidFill>
                <a:latin typeface="Courier New"/>
                <a:cs typeface="Courier New"/>
              </a:rPr>
              <a:t> </a:t>
            </a:r>
            <a:r>
              <a:rPr lang="en-US" sz="1300" b="1" dirty="0" smtClean="0">
                <a:solidFill>
                  <a:srgbClr val="000000"/>
                </a:solidFill>
                <a:latin typeface="Courier New"/>
                <a:cs typeface="Courier New"/>
              </a:rPr>
              <a:t>Average </a:t>
            </a:r>
            <a:r>
              <a:rPr lang="en-US" sz="1300" b="1" dirty="0">
                <a:solidFill>
                  <a:srgbClr val="000000"/>
                </a:solidFill>
                <a:latin typeface="Courier New"/>
                <a:cs typeface="Courier New"/>
              </a:rPr>
              <a:t>over all </a:t>
            </a:r>
            <a:r>
              <a:rPr lang="en-US" sz="1300" b="1" dirty="0" smtClean="0">
                <a:solidFill>
                  <a:srgbClr val="000000"/>
                </a:solidFill>
                <a:latin typeface="Courier New"/>
                <a:cs typeface="Courier New"/>
              </a:rPr>
              <a:t>windows   </a:t>
            </a:r>
            <a:r>
              <a:rPr lang="en-US" sz="1300" b="1" dirty="0">
                <a:solidFill>
                  <a:srgbClr val="FF0000"/>
                </a:solidFill>
                <a:latin typeface="Courier New"/>
                <a:cs typeface="Courier New"/>
              </a:rPr>
              <a:t>0.5575</a:t>
            </a:r>
            <a:r>
              <a:rPr lang="en-US" sz="1300" b="1" dirty="0">
                <a:solidFill>
                  <a:srgbClr val="0000FF"/>
                </a:solidFill>
                <a:latin typeface="Courier New"/>
                <a:cs typeface="Courier New"/>
              </a:rPr>
              <a:t> </a:t>
            </a:r>
            <a:r>
              <a:rPr lang="en-US" sz="1300" b="1" dirty="0" smtClean="0">
                <a:solidFill>
                  <a:srgbClr val="0000FF"/>
                </a:solidFill>
                <a:latin typeface="Courier New"/>
                <a:cs typeface="Courier New"/>
              </a:rPr>
              <a:t> </a:t>
            </a:r>
            <a:r>
              <a:rPr lang="en-US" sz="1300" b="1" dirty="0">
                <a:latin typeface="Courier New"/>
                <a:cs typeface="Courier New"/>
              </a:rPr>
              <a:t>0.5110</a:t>
            </a:r>
            <a:r>
              <a:rPr lang="en-US" sz="1300" b="1" dirty="0">
                <a:solidFill>
                  <a:srgbClr val="0000FF"/>
                </a:solidFill>
                <a:latin typeface="Courier New"/>
                <a:cs typeface="Courier New"/>
              </a:rPr>
              <a:t> </a:t>
            </a:r>
            <a:r>
              <a:rPr lang="en-US" sz="1300" b="1" dirty="0" smtClean="0">
                <a:latin typeface="Courier New"/>
                <a:cs typeface="Courier New"/>
              </a:rPr>
              <a:t> 0.5084</a:t>
            </a:r>
            <a:r>
              <a:rPr lang="en-US" sz="1300" b="1" dirty="0" smtClean="0">
                <a:solidFill>
                  <a:srgbClr val="0000FF"/>
                </a:solidFill>
                <a:latin typeface="Courier New"/>
                <a:cs typeface="Courier New"/>
              </a:rPr>
              <a:t>  0.5045  </a:t>
            </a:r>
            <a:r>
              <a:rPr lang="en-US" sz="1300" b="1" dirty="0">
                <a:solidFill>
                  <a:srgbClr val="0000FF"/>
                </a:solidFill>
                <a:latin typeface="Courier New"/>
                <a:cs typeface="Courier New"/>
              </a:rPr>
              <a:t>0.5045</a:t>
            </a:r>
            <a:endParaRPr lang="pl-PL" sz="1300" b="1" dirty="0" smtClean="0">
              <a:solidFill>
                <a:srgbClr val="0000FF"/>
              </a:solidFill>
              <a:latin typeface="Courier New"/>
              <a:cs typeface="Courier New"/>
            </a:endParaRPr>
          </a:p>
        </p:txBody>
      </p:sp>
      <p:sp>
        <p:nvSpPr>
          <p:cNvPr id="2" name="Title 1"/>
          <p:cNvSpPr>
            <a:spLocks noGrp="1"/>
          </p:cNvSpPr>
          <p:nvPr>
            <p:ph type="ctrTitle"/>
          </p:nvPr>
        </p:nvSpPr>
        <p:spPr>
          <a:xfrm>
            <a:off x="158744" y="132492"/>
            <a:ext cx="8831923" cy="872565"/>
          </a:xfrm>
        </p:spPr>
        <p:txBody>
          <a:bodyPr>
            <a:noAutofit/>
          </a:bodyPr>
          <a:lstStyle/>
          <a:p>
            <a:r>
              <a:rPr lang="en-US" sz="3600" dirty="0" smtClean="0"/>
              <a:t>% RMS residuals fitting </a:t>
            </a:r>
            <a:r>
              <a:rPr lang="en-US" sz="3600" dirty="0" err="1" smtClean="0"/>
              <a:t>MkIV</a:t>
            </a:r>
            <a:r>
              <a:rPr lang="en-US" sz="3600" dirty="0" smtClean="0"/>
              <a:t> balloon</a:t>
            </a:r>
            <a:r>
              <a:rPr lang="en-US" sz="3600" baseline="0" dirty="0" smtClean="0"/>
              <a:t> spectra:</a:t>
            </a:r>
            <a:endParaRPr lang="en-US" sz="3600" dirty="0"/>
          </a:p>
        </p:txBody>
      </p:sp>
    </p:spTree>
    <p:extLst>
      <p:ext uri="{BB962C8B-B14F-4D97-AF65-F5344CB8AC3E}">
        <p14:creationId xmlns:p14="http://schemas.microsoft.com/office/powerpoint/2010/main" val="1862433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962526"/>
          </a:xfrm>
        </p:spPr>
        <p:txBody>
          <a:bodyPr>
            <a:normAutofit fontScale="90000"/>
          </a:bodyPr>
          <a:lstStyle/>
          <a:p>
            <a:r>
              <a:rPr lang="en-US" dirty="0" smtClean="0"/>
              <a:t>RMS fitting residuals (</a:t>
            </a:r>
            <a:r>
              <a:rPr lang="en-US" dirty="0" err="1" smtClean="0"/>
              <a:t>MkIV</a:t>
            </a:r>
            <a:r>
              <a:rPr lang="en-US" dirty="0" smtClean="0"/>
              <a:t> balloon)</a:t>
            </a:r>
            <a:endParaRPr lang="en-US" dirty="0"/>
          </a:p>
        </p:txBody>
      </p:sp>
      <p:sp>
        <p:nvSpPr>
          <p:cNvPr id="6" name="TextBox 5"/>
          <p:cNvSpPr txBox="1"/>
          <p:nvPr/>
        </p:nvSpPr>
        <p:spPr>
          <a:xfrm>
            <a:off x="133208" y="1063455"/>
            <a:ext cx="3391884" cy="5539979"/>
          </a:xfrm>
          <a:prstGeom prst="rect">
            <a:avLst/>
          </a:prstGeom>
          <a:noFill/>
        </p:spPr>
        <p:txBody>
          <a:bodyPr wrap="square" rtlCol="0">
            <a:spAutoFit/>
          </a:bodyPr>
          <a:lstStyle/>
          <a:p>
            <a:pPr>
              <a:spcAft>
                <a:spcPts val="1200"/>
              </a:spcAft>
            </a:pPr>
            <a:r>
              <a:rPr lang="pl-PL" sz="1600" dirty="0" err="1">
                <a:latin typeface="+mj-lt"/>
                <a:cs typeface="Courier New"/>
              </a:rPr>
              <a:t>P</a:t>
            </a:r>
            <a:r>
              <a:rPr lang="pl-PL" sz="1600" dirty="0" err="1" smtClean="0">
                <a:latin typeface="+mj-lt"/>
                <a:cs typeface="Courier New"/>
              </a:rPr>
              <a:t>lots</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RMS </a:t>
            </a:r>
            <a:r>
              <a:rPr lang="pl-PL" sz="1600" dirty="0" err="1" smtClean="0">
                <a:latin typeface="+mj-lt"/>
                <a:cs typeface="Courier New"/>
              </a:rPr>
              <a:t>spectral</a:t>
            </a:r>
            <a:r>
              <a:rPr lang="pl-PL" sz="1600" dirty="0" smtClean="0">
                <a:latin typeface="+mj-lt"/>
                <a:cs typeface="Courier New"/>
              </a:rPr>
              <a:t> </a:t>
            </a:r>
            <a:r>
              <a:rPr lang="pl-PL" sz="1600" dirty="0" err="1" smtClean="0">
                <a:latin typeface="+mj-lt"/>
                <a:cs typeface="Courier New"/>
              </a:rPr>
              <a:t>fit</a:t>
            </a:r>
            <a:r>
              <a:rPr lang="pl-PL" sz="1600" dirty="0" smtClean="0">
                <a:latin typeface="+mj-lt"/>
                <a:cs typeface="Courier New"/>
              </a:rPr>
              <a:t> </a:t>
            </a:r>
            <a:r>
              <a:rPr lang="pl-PL" sz="1600" dirty="0" err="1" smtClean="0">
                <a:latin typeface="+mj-lt"/>
                <a:cs typeface="Courier New"/>
              </a:rPr>
              <a:t>averaged</a:t>
            </a:r>
            <a:r>
              <a:rPr lang="pl-PL" sz="1600" dirty="0" smtClean="0">
                <a:latin typeface="+mj-lt"/>
                <a:cs typeface="Courier New"/>
              </a:rPr>
              <a:t> </a:t>
            </a:r>
            <a:r>
              <a:rPr lang="pl-PL" sz="1600" dirty="0" err="1" smtClean="0">
                <a:latin typeface="+mj-lt"/>
                <a:cs typeface="Courier New"/>
              </a:rPr>
              <a:t>over</a:t>
            </a:r>
            <a:r>
              <a:rPr lang="pl-PL" sz="1600" dirty="0" smtClean="0">
                <a:latin typeface="+mj-lt"/>
                <a:cs typeface="Courier New"/>
              </a:rPr>
              <a:t> 38 </a:t>
            </a:r>
            <a:r>
              <a:rPr lang="pl-PL" sz="1600" dirty="0" err="1" smtClean="0">
                <a:latin typeface="+mj-lt"/>
                <a:cs typeface="Courier New"/>
              </a:rPr>
              <a:t>balloon</a:t>
            </a:r>
            <a:r>
              <a:rPr lang="pl-PL" sz="1600" dirty="0" smtClean="0">
                <a:latin typeface="+mj-lt"/>
                <a:cs typeface="Courier New"/>
              </a:rPr>
              <a:t> spectra </a:t>
            </a:r>
            <a:r>
              <a:rPr lang="pl-PL" sz="1600" dirty="0" err="1" smtClean="0">
                <a:latin typeface="+mj-lt"/>
                <a:cs typeface="Courier New"/>
              </a:rPr>
              <a:t>covering</a:t>
            </a:r>
            <a:r>
              <a:rPr lang="pl-PL" sz="1600" dirty="0" smtClean="0">
                <a:latin typeface="+mj-lt"/>
                <a:cs typeface="Courier New"/>
              </a:rPr>
              <a:t> a </a:t>
            </a:r>
            <a:r>
              <a:rPr lang="pl-PL" sz="1600" dirty="0" err="1" smtClean="0">
                <a:latin typeface="+mj-lt"/>
                <a:cs typeface="Courier New"/>
              </a:rPr>
              <a:t>wide</a:t>
            </a:r>
            <a:r>
              <a:rPr lang="pl-PL" sz="1600" dirty="0" smtClean="0">
                <a:latin typeface="+mj-lt"/>
                <a:cs typeface="Courier New"/>
              </a:rPr>
              <a:t> </a:t>
            </a:r>
            <a:r>
              <a:rPr lang="pl-PL" sz="1600" dirty="0" err="1" smtClean="0">
                <a:latin typeface="+mj-lt"/>
                <a:cs typeface="Courier New"/>
              </a:rPr>
              <a:t>range</a:t>
            </a:r>
            <a:r>
              <a:rPr lang="pl-PL" sz="1600" dirty="0" smtClean="0">
                <a:latin typeface="+mj-lt"/>
                <a:cs typeface="Courier New"/>
              </a:rPr>
              <a:t> of P/T </a:t>
            </a:r>
            <a:r>
              <a:rPr lang="pl-PL" sz="1600" dirty="0" err="1" smtClean="0">
                <a:latin typeface="+mj-lt"/>
                <a:cs typeface="Courier New"/>
              </a:rPr>
              <a:t>conditions</a:t>
            </a:r>
            <a:r>
              <a:rPr lang="pl-PL" sz="1600" dirty="0" smtClean="0">
                <a:latin typeface="+mj-lt"/>
                <a:cs typeface="Courier New"/>
              </a:rPr>
              <a:t>.</a:t>
            </a:r>
            <a:endParaRPr lang="pl-PL" sz="1600" dirty="0">
              <a:latin typeface="+mj-lt"/>
              <a:cs typeface="Courier New"/>
            </a:endParaRPr>
          </a:p>
          <a:p>
            <a:pPr>
              <a:spcAft>
                <a:spcPts val="1200"/>
              </a:spcAft>
            </a:pPr>
            <a:r>
              <a:rPr lang="pl-PL" sz="1600" dirty="0" smtClean="0">
                <a:latin typeface="+mj-lt"/>
                <a:cs typeface="Courier New"/>
              </a:rPr>
              <a:t>Upper panel </a:t>
            </a:r>
            <a:r>
              <a:rPr lang="pl-PL" sz="1600" dirty="0" err="1" smtClean="0">
                <a:latin typeface="+mj-lt"/>
                <a:cs typeface="Courier New"/>
              </a:rPr>
              <a:t>shows</a:t>
            </a:r>
            <a:r>
              <a:rPr lang="pl-PL" sz="1600" dirty="0" smtClean="0">
                <a:latin typeface="+mj-lt"/>
                <a:cs typeface="Courier New"/>
              </a:rPr>
              <a:t> </a:t>
            </a:r>
            <a:r>
              <a:rPr lang="pl-PL" sz="1600" dirty="0" err="1" smtClean="0">
                <a:latin typeface="+mj-lt"/>
                <a:cs typeface="Courier New"/>
              </a:rPr>
              <a:t>absolute</a:t>
            </a:r>
            <a:r>
              <a:rPr lang="pl-PL" sz="1600" dirty="0" smtClean="0">
                <a:latin typeface="+mj-lt"/>
                <a:cs typeface="Courier New"/>
              </a:rPr>
              <a:t> </a:t>
            </a:r>
            <a:r>
              <a:rPr lang="pl-PL" sz="1600" dirty="0" err="1" smtClean="0">
                <a:latin typeface="+mj-lt"/>
                <a:cs typeface="Courier New"/>
              </a:rPr>
              <a:t>value</a:t>
            </a:r>
            <a:r>
              <a:rPr lang="pl-PL" sz="1600" dirty="0" smtClean="0">
                <a:latin typeface="+mj-lt"/>
                <a:cs typeface="Courier New"/>
              </a:rPr>
              <a:t> of </a:t>
            </a:r>
            <a:r>
              <a:rPr lang="pl-PL" sz="1600" dirty="0" err="1" smtClean="0">
                <a:latin typeface="+mj-lt"/>
                <a:cs typeface="Courier New"/>
              </a:rPr>
              <a:t>mean</a:t>
            </a:r>
            <a:r>
              <a:rPr lang="pl-PL" sz="1600" dirty="0" smtClean="0">
                <a:latin typeface="+mj-lt"/>
                <a:cs typeface="Courier New"/>
              </a:rPr>
              <a:t> </a:t>
            </a:r>
            <a:r>
              <a:rPr lang="pl-PL" sz="1600" dirty="0" err="1" smtClean="0">
                <a:latin typeface="+mj-lt"/>
                <a:cs typeface="Courier New"/>
              </a:rPr>
              <a:t>rms</a:t>
            </a:r>
            <a:r>
              <a:rPr lang="pl-PL" sz="1600" dirty="0" smtClean="0">
                <a:latin typeface="+mj-lt"/>
                <a:cs typeface="Courier New"/>
              </a:rPr>
              <a:t> </a:t>
            </a:r>
            <a:r>
              <a:rPr lang="pl-PL" sz="1600" dirty="0" err="1" smtClean="0">
                <a:latin typeface="+mj-lt"/>
                <a:cs typeface="Courier New"/>
              </a:rPr>
              <a:t>fit</a:t>
            </a:r>
            <a:r>
              <a:rPr lang="pl-PL" sz="1600" dirty="0" smtClean="0">
                <a:latin typeface="+mj-lt"/>
                <a:cs typeface="Courier New"/>
              </a:rPr>
              <a:t>.  Lower panel </a:t>
            </a:r>
            <a:r>
              <a:rPr lang="pl-PL" sz="1600" dirty="0" err="1" smtClean="0">
                <a:latin typeface="+mj-lt"/>
                <a:cs typeface="Courier New"/>
              </a:rPr>
              <a:t>shows</a:t>
            </a:r>
            <a:r>
              <a:rPr lang="pl-PL" sz="1600" dirty="0" smtClean="0">
                <a:latin typeface="+mj-lt"/>
                <a:cs typeface="Courier New"/>
              </a:rPr>
              <a:t> </a:t>
            </a:r>
            <a:r>
              <a:rPr lang="pl-PL" sz="1600" dirty="0" err="1" smtClean="0">
                <a:latin typeface="+mj-lt"/>
                <a:cs typeface="Courier New"/>
              </a:rPr>
              <a:t>differences</a:t>
            </a:r>
            <a:r>
              <a:rPr lang="pl-PL" sz="1600" dirty="0" smtClean="0">
                <a:latin typeface="+mj-lt"/>
                <a:cs typeface="Courier New"/>
              </a:rPr>
              <a:t> from HIT12 </a:t>
            </a:r>
            <a:r>
              <a:rPr lang="pl-PL" sz="1600" dirty="0" err="1" smtClean="0">
                <a:latin typeface="+mj-lt"/>
                <a:cs typeface="Courier New"/>
              </a:rPr>
              <a:t>values</a:t>
            </a:r>
            <a:r>
              <a:rPr lang="pl-PL" sz="1600" dirty="0" smtClean="0">
                <a:latin typeface="+mj-lt"/>
                <a:cs typeface="Courier New"/>
              </a:rPr>
              <a:t>.</a:t>
            </a:r>
            <a:endParaRPr lang="pl-PL" sz="1600" dirty="0">
              <a:latin typeface="+mj-lt"/>
              <a:cs typeface="Courier New"/>
            </a:endParaRPr>
          </a:p>
          <a:p>
            <a:pPr>
              <a:spcAft>
                <a:spcPts val="1200"/>
              </a:spcAft>
            </a:pPr>
            <a:r>
              <a:rPr lang="pl-PL" sz="1600" dirty="0" err="1" smtClean="0">
                <a:latin typeface="+mj-lt"/>
                <a:cs typeface="Courier New"/>
              </a:rPr>
              <a:t>Absolute</a:t>
            </a:r>
            <a:r>
              <a:rPr lang="pl-PL" sz="1600" dirty="0" smtClean="0">
                <a:latin typeface="+mj-lt"/>
                <a:cs typeface="Courier New"/>
              </a:rPr>
              <a:t> RMS </a:t>
            </a:r>
            <a:r>
              <a:rPr lang="pl-PL" sz="1600" dirty="0" err="1" smtClean="0">
                <a:latin typeface="+mj-lt"/>
                <a:cs typeface="Courier New"/>
              </a:rPr>
              <a:t>values</a:t>
            </a:r>
            <a:r>
              <a:rPr lang="pl-PL" sz="1600" dirty="0" smtClean="0">
                <a:latin typeface="+mj-lt"/>
                <a:cs typeface="Courier New"/>
              </a:rPr>
              <a:t> </a:t>
            </a:r>
            <a:r>
              <a:rPr lang="pl-PL" sz="1600" dirty="0" err="1" smtClean="0">
                <a:latin typeface="+mj-lt"/>
                <a:cs typeface="Courier New"/>
              </a:rPr>
              <a:t>are</a:t>
            </a:r>
            <a:r>
              <a:rPr lang="pl-PL" sz="1600" dirty="0" smtClean="0">
                <a:latin typeface="+mj-lt"/>
                <a:cs typeface="Courier New"/>
              </a:rPr>
              <a:t> </a:t>
            </a:r>
            <a:r>
              <a:rPr lang="pl-PL" sz="1600" dirty="0" err="1" smtClean="0">
                <a:latin typeface="+mj-lt"/>
                <a:cs typeface="Courier New"/>
              </a:rPr>
              <a:t>unimportant</a:t>
            </a:r>
            <a:r>
              <a:rPr lang="pl-PL" sz="1600" dirty="0">
                <a:latin typeface="+mj-lt"/>
                <a:cs typeface="Courier New"/>
              </a:rPr>
              <a:t>;</a:t>
            </a:r>
            <a:r>
              <a:rPr lang="pl-PL" sz="1600" dirty="0" smtClean="0">
                <a:latin typeface="+mj-lt"/>
                <a:cs typeface="Courier New"/>
              </a:rPr>
              <a:t> </a:t>
            </a:r>
            <a:r>
              <a:rPr lang="pl-PL" sz="1600" dirty="0" err="1" smtClean="0">
                <a:latin typeface="+mj-lt"/>
                <a:cs typeface="Courier New"/>
              </a:rPr>
              <a:t>these</a:t>
            </a:r>
            <a:r>
              <a:rPr lang="pl-PL" sz="1600" dirty="0" smtClean="0">
                <a:latin typeface="+mj-lt"/>
                <a:cs typeface="Courier New"/>
              </a:rPr>
              <a:t> </a:t>
            </a:r>
            <a:r>
              <a:rPr lang="pl-PL" sz="1600" dirty="0" err="1" smtClean="0">
                <a:latin typeface="+mj-lt"/>
                <a:cs typeface="Courier New"/>
              </a:rPr>
              <a:t>are</a:t>
            </a:r>
            <a:r>
              <a:rPr lang="pl-PL" sz="1600" dirty="0" smtClean="0">
                <a:latin typeface="+mj-lt"/>
                <a:cs typeface="Courier New"/>
              </a:rPr>
              <a:t> </a:t>
            </a:r>
            <a:r>
              <a:rPr lang="pl-PL" sz="1600" dirty="0" err="1" smtClean="0">
                <a:latin typeface="+mj-lt"/>
                <a:cs typeface="Courier New"/>
              </a:rPr>
              <a:t>generally</a:t>
            </a:r>
            <a:r>
              <a:rPr lang="pl-PL" sz="1600" dirty="0" smtClean="0">
                <a:latin typeface="+mj-lt"/>
                <a:cs typeface="Courier New"/>
              </a:rPr>
              <a:t> </a:t>
            </a:r>
            <a:r>
              <a:rPr lang="pl-PL" sz="1600" dirty="0" err="1" smtClean="0">
                <a:latin typeface="+mj-lt"/>
                <a:cs typeface="Courier New"/>
              </a:rPr>
              <a:t>dominated</a:t>
            </a:r>
            <a:r>
              <a:rPr lang="pl-PL" sz="1600" dirty="0" smtClean="0">
                <a:latin typeface="+mj-lt"/>
                <a:cs typeface="Courier New"/>
              </a:rPr>
              <a:t> by </a:t>
            </a:r>
            <a:r>
              <a:rPr lang="pl-PL" sz="1600" dirty="0" err="1" smtClean="0">
                <a:latin typeface="+mj-lt"/>
                <a:cs typeface="Courier New"/>
              </a:rPr>
              <a:t>instrumental</a:t>
            </a:r>
            <a:r>
              <a:rPr lang="pl-PL" sz="1600" dirty="0" smtClean="0">
                <a:latin typeface="+mj-lt"/>
                <a:cs typeface="Courier New"/>
              </a:rPr>
              <a:t> </a:t>
            </a:r>
            <a:r>
              <a:rPr lang="pl-PL" sz="1600" dirty="0" err="1" smtClean="0">
                <a:latin typeface="+mj-lt"/>
                <a:cs typeface="Courier New"/>
              </a:rPr>
              <a:t>issues</a:t>
            </a:r>
            <a:r>
              <a:rPr lang="pl-PL" sz="1600" dirty="0" smtClean="0">
                <a:latin typeface="+mj-lt"/>
                <a:cs typeface="Courier New"/>
              </a:rPr>
              <a:t> (</a:t>
            </a:r>
            <a:r>
              <a:rPr lang="pl-PL" sz="1600" dirty="0" err="1" smtClean="0">
                <a:latin typeface="+mj-lt"/>
                <a:cs typeface="Courier New"/>
              </a:rPr>
              <a:t>noise</a:t>
            </a:r>
            <a:r>
              <a:rPr lang="pl-PL" sz="1600" dirty="0" smtClean="0">
                <a:latin typeface="+mj-lt"/>
                <a:cs typeface="Courier New"/>
              </a:rPr>
              <a:t>, </a:t>
            </a:r>
            <a:r>
              <a:rPr lang="pl-PL" sz="1600" dirty="0" err="1" smtClean="0">
                <a:latin typeface="+mj-lt"/>
                <a:cs typeface="Courier New"/>
              </a:rPr>
              <a:t>channeling</a:t>
            </a:r>
            <a:r>
              <a:rPr lang="pl-PL" sz="1600" dirty="0" smtClean="0">
                <a:latin typeface="+mj-lt"/>
                <a:cs typeface="Courier New"/>
              </a:rPr>
              <a:t>) and </a:t>
            </a:r>
            <a:r>
              <a:rPr lang="pl-PL" sz="1600" dirty="0" err="1" smtClean="0">
                <a:latin typeface="+mj-lt"/>
                <a:cs typeface="Courier New"/>
              </a:rPr>
              <a:t>interfering</a:t>
            </a:r>
            <a:r>
              <a:rPr lang="pl-PL" sz="1600" dirty="0" smtClean="0">
                <a:latin typeface="+mj-lt"/>
                <a:cs typeface="Courier New"/>
              </a:rPr>
              <a:t> </a:t>
            </a:r>
            <a:r>
              <a:rPr lang="pl-PL" sz="1600" dirty="0" err="1" smtClean="0">
                <a:latin typeface="+mj-lt"/>
                <a:cs typeface="Courier New"/>
              </a:rPr>
              <a:t>absorption</a:t>
            </a:r>
            <a:r>
              <a:rPr lang="pl-PL" sz="1600" dirty="0" smtClean="0">
                <a:latin typeface="+mj-lt"/>
                <a:cs typeface="Courier New"/>
              </a:rPr>
              <a:t> (</a:t>
            </a:r>
            <a:r>
              <a:rPr lang="pl-PL" sz="1600" dirty="0" err="1" smtClean="0">
                <a:latin typeface="+mj-lt"/>
                <a:cs typeface="Courier New"/>
              </a:rPr>
              <a:t>e.g</a:t>
            </a:r>
            <a:r>
              <a:rPr lang="pl-PL" sz="1600" dirty="0" smtClean="0">
                <a:latin typeface="+mj-lt"/>
                <a:cs typeface="Courier New"/>
              </a:rPr>
              <a:t>. H</a:t>
            </a:r>
            <a:r>
              <a:rPr lang="pl-PL" sz="1600" baseline="-25000" dirty="0" smtClean="0">
                <a:latin typeface="+mj-lt"/>
                <a:cs typeface="Courier New"/>
              </a:rPr>
              <a:t>2</a:t>
            </a:r>
            <a:r>
              <a:rPr lang="pl-PL" sz="1600" dirty="0" smtClean="0">
                <a:latin typeface="+mj-lt"/>
                <a:cs typeface="Courier New"/>
              </a:rPr>
              <a:t>O).</a:t>
            </a:r>
            <a:endParaRPr lang="pl-PL" sz="1600" dirty="0">
              <a:latin typeface="+mj-lt"/>
              <a:cs typeface="Courier New"/>
            </a:endParaRPr>
          </a:p>
          <a:p>
            <a:pPr>
              <a:spcAft>
                <a:spcPts val="1200"/>
              </a:spcAft>
            </a:pPr>
            <a:r>
              <a:rPr lang="pl-PL" sz="1600" dirty="0" smtClean="0">
                <a:latin typeface="+mj-lt"/>
                <a:cs typeface="Courier New"/>
              </a:rPr>
              <a:t>The </a:t>
            </a:r>
            <a:r>
              <a:rPr lang="pl-PL" sz="1600" dirty="0" err="1" smtClean="0">
                <a:latin typeface="+mj-lt"/>
                <a:cs typeface="Courier New"/>
              </a:rPr>
              <a:t>variation</a:t>
            </a:r>
            <a:r>
              <a:rPr lang="pl-PL" sz="1600" dirty="0" smtClean="0">
                <a:latin typeface="+mj-lt"/>
                <a:cs typeface="Courier New"/>
              </a:rPr>
              <a:t> of RMS from </a:t>
            </a:r>
            <a:r>
              <a:rPr lang="pl-PL" sz="1600" dirty="0" err="1" smtClean="0">
                <a:latin typeface="+mj-lt"/>
                <a:cs typeface="Courier New"/>
              </a:rPr>
              <a:t>linelist</a:t>
            </a:r>
            <a:r>
              <a:rPr lang="pl-PL" sz="1600" dirty="0" smtClean="0">
                <a:latin typeface="+mj-lt"/>
                <a:cs typeface="Courier New"/>
              </a:rPr>
              <a:t> to </a:t>
            </a:r>
            <a:r>
              <a:rPr lang="pl-PL" sz="1600" dirty="0" err="1" smtClean="0">
                <a:latin typeface="+mj-lt"/>
                <a:cs typeface="Courier New"/>
              </a:rPr>
              <a:t>linelist</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a:t>
            </a:r>
            <a:r>
              <a:rPr lang="pl-PL" sz="1600" dirty="0" err="1" smtClean="0">
                <a:latin typeface="+mj-lt"/>
                <a:cs typeface="Courier New"/>
              </a:rPr>
              <a:t>effect</a:t>
            </a:r>
            <a:r>
              <a:rPr lang="pl-PL" sz="1600" dirty="0" smtClean="0">
                <a:latin typeface="+mj-lt"/>
                <a:cs typeface="Courier New"/>
              </a:rPr>
              <a:t> of the CO</a:t>
            </a:r>
            <a:r>
              <a:rPr lang="pl-PL" sz="1600" baseline="-25000" dirty="0" smtClean="0">
                <a:latin typeface="+mj-lt"/>
                <a:cs typeface="Courier New"/>
              </a:rPr>
              <a:t>2</a:t>
            </a:r>
            <a:r>
              <a:rPr lang="pl-PL" sz="1600" dirty="0" smtClean="0">
                <a:latin typeface="+mj-lt"/>
                <a:cs typeface="Courier New"/>
              </a:rPr>
              <a:t> </a:t>
            </a:r>
            <a:r>
              <a:rPr lang="pl-PL" sz="1600" dirty="0" err="1" smtClean="0">
                <a:latin typeface="+mj-lt"/>
                <a:cs typeface="Courier New"/>
              </a:rPr>
              <a:t>spectroscopy</a:t>
            </a:r>
            <a:r>
              <a:rPr lang="pl-PL" sz="1600" dirty="0" smtClean="0">
                <a:latin typeface="+mj-lt"/>
                <a:cs typeface="Courier New"/>
              </a:rPr>
              <a:t> </a:t>
            </a:r>
            <a:r>
              <a:rPr lang="pl-PL" sz="1600" dirty="0" err="1" smtClean="0">
                <a:latin typeface="+mj-lt"/>
                <a:cs typeface="Courier New"/>
              </a:rPr>
              <a:t>changes</a:t>
            </a:r>
            <a:r>
              <a:rPr lang="pl-PL" sz="1600" dirty="0" smtClean="0">
                <a:latin typeface="+mj-lt"/>
                <a:cs typeface="Courier New"/>
              </a:rPr>
              <a:t>, </a:t>
            </a:r>
            <a:r>
              <a:rPr lang="pl-PL" sz="1600" dirty="0" err="1" smtClean="0">
                <a:latin typeface="+mj-lt"/>
                <a:cs typeface="Courier New"/>
              </a:rPr>
              <a:t>since</a:t>
            </a:r>
            <a:r>
              <a:rPr lang="pl-PL" sz="1600" dirty="0" smtClean="0">
                <a:latin typeface="+mj-lt"/>
                <a:cs typeface="Courier New"/>
              </a:rPr>
              <a:t> </a:t>
            </a:r>
            <a:r>
              <a:rPr lang="pl-PL" sz="1600" dirty="0" err="1" smtClean="0">
                <a:latin typeface="+mj-lt"/>
                <a:cs typeface="Courier New"/>
              </a:rPr>
              <a:t>everything</a:t>
            </a:r>
            <a:r>
              <a:rPr lang="pl-PL" sz="1600" dirty="0" smtClean="0">
                <a:latin typeface="+mj-lt"/>
                <a:cs typeface="Courier New"/>
              </a:rPr>
              <a:t> </a:t>
            </a:r>
            <a:r>
              <a:rPr lang="pl-PL" sz="1600" dirty="0" err="1" smtClean="0">
                <a:latin typeface="+mj-lt"/>
                <a:cs typeface="Courier New"/>
              </a:rPr>
              <a:t>else</a:t>
            </a:r>
            <a:r>
              <a:rPr lang="pl-PL" sz="1600" dirty="0" smtClean="0">
                <a:latin typeface="+mj-lt"/>
                <a:cs typeface="Courier New"/>
              </a:rPr>
              <a:t> </a:t>
            </a:r>
            <a:r>
              <a:rPr lang="pl-PL" sz="1600" dirty="0" err="1" smtClean="0">
                <a:latin typeface="+mj-lt"/>
                <a:cs typeface="Courier New"/>
              </a:rPr>
              <a:t>is</a:t>
            </a:r>
            <a:r>
              <a:rPr lang="pl-PL" sz="1600" dirty="0" smtClean="0">
                <a:latin typeface="+mj-lt"/>
                <a:cs typeface="Courier New"/>
              </a:rPr>
              <a:t> the same.</a:t>
            </a:r>
            <a:endParaRPr lang="pl-PL" sz="1600" dirty="0">
              <a:latin typeface="+mj-lt"/>
              <a:cs typeface="Courier New"/>
            </a:endParaRPr>
          </a:p>
          <a:p>
            <a:pPr>
              <a:spcAft>
                <a:spcPts val="1200"/>
              </a:spcAft>
            </a:pPr>
            <a:r>
              <a:rPr lang="pl-PL" sz="1600" dirty="0">
                <a:cs typeface="Courier New"/>
              </a:rPr>
              <a:t>HIT16a &amp; HIT16b </a:t>
            </a:r>
            <a:r>
              <a:rPr lang="pl-PL" sz="1600" dirty="0" err="1">
                <a:cs typeface="Courier New"/>
              </a:rPr>
              <a:t>are</a:t>
            </a:r>
            <a:r>
              <a:rPr lang="pl-PL" sz="1600" dirty="0">
                <a:cs typeface="Courier New"/>
              </a:rPr>
              <a:t> </a:t>
            </a:r>
            <a:r>
              <a:rPr lang="pl-PL" sz="1600" dirty="0" err="1">
                <a:cs typeface="Courier New"/>
              </a:rPr>
              <a:t>indistinguishable</a:t>
            </a:r>
            <a:r>
              <a:rPr lang="pl-PL" sz="1600" dirty="0">
                <a:cs typeface="Courier New"/>
              </a:rPr>
              <a:t>.</a:t>
            </a:r>
          </a:p>
          <a:p>
            <a:pPr>
              <a:spcAft>
                <a:spcPts val="1200"/>
              </a:spcAft>
            </a:pPr>
            <a:r>
              <a:rPr lang="pl-PL" sz="1600" dirty="0" smtClean="0">
                <a:latin typeface="+mj-lt"/>
                <a:cs typeface="Courier New"/>
              </a:rPr>
              <a:t>Big </a:t>
            </a:r>
            <a:r>
              <a:rPr lang="pl-PL" sz="1600" dirty="0" err="1" smtClean="0">
                <a:latin typeface="+mj-lt"/>
                <a:cs typeface="Courier New"/>
              </a:rPr>
              <a:t>improvements</a:t>
            </a:r>
            <a:r>
              <a:rPr lang="pl-PL" sz="1600" dirty="0" smtClean="0">
                <a:latin typeface="+mj-lt"/>
                <a:cs typeface="Courier New"/>
              </a:rPr>
              <a:t> </a:t>
            </a:r>
            <a:r>
              <a:rPr lang="pl-PL" sz="1600" dirty="0" err="1" smtClean="0">
                <a:latin typeface="+mj-lt"/>
                <a:cs typeface="Courier New"/>
              </a:rPr>
              <a:t>seen</a:t>
            </a:r>
            <a:r>
              <a:rPr lang="pl-PL" sz="1600" dirty="0" smtClean="0">
                <a:latin typeface="+mj-lt"/>
                <a:cs typeface="Courier New"/>
              </a:rPr>
              <a:t> for HIT16a,b </a:t>
            </a:r>
            <a:r>
              <a:rPr lang="pl-PL" sz="1600" dirty="0" err="1" smtClean="0">
                <a:latin typeface="+mj-lt"/>
                <a:cs typeface="Courier New"/>
              </a:rPr>
              <a:t>linelists</a:t>
            </a:r>
            <a:r>
              <a:rPr lang="pl-PL" sz="1600" dirty="0" smtClean="0">
                <a:latin typeface="+mj-lt"/>
                <a:cs typeface="Courier New"/>
              </a:rPr>
              <a:t> in 2300 and 3600 cm</a:t>
            </a:r>
            <a:r>
              <a:rPr lang="pl-PL" sz="1600" baseline="30000" dirty="0" smtClean="0">
                <a:latin typeface="+mj-lt"/>
                <a:cs typeface="Courier New"/>
              </a:rPr>
              <a:t>-1 </a:t>
            </a:r>
            <a:r>
              <a:rPr lang="pl-PL" sz="1600" dirty="0" smtClean="0">
                <a:latin typeface="+mj-lt"/>
                <a:cs typeface="Courier New"/>
              </a:rPr>
              <a:t>regions. But </a:t>
            </a:r>
            <a:r>
              <a:rPr lang="pl-PL" sz="1600" dirty="0" err="1" smtClean="0">
                <a:latin typeface="+mj-lt"/>
                <a:cs typeface="Courier New"/>
              </a:rPr>
              <a:t>worse</a:t>
            </a:r>
            <a:r>
              <a:rPr lang="pl-PL" sz="1600" dirty="0" smtClean="0">
                <a:latin typeface="+mj-lt"/>
                <a:cs typeface="Courier New"/>
              </a:rPr>
              <a:t> </a:t>
            </a:r>
            <a:r>
              <a:rPr lang="pl-PL" sz="1600" dirty="0" err="1" smtClean="0">
                <a:latin typeface="+mj-lt"/>
                <a:cs typeface="Courier New"/>
              </a:rPr>
              <a:t>than</a:t>
            </a:r>
            <a:r>
              <a:rPr lang="pl-PL" sz="1600" dirty="0" smtClean="0">
                <a:latin typeface="+mj-lt"/>
                <a:cs typeface="Courier New"/>
              </a:rPr>
              <a:t> </a:t>
            </a:r>
            <a:r>
              <a:rPr lang="pl-PL" sz="1600" dirty="0" err="1" smtClean="0">
                <a:latin typeface="+mj-lt"/>
                <a:cs typeface="Courier New"/>
              </a:rPr>
              <a:t>all</a:t>
            </a:r>
            <a:r>
              <a:rPr lang="pl-PL" sz="1600" dirty="0" smtClean="0">
                <a:latin typeface="+mj-lt"/>
                <a:cs typeface="Courier New"/>
              </a:rPr>
              <a:t> </a:t>
            </a:r>
            <a:r>
              <a:rPr lang="pl-PL" sz="1600" dirty="0" err="1" smtClean="0">
                <a:latin typeface="+mj-lt"/>
                <a:cs typeface="Courier New"/>
              </a:rPr>
              <a:t>other</a:t>
            </a:r>
            <a:r>
              <a:rPr lang="pl-PL" sz="1600" dirty="0" smtClean="0">
                <a:latin typeface="+mj-lt"/>
                <a:cs typeface="Courier New"/>
              </a:rPr>
              <a:t> </a:t>
            </a:r>
            <a:r>
              <a:rPr lang="pl-PL" sz="1600" dirty="0" err="1" smtClean="0">
                <a:latin typeface="+mj-lt"/>
                <a:cs typeface="Courier New"/>
              </a:rPr>
              <a:t>linelists</a:t>
            </a:r>
            <a:r>
              <a:rPr lang="pl-PL" sz="1600" dirty="0" smtClean="0">
                <a:latin typeface="+mj-lt"/>
                <a:cs typeface="Courier New"/>
              </a:rPr>
              <a:t> in the 4812 cm</a:t>
            </a:r>
            <a:r>
              <a:rPr lang="pl-PL" sz="1600" baseline="30000" dirty="0" smtClean="0">
                <a:latin typeface="+mj-lt"/>
                <a:cs typeface="Courier New"/>
              </a:rPr>
              <a:t>-1</a:t>
            </a:r>
            <a:r>
              <a:rPr lang="pl-PL" sz="1600" dirty="0" smtClean="0">
                <a:latin typeface="+mj-lt"/>
                <a:cs typeface="Courier New"/>
              </a:rPr>
              <a:t> </a:t>
            </a:r>
            <a:r>
              <a:rPr lang="pl-PL" sz="1600" dirty="0" err="1" smtClean="0">
                <a:latin typeface="+mj-lt"/>
                <a:cs typeface="Courier New"/>
              </a:rPr>
              <a:t>window</a:t>
            </a:r>
            <a:r>
              <a:rPr lang="pl-PL" sz="1600" dirty="0" smtClean="0">
                <a:latin typeface="+mj-lt"/>
                <a:cs typeface="Courier New"/>
              </a:rPr>
              <a:t>.</a:t>
            </a:r>
            <a:endParaRPr lang="pl-PL" sz="1600" dirty="0">
              <a:latin typeface="+mj-lt"/>
              <a:cs typeface="Courier New"/>
            </a:endParaRPr>
          </a:p>
        </p:txBody>
      </p:sp>
      <p:pic>
        <p:nvPicPr>
          <p:cNvPr id="4" name="Picture 3" descr="mean_rms_wn_bal_001.pdf"/>
          <p:cNvPicPr>
            <a:picLocks noChangeAspect="1"/>
          </p:cNvPicPr>
          <p:nvPr/>
        </p:nvPicPr>
        <p:blipFill rotWithShape="1">
          <a:blip r:embed="rId2">
            <a:extLst>
              <a:ext uri="{28A0092B-C50C-407E-A947-70E740481C1C}">
                <a14:useLocalDpi xmlns:a14="http://schemas.microsoft.com/office/drawing/2010/main" val="0"/>
              </a:ext>
            </a:extLst>
          </a:blip>
          <a:srcRect l="7203" t="11306" r="8844" b="29240"/>
          <a:stretch/>
        </p:blipFill>
        <p:spPr>
          <a:xfrm>
            <a:off x="3458086" y="1109568"/>
            <a:ext cx="5643123" cy="5171732"/>
          </a:xfrm>
          <a:prstGeom prst="rect">
            <a:avLst/>
          </a:prstGeom>
        </p:spPr>
      </p:pic>
    </p:spTree>
    <p:extLst>
      <p:ext uri="{BB962C8B-B14F-4D97-AF65-F5344CB8AC3E}">
        <p14:creationId xmlns:p14="http://schemas.microsoft.com/office/powerpoint/2010/main" val="42192091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30940"/>
            <a:ext cx="8229600" cy="785642"/>
          </a:xfrm>
        </p:spPr>
        <p:txBody>
          <a:bodyPr>
            <a:normAutofit fontScale="90000"/>
          </a:bodyPr>
          <a:lstStyle/>
          <a:p>
            <a:r>
              <a:rPr lang="en-US" dirty="0" smtClean="0"/>
              <a:t>CO</a:t>
            </a:r>
            <a:r>
              <a:rPr lang="en-US" baseline="-25000" dirty="0" smtClean="0"/>
              <a:t>2</a:t>
            </a:r>
            <a:r>
              <a:rPr lang="en-US" dirty="0" smtClean="0"/>
              <a:t> VMR Scale factors (</a:t>
            </a:r>
            <a:r>
              <a:rPr lang="en-US" dirty="0" err="1" smtClean="0"/>
              <a:t>MkIV</a:t>
            </a:r>
            <a:r>
              <a:rPr lang="en-US" dirty="0" smtClean="0"/>
              <a:t> balloon)</a:t>
            </a:r>
            <a:endParaRPr lang="en-US" dirty="0"/>
          </a:p>
        </p:txBody>
      </p:sp>
      <p:pic>
        <p:nvPicPr>
          <p:cNvPr id="2" name="Picture 1" descr="mean_vsf_wn_bal_001.pdf"/>
          <p:cNvPicPr>
            <a:picLocks noChangeAspect="1"/>
          </p:cNvPicPr>
          <p:nvPr/>
        </p:nvPicPr>
        <p:blipFill rotWithShape="1">
          <a:blip r:embed="rId2">
            <a:extLst>
              <a:ext uri="{28A0092B-C50C-407E-A947-70E740481C1C}">
                <a14:useLocalDpi xmlns:a14="http://schemas.microsoft.com/office/drawing/2010/main" val="0"/>
              </a:ext>
            </a:extLst>
          </a:blip>
          <a:srcRect l="5689" t="10917" r="7785" b="43665"/>
          <a:stretch/>
        </p:blipFill>
        <p:spPr>
          <a:xfrm>
            <a:off x="754310" y="1015999"/>
            <a:ext cx="7427162" cy="5045273"/>
          </a:xfrm>
          <a:prstGeom prst="rect">
            <a:avLst/>
          </a:prstGeom>
        </p:spPr>
      </p:pic>
      <p:sp>
        <p:nvSpPr>
          <p:cNvPr id="5" name="TextBox 4"/>
          <p:cNvSpPr txBox="1"/>
          <p:nvPr/>
        </p:nvSpPr>
        <p:spPr>
          <a:xfrm>
            <a:off x="122993" y="6026545"/>
            <a:ext cx="8865904" cy="646331"/>
          </a:xfrm>
          <a:prstGeom prst="rect">
            <a:avLst/>
          </a:prstGeom>
          <a:noFill/>
        </p:spPr>
        <p:txBody>
          <a:bodyPr wrap="none" rtlCol="0">
            <a:spAutoFit/>
          </a:bodyPr>
          <a:lstStyle/>
          <a:p>
            <a:r>
              <a:rPr lang="en-US" dirty="0" smtClean="0"/>
              <a:t>HIT16a and HIT16b </a:t>
            </a:r>
            <a:r>
              <a:rPr lang="en-US" dirty="0" err="1" smtClean="0"/>
              <a:t>linelists</a:t>
            </a:r>
            <a:r>
              <a:rPr lang="en-US" dirty="0" smtClean="0"/>
              <a:t> produce results that are indistinguishable.</a:t>
            </a:r>
          </a:p>
          <a:p>
            <a:r>
              <a:rPr lang="en-US" dirty="0" smtClean="0"/>
              <a:t>Below 1950 cm</a:t>
            </a:r>
            <a:r>
              <a:rPr lang="en-US" baseline="30000" dirty="0" smtClean="0"/>
              <a:t>-1</a:t>
            </a:r>
            <a:r>
              <a:rPr lang="en-US" dirty="0" smtClean="0"/>
              <a:t>, HIT16a,b </a:t>
            </a:r>
            <a:r>
              <a:rPr lang="en-US" dirty="0" err="1" smtClean="0"/>
              <a:t>linelists</a:t>
            </a:r>
            <a:r>
              <a:rPr lang="en-US" dirty="0" smtClean="0"/>
              <a:t> produce larger retrieved CO</a:t>
            </a:r>
            <a:r>
              <a:rPr lang="en-US" baseline="-25000" dirty="0" smtClean="0"/>
              <a:t>2</a:t>
            </a:r>
            <a:r>
              <a:rPr lang="en-US" dirty="0" smtClean="0"/>
              <a:t> amounts than other </a:t>
            </a:r>
            <a:r>
              <a:rPr lang="en-US" dirty="0" err="1" smtClean="0"/>
              <a:t>linelists</a:t>
            </a:r>
            <a:r>
              <a:rPr lang="en-US" dirty="0" smtClean="0"/>
              <a:t>.</a:t>
            </a:r>
            <a:endParaRPr lang="en-US" dirty="0"/>
          </a:p>
        </p:txBody>
      </p:sp>
    </p:spTree>
    <p:extLst>
      <p:ext uri="{BB962C8B-B14F-4D97-AF65-F5344CB8AC3E}">
        <p14:creationId xmlns:p14="http://schemas.microsoft.com/office/powerpoint/2010/main" val="3958658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2121"/>
            <a:ext cx="8229600" cy="875046"/>
          </a:xfrm>
        </p:spPr>
        <p:txBody>
          <a:bodyPr/>
          <a:lstStyle/>
          <a:p>
            <a:r>
              <a:rPr lang="en-US" dirty="0" smtClean="0"/>
              <a:t>Summary of Balloon Results</a:t>
            </a:r>
            <a:endParaRPr lang="en-US" dirty="0"/>
          </a:p>
        </p:txBody>
      </p:sp>
      <p:sp>
        <p:nvSpPr>
          <p:cNvPr id="3" name="TextBox 2"/>
          <p:cNvSpPr txBox="1"/>
          <p:nvPr/>
        </p:nvSpPr>
        <p:spPr>
          <a:xfrm>
            <a:off x="158384" y="1255743"/>
            <a:ext cx="4395037" cy="5078314"/>
          </a:xfrm>
          <a:prstGeom prst="rect">
            <a:avLst/>
          </a:prstGeom>
          <a:noFill/>
        </p:spPr>
        <p:txBody>
          <a:bodyPr wrap="square" rtlCol="0">
            <a:spAutoFit/>
          </a:bodyPr>
          <a:lstStyle/>
          <a:p>
            <a:r>
              <a:rPr lang="en-US" b="1" dirty="0" smtClean="0"/>
              <a:t>RMS Spectral Fits:</a:t>
            </a:r>
          </a:p>
          <a:p>
            <a:r>
              <a:rPr lang="en-US" dirty="0" smtClean="0"/>
              <a:t>No difference whatsoever in retrievals or fits using HIT16a and HIT16b </a:t>
            </a:r>
            <a:r>
              <a:rPr lang="en-US" dirty="0" err="1" smtClean="0"/>
              <a:t>linelists</a:t>
            </a:r>
            <a:r>
              <a:rPr lang="en-US" dirty="0" smtClean="0"/>
              <a:t>, confirming that differences seen in lab spectra were predominantly due to small SBHW changes</a:t>
            </a:r>
            <a:r>
              <a:rPr lang="en-US" dirty="0"/>
              <a:t>.</a:t>
            </a:r>
            <a:r>
              <a:rPr lang="en-US" dirty="0" smtClean="0"/>
              <a:t> </a:t>
            </a:r>
            <a:r>
              <a:rPr lang="en-US" dirty="0"/>
              <a:t>S</a:t>
            </a:r>
            <a:r>
              <a:rPr lang="en-US" dirty="0" smtClean="0"/>
              <a:t>elf-broadening of CO</a:t>
            </a:r>
            <a:r>
              <a:rPr lang="en-US" baseline="-25000" dirty="0" smtClean="0"/>
              <a:t>2</a:t>
            </a:r>
            <a:r>
              <a:rPr lang="en-US" dirty="0" smtClean="0"/>
              <a:t> is always negligible for atmospheric spectra.</a:t>
            </a:r>
          </a:p>
          <a:p>
            <a:endParaRPr lang="en-US" dirty="0"/>
          </a:p>
          <a:p>
            <a:r>
              <a:rPr lang="pl-PL" dirty="0">
                <a:cs typeface="Courier New"/>
              </a:rPr>
              <a:t>Big </a:t>
            </a:r>
            <a:r>
              <a:rPr lang="pl-PL" dirty="0" err="1">
                <a:cs typeface="Courier New"/>
              </a:rPr>
              <a:t>improvements</a:t>
            </a:r>
            <a:r>
              <a:rPr lang="pl-PL" dirty="0">
                <a:cs typeface="Courier New"/>
              </a:rPr>
              <a:t> </a:t>
            </a:r>
            <a:r>
              <a:rPr lang="pl-PL" dirty="0" err="1">
                <a:cs typeface="Courier New"/>
              </a:rPr>
              <a:t>seen</a:t>
            </a:r>
            <a:r>
              <a:rPr lang="pl-PL" dirty="0">
                <a:cs typeface="Courier New"/>
              </a:rPr>
              <a:t> for HIT16a,b </a:t>
            </a:r>
            <a:r>
              <a:rPr lang="pl-PL" dirty="0" err="1">
                <a:cs typeface="Courier New"/>
              </a:rPr>
              <a:t>linelists</a:t>
            </a:r>
            <a:r>
              <a:rPr lang="pl-PL" dirty="0">
                <a:cs typeface="Courier New"/>
              </a:rPr>
              <a:t> in 2300 and 3600 cm</a:t>
            </a:r>
            <a:r>
              <a:rPr lang="pl-PL" baseline="30000" dirty="0">
                <a:cs typeface="Courier New"/>
              </a:rPr>
              <a:t>-1 </a:t>
            </a:r>
            <a:r>
              <a:rPr lang="pl-PL" dirty="0">
                <a:cs typeface="Courier New"/>
              </a:rPr>
              <a:t>regions. But </a:t>
            </a:r>
            <a:r>
              <a:rPr lang="pl-PL" dirty="0" err="1">
                <a:cs typeface="Courier New"/>
              </a:rPr>
              <a:t>worse</a:t>
            </a:r>
            <a:r>
              <a:rPr lang="pl-PL" dirty="0">
                <a:cs typeface="Courier New"/>
              </a:rPr>
              <a:t> </a:t>
            </a:r>
            <a:r>
              <a:rPr lang="pl-PL" dirty="0" err="1">
                <a:cs typeface="Courier New"/>
              </a:rPr>
              <a:t>than</a:t>
            </a:r>
            <a:r>
              <a:rPr lang="pl-PL" dirty="0">
                <a:cs typeface="Courier New"/>
              </a:rPr>
              <a:t> </a:t>
            </a:r>
            <a:r>
              <a:rPr lang="pl-PL" dirty="0" err="1">
                <a:cs typeface="Courier New"/>
              </a:rPr>
              <a:t>all</a:t>
            </a:r>
            <a:r>
              <a:rPr lang="pl-PL" dirty="0">
                <a:cs typeface="Courier New"/>
              </a:rPr>
              <a:t> </a:t>
            </a:r>
            <a:r>
              <a:rPr lang="pl-PL" dirty="0" err="1">
                <a:cs typeface="Courier New"/>
              </a:rPr>
              <a:t>other</a:t>
            </a:r>
            <a:r>
              <a:rPr lang="pl-PL" dirty="0">
                <a:cs typeface="Courier New"/>
              </a:rPr>
              <a:t> </a:t>
            </a:r>
            <a:r>
              <a:rPr lang="pl-PL" dirty="0" err="1">
                <a:cs typeface="Courier New"/>
              </a:rPr>
              <a:t>linelists</a:t>
            </a:r>
            <a:r>
              <a:rPr lang="pl-PL" dirty="0">
                <a:cs typeface="Courier New"/>
              </a:rPr>
              <a:t> </a:t>
            </a:r>
            <a:r>
              <a:rPr lang="pl-PL" dirty="0" smtClean="0">
                <a:cs typeface="Courier New"/>
              </a:rPr>
              <a:t>in </a:t>
            </a:r>
            <a:r>
              <a:rPr lang="pl-PL" dirty="0">
                <a:cs typeface="Courier New"/>
              </a:rPr>
              <a:t>4812 cm</a:t>
            </a:r>
            <a:r>
              <a:rPr lang="pl-PL" baseline="30000" dirty="0">
                <a:cs typeface="Courier New"/>
              </a:rPr>
              <a:t>-1</a:t>
            </a:r>
            <a:r>
              <a:rPr lang="pl-PL" dirty="0">
                <a:cs typeface="Courier New"/>
              </a:rPr>
              <a:t> </a:t>
            </a:r>
            <a:r>
              <a:rPr lang="pl-PL" dirty="0" err="1" smtClean="0">
                <a:cs typeface="Courier New"/>
              </a:rPr>
              <a:t>window</a:t>
            </a:r>
            <a:r>
              <a:rPr lang="pl-PL" dirty="0" smtClean="0">
                <a:cs typeface="Courier New"/>
              </a:rPr>
              <a:t>, </a:t>
            </a:r>
            <a:r>
              <a:rPr lang="pl-PL" dirty="0" err="1" smtClean="0">
                <a:cs typeface="Courier New"/>
              </a:rPr>
              <a:t>due</a:t>
            </a:r>
            <a:r>
              <a:rPr lang="pl-PL" dirty="0" smtClean="0">
                <a:cs typeface="Courier New"/>
              </a:rPr>
              <a:t> to </a:t>
            </a:r>
            <a:r>
              <a:rPr lang="pl-PL" baseline="30000" dirty="0" smtClean="0">
                <a:cs typeface="Courier New"/>
              </a:rPr>
              <a:t>13</a:t>
            </a:r>
            <a:r>
              <a:rPr lang="pl-PL" dirty="0" smtClean="0">
                <a:cs typeface="Courier New"/>
              </a:rPr>
              <a:t>CO</a:t>
            </a:r>
            <a:r>
              <a:rPr lang="pl-PL" baseline="-25000" dirty="0" smtClean="0">
                <a:cs typeface="Courier New"/>
              </a:rPr>
              <a:t>2</a:t>
            </a:r>
            <a:r>
              <a:rPr lang="pl-PL" dirty="0" smtClean="0">
                <a:cs typeface="Courier New"/>
              </a:rPr>
              <a:t> </a:t>
            </a:r>
            <a:r>
              <a:rPr lang="pl-PL" dirty="0" err="1" smtClean="0">
                <a:cs typeface="Courier New"/>
              </a:rPr>
              <a:t>line</a:t>
            </a:r>
            <a:r>
              <a:rPr lang="pl-PL" dirty="0" smtClean="0">
                <a:cs typeface="Courier New"/>
              </a:rPr>
              <a:t> </a:t>
            </a:r>
            <a:r>
              <a:rPr lang="pl-PL" dirty="0" err="1" smtClean="0">
                <a:cs typeface="Courier New"/>
              </a:rPr>
              <a:t>position</a:t>
            </a:r>
            <a:r>
              <a:rPr lang="pl-PL" dirty="0" smtClean="0">
                <a:cs typeface="Courier New"/>
              </a:rPr>
              <a:t> &amp; </a:t>
            </a:r>
            <a:r>
              <a:rPr lang="pl-PL" dirty="0" err="1" smtClean="0">
                <a:cs typeface="Courier New"/>
              </a:rPr>
              <a:t>intensity</a:t>
            </a:r>
            <a:r>
              <a:rPr lang="pl-PL" dirty="0" smtClean="0">
                <a:cs typeface="Courier New"/>
              </a:rPr>
              <a:t> </a:t>
            </a:r>
            <a:r>
              <a:rPr lang="pl-PL" dirty="0" err="1" smtClean="0">
                <a:cs typeface="Courier New"/>
              </a:rPr>
              <a:t>errors</a:t>
            </a:r>
            <a:r>
              <a:rPr lang="pl-PL" dirty="0">
                <a:cs typeface="Courier New"/>
              </a:rPr>
              <a:t>:</a:t>
            </a:r>
            <a:r>
              <a:rPr lang="pl-PL" dirty="0" smtClean="0">
                <a:cs typeface="Courier New"/>
              </a:rPr>
              <a:t> </a:t>
            </a:r>
          </a:p>
          <a:p>
            <a:r>
              <a:rPr lang="pl-PL" dirty="0" smtClean="0">
                <a:cs typeface="Courier New"/>
              </a:rPr>
              <a:t>‘2 </a:t>
            </a:r>
            <a:r>
              <a:rPr lang="pl-PL" dirty="0">
                <a:cs typeface="Courier New"/>
              </a:rPr>
              <a:t>0 0 </a:t>
            </a:r>
            <a:r>
              <a:rPr lang="pl-PL" dirty="0" smtClean="0">
                <a:cs typeface="Courier New"/>
              </a:rPr>
              <a:t>12     </a:t>
            </a:r>
            <a:r>
              <a:rPr lang="pl-PL" dirty="0">
                <a:cs typeface="Courier New"/>
              </a:rPr>
              <a:t>0 0 0 </a:t>
            </a:r>
            <a:r>
              <a:rPr lang="pl-PL" dirty="0" smtClean="0">
                <a:cs typeface="Courier New"/>
              </a:rPr>
              <a:t>01’   band of </a:t>
            </a:r>
            <a:r>
              <a:rPr lang="pl-PL" baseline="30000" dirty="0">
                <a:cs typeface="Courier New"/>
              </a:rPr>
              <a:t>13</a:t>
            </a:r>
            <a:r>
              <a:rPr lang="pl-PL" dirty="0">
                <a:cs typeface="Courier New"/>
              </a:rPr>
              <a:t>CO</a:t>
            </a:r>
            <a:r>
              <a:rPr lang="pl-PL" baseline="-25000" dirty="0">
                <a:cs typeface="Courier New"/>
              </a:rPr>
              <a:t>2</a:t>
            </a:r>
            <a:endParaRPr lang="pl-PL" dirty="0" smtClean="0">
              <a:cs typeface="Courier New"/>
            </a:endParaRPr>
          </a:p>
          <a:p>
            <a:r>
              <a:rPr lang="pl-PL" dirty="0" smtClean="0">
                <a:cs typeface="Courier New"/>
              </a:rPr>
              <a:t>‘4 </a:t>
            </a:r>
            <a:r>
              <a:rPr lang="pl-PL" dirty="0">
                <a:cs typeface="Courier New"/>
              </a:rPr>
              <a:t>0 0 02     </a:t>
            </a:r>
            <a:r>
              <a:rPr lang="pl-PL" dirty="0" smtClean="0">
                <a:cs typeface="Courier New"/>
              </a:rPr>
              <a:t>0 </a:t>
            </a:r>
            <a:r>
              <a:rPr lang="pl-PL" dirty="0">
                <a:cs typeface="Courier New"/>
              </a:rPr>
              <a:t>1 1 </a:t>
            </a:r>
            <a:r>
              <a:rPr lang="pl-PL" dirty="0" smtClean="0">
                <a:cs typeface="Courier New"/>
              </a:rPr>
              <a:t>01’  </a:t>
            </a:r>
            <a:r>
              <a:rPr lang="pl-PL" baseline="30000" dirty="0" smtClean="0">
                <a:cs typeface="Courier New"/>
              </a:rPr>
              <a:t>12</a:t>
            </a:r>
            <a:r>
              <a:rPr lang="pl-PL" dirty="0" smtClean="0">
                <a:cs typeface="Courier New"/>
              </a:rPr>
              <a:t>CO</a:t>
            </a:r>
            <a:r>
              <a:rPr lang="pl-PL" baseline="-25000" dirty="0" smtClean="0">
                <a:cs typeface="Courier New"/>
              </a:rPr>
              <a:t>2</a:t>
            </a:r>
            <a:r>
              <a:rPr lang="pl-PL" dirty="0" smtClean="0">
                <a:cs typeface="Courier New"/>
              </a:rPr>
              <a:t> hot band</a:t>
            </a:r>
          </a:p>
          <a:p>
            <a:r>
              <a:rPr lang="pl-PL" dirty="0">
                <a:cs typeface="Courier New"/>
              </a:rPr>
              <a:t>‘2 0 0 13    </a:t>
            </a:r>
            <a:r>
              <a:rPr lang="pl-PL" dirty="0" smtClean="0">
                <a:cs typeface="Courier New"/>
              </a:rPr>
              <a:t> </a:t>
            </a:r>
            <a:r>
              <a:rPr lang="pl-PL" dirty="0">
                <a:cs typeface="Courier New"/>
              </a:rPr>
              <a:t>0 0 0 </a:t>
            </a:r>
            <a:r>
              <a:rPr lang="pl-PL" dirty="0" smtClean="0">
                <a:cs typeface="Courier New"/>
              </a:rPr>
              <a:t>01’   band of </a:t>
            </a:r>
            <a:r>
              <a:rPr lang="pl-PL" baseline="30000" dirty="0" smtClean="0">
                <a:cs typeface="Courier New"/>
              </a:rPr>
              <a:t>13</a:t>
            </a:r>
            <a:r>
              <a:rPr lang="pl-PL" dirty="0" smtClean="0">
                <a:cs typeface="Courier New"/>
              </a:rPr>
              <a:t>CO</a:t>
            </a:r>
            <a:r>
              <a:rPr lang="pl-PL" baseline="-25000" dirty="0" smtClean="0">
                <a:cs typeface="Courier New"/>
              </a:rPr>
              <a:t>2</a:t>
            </a:r>
          </a:p>
          <a:p>
            <a:r>
              <a:rPr lang="pl-PL" dirty="0" smtClean="0"/>
              <a:t>‘1 </a:t>
            </a:r>
            <a:r>
              <a:rPr lang="pl-PL" dirty="0"/>
              <a:t>0 0 12   </a:t>
            </a:r>
            <a:r>
              <a:rPr lang="pl-PL" dirty="0" smtClean="0"/>
              <a:t>  </a:t>
            </a:r>
            <a:r>
              <a:rPr lang="pl-PL" dirty="0"/>
              <a:t>1 0 0 </a:t>
            </a:r>
            <a:r>
              <a:rPr lang="pl-PL" dirty="0" smtClean="0"/>
              <a:t>02’   </a:t>
            </a:r>
            <a:r>
              <a:rPr lang="pl-PL" dirty="0"/>
              <a:t>v3 </a:t>
            </a:r>
            <a:r>
              <a:rPr lang="pl-PL" dirty="0">
                <a:cs typeface="Courier New"/>
              </a:rPr>
              <a:t>band of </a:t>
            </a:r>
            <a:r>
              <a:rPr lang="pl-PL" baseline="30000" dirty="0" smtClean="0">
                <a:cs typeface="Courier New"/>
              </a:rPr>
              <a:t>13</a:t>
            </a:r>
            <a:r>
              <a:rPr lang="pl-PL" dirty="0" smtClean="0">
                <a:cs typeface="Courier New"/>
              </a:rPr>
              <a:t>CO</a:t>
            </a:r>
            <a:r>
              <a:rPr lang="pl-PL" baseline="-25000" dirty="0" smtClean="0">
                <a:cs typeface="Courier New"/>
              </a:rPr>
              <a:t>2</a:t>
            </a:r>
          </a:p>
          <a:p>
            <a:r>
              <a:rPr lang="pl-PL" dirty="0" smtClean="0">
                <a:cs typeface="Courier New"/>
              </a:rPr>
              <a:t>‘3 </a:t>
            </a:r>
            <a:r>
              <a:rPr lang="pl-PL" dirty="0">
                <a:cs typeface="Courier New"/>
              </a:rPr>
              <a:t>0 0 01 </a:t>
            </a:r>
            <a:r>
              <a:rPr lang="pl-PL" dirty="0" smtClean="0">
                <a:cs typeface="Courier New"/>
              </a:rPr>
              <a:t>    </a:t>
            </a:r>
            <a:r>
              <a:rPr lang="pl-PL" dirty="0">
                <a:cs typeface="Courier New"/>
              </a:rPr>
              <a:t>1 1 1 </a:t>
            </a:r>
            <a:r>
              <a:rPr lang="pl-PL" dirty="0" smtClean="0">
                <a:cs typeface="Courier New"/>
              </a:rPr>
              <a:t>02’</a:t>
            </a:r>
          </a:p>
          <a:p>
            <a:endParaRPr lang="en-US" dirty="0" smtClean="0"/>
          </a:p>
        </p:txBody>
      </p:sp>
      <p:pic>
        <p:nvPicPr>
          <p:cNvPr id="4" name="Picture 3" descr="resid_avg_001.pdf"/>
          <p:cNvPicPr>
            <a:picLocks noChangeAspect="1"/>
          </p:cNvPicPr>
          <p:nvPr/>
        </p:nvPicPr>
        <p:blipFill rotWithShape="1">
          <a:blip r:embed="rId2">
            <a:extLst>
              <a:ext uri="{28A0092B-C50C-407E-A947-70E740481C1C}">
                <a14:useLocalDpi xmlns:a14="http://schemas.microsoft.com/office/drawing/2010/main" val="0"/>
              </a:ext>
            </a:extLst>
          </a:blip>
          <a:srcRect l="9451" t="12411" r="8703" b="43265"/>
          <a:stretch/>
        </p:blipFill>
        <p:spPr>
          <a:xfrm>
            <a:off x="4502605" y="1259418"/>
            <a:ext cx="4641395" cy="3252913"/>
          </a:xfrm>
          <a:prstGeom prst="rect">
            <a:avLst/>
          </a:prstGeom>
        </p:spPr>
      </p:pic>
      <p:sp>
        <p:nvSpPr>
          <p:cNvPr id="5" name="TextBox 4"/>
          <p:cNvSpPr txBox="1"/>
          <p:nvPr/>
        </p:nvSpPr>
        <p:spPr>
          <a:xfrm>
            <a:off x="4256270" y="4837266"/>
            <a:ext cx="4789874" cy="1754327"/>
          </a:xfrm>
          <a:prstGeom prst="rect">
            <a:avLst/>
          </a:prstGeom>
          <a:noFill/>
        </p:spPr>
        <p:txBody>
          <a:bodyPr wrap="square" rtlCol="0">
            <a:spAutoFit/>
          </a:bodyPr>
          <a:lstStyle/>
          <a:p>
            <a:r>
              <a:rPr lang="en-US" b="1" dirty="0" smtClean="0"/>
              <a:t>Retrieved CO</a:t>
            </a:r>
            <a:r>
              <a:rPr lang="en-US" b="1" baseline="-25000" dirty="0" smtClean="0"/>
              <a:t>2</a:t>
            </a:r>
            <a:r>
              <a:rPr lang="en-US" b="1" dirty="0" smtClean="0"/>
              <a:t> Amounts:</a:t>
            </a:r>
          </a:p>
          <a:p>
            <a:r>
              <a:rPr lang="en-US" dirty="0" smtClean="0"/>
              <a:t>No dip in retrieved CO</a:t>
            </a:r>
            <a:r>
              <a:rPr lang="en-US" baseline="-25000" dirty="0" smtClean="0"/>
              <a:t>2</a:t>
            </a:r>
            <a:r>
              <a:rPr lang="en-US" dirty="0" smtClean="0"/>
              <a:t> (VSF) at low wavenumbers.</a:t>
            </a:r>
          </a:p>
          <a:p>
            <a:endParaRPr lang="en-US" dirty="0"/>
          </a:p>
          <a:p>
            <a:r>
              <a:rPr lang="en-US" dirty="0"/>
              <a:t>Below 1950 cm</a:t>
            </a:r>
            <a:r>
              <a:rPr lang="en-US" baseline="30000" dirty="0"/>
              <a:t>-1</a:t>
            </a:r>
            <a:r>
              <a:rPr lang="en-US" dirty="0"/>
              <a:t>, HIT16a,b </a:t>
            </a:r>
            <a:r>
              <a:rPr lang="en-US" dirty="0" err="1"/>
              <a:t>linelists</a:t>
            </a:r>
            <a:r>
              <a:rPr lang="en-US" dirty="0"/>
              <a:t> produce larger retrieved CO</a:t>
            </a:r>
            <a:r>
              <a:rPr lang="en-US" baseline="-25000" dirty="0"/>
              <a:t>2</a:t>
            </a:r>
            <a:r>
              <a:rPr lang="en-US" dirty="0"/>
              <a:t> amounts than other </a:t>
            </a:r>
            <a:r>
              <a:rPr lang="en-US" dirty="0" err="1"/>
              <a:t>linelists</a:t>
            </a:r>
            <a:r>
              <a:rPr lang="en-US" dirty="0" smtClean="0"/>
              <a:t>.</a:t>
            </a:r>
            <a:endParaRPr lang="en-US" dirty="0"/>
          </a:p>
        </p:txBody>
      </p:sp>
    </p:spTree>
    <p:extLst>
      <p:ext uri="{BB962C8B-B14F-4D97-AF65-F5344CB8AC3E}">
        <p14:creationId xmlns:p14="http://schemas.microsoft.com/office/powerpoint/2010/main" val="2830658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1888"/>
          </a:xfrm>
        </p:spPr>
        <p:txBody>
          <a:bodyPr/>
          <a:lstStyle/>
          <a:p>
            <a:r>
              <a:rPr lang="en-US" dirty="0" err="1" smtClean="0"/>
              <a:t>MkIV</a:t>
            </a:r>
            <a:r>
              <a:rPr lang="en-US" dirty="0" smtClean="0"/>
              <a:t> Ground-based spectra</a:t>
            </a:r>
            <a:endParaRPr lang="en-US" dirty="0"/>
          </a:p>
        </p:txBody>
      </p:sp>
      <p:sp>
        <p:nvSpPr>
          <p:cNvPr id="3" name="TextBox 2"/>
          <p:cNvSpPr txBox="1"/>
          <p:nvPr/>
        </p:nvSpPr>
        <p:spPr>
          <a:xfrm>
            <a:off x="181115" y="1417638"/>
            <a:ext cx="8681434" cy="4247317"/>
          </a:xfrm>
          <a:prstGeom prst="rect">
            <a:avLst/>
          </a:prstGeom>
          <a:noFill/>
        </p:spPr>
        <p:txBody>
          <a:bodyPr wrap="square" rtlCol="0">
            <a:spAutoFit/>
          </a:bodyPr>
          <a:lstStyle/>
          <a:p>
            <a:r>
              <a:rPr lang="en-US" dirty="0" smtClean="0"/>
              <a:t>A representative subset of 125 </a:t>
            </a:r>
            <a:r>
              <a:rPr lang="en-US" dirty="0" err="1" smtClean="0"/>
              <a:t>MkIV</a:t>
            </a:r>
            <a:r>
              <a:rPr lang="en-US" dirty="0" smtClean="0"/>
              <a:t> ground-based spectra was fitted.  These cover the 1986-2014 period f</a:t>
            </a:r>
            <a:r>
              <a:rPr lang="en-US" dirty="0"/>
              <a:t>r</a:t>
            </a:r>
            <a:r>
              <a:rPr lang="en-US" dirty="0" smtClean="0"/>
              <a:t>om a variety of sites, with a wide range of solar zenith angles (13 to 89 </a:t>
            </a:r>
            <a:r>
              <a:rPr lang="en-US" dirty="0" err="1" smtClean="0"/>
              <a:t>deg</a:t>
            </a:r>
            <a:r>
              <a:rPr lang="en-US" dirty="0" smtClean="0"/>
              <a:t>), surface temperatures (-33 to +35C), relative </a:t>
            </a:r>
            <a:r>
              <a:rPr lang="en-US" dirty="0" err="1" smtClean="0"/>
              <a:t>humidities</a:t>
            </a:r>
            <a:r>
              <a:rPr lang="en-US" dirty="0" smtClean="0"/>
              <a:t> (9 to 86%), and pressures (640 to 1025 mbar). These spectra were pre-selected for high quality and for low H</a:t>
            </a:r>
            <a:r>
              <a:rPr lang="en-US" baseline="-25000" dirty="0" smtClean="0"/>
              <a:t>2</a:t>
            </a:r>
            <a:r>
              <a:rPr lang="en-US" dirty="0" smtClean="0"/>
              <a:t>O amounts, so that CO</a:t>
            </a:r>
            <a:r>
              <a:rPr lang="en-US" baseline="-25000" dirty="0" smtClean="0"/>
              <a:t>2</a:t>
            </a:r>
            <a:r>
              <a:rPr lang="en-US" dirty="0" smtClean="0"/>
              <a:t> bands with H</a:t>
            </a:r>
            <a:r>
              <a:rPr lang="en-US" baseline="-25000" dirty="0" smtClean="0"/>
              <a:t>2</a:t>
            </a:r>
            <a:r>
              <a:rPr lang="en-US" dirty="0" smtClean="0"/>
              <a:t>O interference can be evaluated.</a:t>
            </a:r>
          </a:p>
          <a:p>
            <a:endParaRPr lang="en-US" dirty="0"/>
          </a:p>
          <a:p>
            <a:r>
              <a:rPr lang="en-US" dirty="0" smtClean="0"/>
              <a:t>Maximum OPDs are either 57, 65, or 117 cm.</a:t>
            </a:r>
          </a:p>
          <a:p>
            <a:endParaRPr lang="en-US" dirty="0"/>
          </a:p>
          <a:p>
            <a:r>
              <a:rPr lang="en-US" dirty="0" smtClean="0"/>
              <a:t>The </a:t>
            </a:r>
            <a:r>
              <a:rPr lang="en-US" dirty="0" err="1" smtClean="0"/>
              <a:t>MkIV</a:t>
            </a:r>
            <a:r>
              <a:rPr lang="en-US" dirty="0" smtClean="0"/>
              <a:t> instrument currently covers the 650 to 5650 cm</a:t>
            </a:r>
            <a:r>
              <a:rPr lang="en-US" baseline="30000" dirty="0" smtClean="0"/>
              <a:t>-1 </a:t>
            </a:r>
            <a:r>
              <a:rPr lang="en-US" dirty="0" smtClean="0"/>
              <a:t>region simultaneously using two detectors in parallel (</a:t>
            </a:r>
            <a:r>
              <a:rPr lang="en-US" dirty="0" err="1" smtClean="0"/>
              <a:t>HgCdTe</a:t>
            </a:r>
            <a:r>
              <a:rPr lang="en-US" dirty="0" smtClean="0"/>
              <a:t> 650-1850; </a:t>
            </a:r>
            <a:r>
              <a:rPr lang="en-US" dirty="0" err="1" smtClean="0"/>
              <a:t>InSb</a:t>
            </a:r>
            <a:r>
              <a:rPr lang="en-US" dirty="0" smtClean="0"/>
              <a:t> 1850-5650 cm</a:t>
            </a:r>
            <a:r>
              <a:rPr lang="en-US" baseline="30000" dirty="0" smtClean="0"/>
              <a:t>-1</a:t>
            </a:r>
            <a:r>
              <a:rPr lang="en-US" dirty="0" smtClean="0"/>
              <a:t>). All spectra are fitted in each window.  Only 32 of the 39 windows covered by the lab spectra, could be fitted using </a:t>
            </a:r>
            <a:r>
              <a:rPr lang="en-US" dirty="0" err="1" smtClean="0"/>
              <a:t>MkIV</a:t>
            </a:r>
            <a:r>
              <a:rPr lang="en-US" dirty="0" smtClean="0"/>
              <a:t>  spectra.  A total of 32 x 125 = 4000 spectral fits were performed.</a:t>
            </a:r>
          </a:p>
          <a:p>
            <a:endParaRPr lang="en-US" dirty="0"/>
          </a:p>
          <a:p>
            <a:r>
              <a:rPr lang="en-US" dirty="0" smtClean="0"/>
              <a:t>Ground-based spectra are sensitive to the assumed line shapes (ABHW, </a:t>
            </a:r>
            <a:r>
              <a:rPr lang="en-US" dirty="0" err="1" smtClean="0"/>
              <a:t>Pshift</a:t>
            </a:r>
            <a:r>
              <a:rPr lang="en-US" dirty="0" smtClean="0"/>
              <a:t>) and their T-dependences.</a:t>
            </a:r>
          </a:p>
        </p:txBody>
      </p:sp>
    </p:spTree>
    <p:extLst>
      <p:ext uri="{BB962C8B-B14F-4D97-AF65-F5344CB8AC3E}">
        <p14:creationId xmlns:p14="http://schemas.microsoft.com/office/powerpoint/2010/main" val="3529252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115" y="57723"/>
            <a:ext cx="8848585" cy="679467"/>
          </a:xfrm>
        </p:spPr>
        <p:txBody>
          <a:bodyPr>
            <a:normAutofit fontScale="90000"/>
          </a:bodyPr>
          <a:lstStyle/>
          <a:p>
            <a:r>
              <a:rPr lang="en-US" dirty="0" smtClean="0"/>
              <a:t>RMS Spectral fits (</a:t>
            </a:r>
            <a:r>
              <a:rPr lang="en-US" dirty="0" err="1" smtClean="0"/>
              <a:t>MkIV</a:t>
            </a:r>
            <a:r>
              <a:rPr lang="en-US" dirty="0" smtClean="0"/>
              <a:t> Ground</a:t>
            </a:r>
            <a:r>
              <a:rPr lang="en-US" dirty="0"/>
              <a:t>)</a:t>
            </a:r>
          </a:p>
        </p:txBody>
      </p:sp>
      <p:sp>
        <p:nvSpPr>
          <p:cNvPr id="3" name="TextBox 2"/>
          <p:cNvSpPr txBox="1"/>
          <p:nvPr/>
        </p:nvSpPr>
        <p:spPr>
          <a:xfrm>
            <a:off x="267701" y="771204"/>
            <a:ext cx="8681434" cy="6113469"/>
          </a:xfrm>
          <a:prstGeom prst="rect">
            <a:avLst/>
          </a:prstGeom>
          <a:noFill/>
        </p:spPr>
        <p:txBody>
          <a:bodyPr wrap="square" rtlCol="0">
            <a:spAutoFit/>
          </a:bodyPr>
          <a:lstStyle/>
          <a:p>
            <a:pPr>
              <a:lnSpc>
                <a:spcPct val="80000"/>
              </a:lnSpc>
              <a:spcAft>
                <a:spcPts val="600"/>
              </a:spcAft>
            </a:pPr>
            <a:r>
              <a:rPr lang="pl-PL" sz="1400" b="1" dirty="0" err="1">
                <a:latin typeface="Courier"/>
                <a:cs typeface="Courier"/>
              </a:rPr>
              <a:t>iwin</a:t>
            </a:r>
            <a:r>
              <a:rPr lang="pl-PL" sz="1400" b="1" dirty="0">
                <a:latin typeface="Courier"/>
                <a:cs typeface="Courier"/>
              </a:rPr>
              <a:t>  </a:t>
            </a:r>
            <a:r>
              <a:rPr lang="pl-PL" sz="1400" b="1" dirty="0" err="1">
                <a:latin typeface="Courier"/>
                <a:cs typeface="Courier"/>
              </a:rPr>
              <a:t>fcen</a:t>
            </a:r>
            <a:r>
              <a:rPr lang="pl-PL" sz="1400" b="1" dirty="0">
                <a:latin typeface="Courier"/>
                <a:cs typeface="Courier"/>
              </a:rPr>
              <a:t>  </a:t>
            </a:r>
            <a:r>
              <a:rPr lang="pl-PL" sz="1400" b="1" dirty="0" smtClean="0">
                <a:latin typeface="Courier"/>
                <a:cs typeface="Courier"/>
              </a:rPr>
              <a:t>half-wid  </a:t>
            </a:r>
            <a:r>
              <a:rPr lang="pl-PL" sz="1400" b="1" dirty="0" err="1">
                <a:latin typeface="Courier"/>
                <a:cs typeface="Courier"/>
              </a:rPr>
              <a:t>Nrow</a:t>
            </a:r>
            <a:r>
              <a:rPr lang="pl-PL" sz="1400" b="1" dirty="0">
                <a:latin typeface="Courier"/>
                <a:cs typeface="Courier"/>
              </a:rPr>
              <a:t> </a:t>
            </a:r>
            <a:r>
              <a:rPr lang="pl-PL" sz="1400" b="1" dirty="0" smtClean="0">
                <a:latin typeface="Courier"/>
                <a:cs typeface="Courier"/>
              </a:rPr>
              <a:t>   </a:t>
            </a:r>
            <a:r>
              <a:rPr lang="pl-PL" sz="1400" b="1" dirty="0" err="1" smtClean="0">
                <a:latin typeface="Courier"/>
                <a:cs typeface="Courier"/>
              </a:rPr>
              <a:t>Npp</a:t>
            </a:r>
            <a:r>
              <a:rPr lang="pl-PL" sz="1400" b="1" dirty="0" smtClean="0">
                <a:latin typeface="Courier"/>
                <a:cs typeface="Courier"/>
              </a:rPr>
              <a:t>   </a:t>
            </a:r>
            <a:r>
              <a:rPr lang="pl-PL" sz="1400" b="1" dirty="0">
                <a:latin typeface="Courier"/>
                <a:cs typeface="Courier"/>
              </a:rPr>
              <a:t>hit08    hit12    </a:t>
            </a:r>
            <a:r>
              <a:rPr lang="pl-PL" sz="1400" b="1" dirty="0" smtClean="0">
                <a:latin typeface="Courier"/>
                <a:cs typeface="Courier"/>
              </a:rPr>
              <a:t>atm16   hit16a   </a:t>
            </a:r>
            <a:r>
              <a:rPr lang="pl-PL" sz="1400" b="1" dirty="0">
                <a:latin typeface="Courier"/>
                <a:cs typeface="Courier"/>
              </a:rPr>
              <a:t>hit16b  </a:t>
            </a:r>
          </a:p>
          <a:p>
            <a:pPr>
              <a:lnSpc>
                <a:spcPct val="80000"/>
              </a:lnSpc>
            </a:pPr>
            <a:r>
              <a:rPr lang="pl-PL" sz="1400" dirty="0">
                <a:latin typeface="Courier"/>
                <a:cs typeface="Courier"/>
              </a:rPr>
              <a:t> 1   755.20   32.05    125    </a:t>
            </a:r>
            <a:r>
              <a:rPr lang="pl-PL" sz="1400" dirty="0" smtClean="0">
                <a:latin typeface="Courier"/>
                <a:cs typeface="Courier"/>
              </a:rPr>
              <a:t>125   </a:t>
            </a:r>
            <a:r>
              <a:rPr lang="pl-PL" sz="1400" dirty="0">
                <a:solidFill>
                  <a:srgbClr val="FF0000"/>
                </a:solidFill>
                <a:latin typeface="Courier"/>
                <a:cs typeface="Courier"/>
              </a:rPr>
              <a:t>1.1056</a:t>
            </a:r>
            <a:r>
              <a:rPr lang="pl-PL" sz="1400" dirty="0">
                <a:latin typeface="Courier"/>
                <a:cs typeface="Courier"/>
              </a:rPr>
              <a:t>   </a:t>
            </a:r>
            <a:r>
              <a:rPr lang="pl-PL" sz="1400" dirty="0">
                <a:solidFill>
                  <a:srgbClr val="0000FF"/>
                </a:solidFill>
                <a:latin typeface="Courier"/>
                <a:cs typeface="Courier"/>
              </a:rPr>
              <a:t>1.0807</a:t>
            </a:r>
            <a:r>
              <a:rPr lang="pl-PL" sz="1400" dirty="0">
                <a:latin typeface="Courier"/>
                <a:cs typeface="Courier"/>
              </a:rPr>
              <a:t>   </a:t>
            </a:r>
            <a:r>
              <a:rPr lang="pl-PL" sz="1400" dirty="0" smtClean="0">
                <a:solidFill>
                  <a:srgbClr val="0000FF"/>
                </a:solidFill>
                <a:latin typeface="Courier"/>
                <a:cs typeface="Courier"/>
              </a:rPr>
              <a:t>1.0807</a:t>
            </a:r>
            <a:r>
              <a:rPr lang="pl-PL" sz="1400" dirty="0" smtClean="0">
                <a:latin typeface="Courier"/>
                <a:cs typeface="Courier"/>
              </a:rPr>
              <a:t>  1.0891   </a:t>
            </a:r>
            <a:r>
              <a:rPr lang="pl-PL" sz="1400" dirty="0">
                <a:latin typeface="Courier"/>
                <a:cs typeface="Courier"/>
              </a:rPr>
              <a:t>1.0891</a:t>
            </a:r>
          </a:p>
          <a:p>
            <a:pPr>
              <a:lnSpc>
                <a:spcPct val="80000"/>
              </a:lnSpc>
            </a:pPr>
            <a:r>
              <a:rPr lang="pl-PL" sz="1400" dirty="0">
                <a:latin typeface="Courier"/>
                <a:cs typeface="Courier"/>
              </a:rPr>
              <a:t> 2   827.20   34.30    125    </a:t>
            </a:r>
            <a:r>
              <a:rPr lang="pl-PL" sz="1400" dirty="0" smtClean="0">
                <a:latin typeface="Courier"/>
                <a:cs typeface="Courier"/>
              </a:rPr>
              <a:t>125   </a:t>
            </a:r>
            <a:r>
              <a:rPr lang="pl-PL" sz="1400" dirty="0">
                <a:solidFill>
                  <a:srgbClr val="FF0000"/>
                </a:solidFill>
                <a:latin typeface="Courier"/>
                <a:cs typeface="Courier"/>
              </a:rPr>
              <a:t>0.5846</a:t>
            </a:r>
            <a:r>
              <a:rPr lang="pl-PL" sz="1400" dirty="0">
                <a:latin typeface="Courier"/>
                <a:cs typeface="Courier"/>
              </a:rPr>
              <a:t>   0.5832   </a:t>
            </a:r>
            <a:r>
              <a:rPr lang="pl-PL" sz="1400" dirty="0" smtClean="0">
                <a:latin typeface="Courier"/>
                <a:cs typeface="Courier"/>
              </a:rPr>
              <a:t>0.5832  </a:t>
            </a:r>
            <a:r>
              <a:rPr lang="pl-PL" sz="1400" dirty="0" smtClean="0">
                <a:solidFill>
                  <a:srgbClr val="0000FF"/>
                </a:solidFill>
                <a:latin typeface="Courier"/>
                <a:cs typeface="Courier"/>
              </a:rPr>
              <a:t>0.5812   </a:t>
            </a:r>
            <a:r>
              <a:rPr lang="pl-PL" sz="1400" dirty="0">
                <a:solidFill>
                  <a:srgbClr val="0000FF"/>
                </a:solidFill>
                <a:latin typeface="Courier"/>
                <a:cs typeface="Courier"/>
              </a:rPr>
              <a:t>0.5812</a:t>
            </a:r>
          </a:p>
          <a:p>
            <a:pPr>
              <a:lnSpc>
                <a:spcPct val="80000"/>
              </a:lnSpc>
            </a:pPr>
            <a:r>
              <a:rPr lang="pl-PL" sz="1400" dirty="0">
                <a:latin typeface="Courier"/>
                <a:cs typeface="Courier"/>
              </a:rPr>
              <a:t> 3   925.00   36.05    125    </a:t>
            </a:r>
            <a:r>
              <a:rPr lang="pl-PL" sz="1400" dirty="0" smtClean="0">
                <a:latin typeface="Courier"/>
                <a:cs typeface="Courier"/>
              </a:rPr>
              <a:t>125   </a:t>
            </a:r>
            <a:r>
              <a:rPr lang="pl-PL" sz="1400" dirty="0">
                <a:solidFill>
                  <a:srgbClr val="0000FF"/>
                </a:solidFill>
                <a:latin typeface="Courier"/>
                <a:cs typeface="Courier"/>
              </a:rPr>
              <a:t>0.3430</a:t>
            </a:r>
            <a:r>
              <a:rPr lang="pl-PL" sz="1400" dirty="0">
                <a:latin typeface="Courier"/>
                <a:cs typeface="Courier"/>
              </a:rPr>
              <a:t>   </a:t>
            </a:r>
            <a:r>
              <a:rPr lang="pl-PL" sz="1400" dirty="0">
                <a:solidFill>
                  <a:srgbClr val="FF0000"/>
                </a:solidFill>
                <a:latin typeface="Courier"/>
                <a:cs typeface="Courier"/>
              </a:rPr>
              <a:t>0.3446</a:t>
            </a:r>
            <a:r>
              <a:rPr lang="pl-PL" sz="1400" dirty="0">
                <a:latin typeface="Courier"/>
                <a:cs typeface="Courier"/>
              </a:rPr>
              <a:t>   </a:t>
            </a:r>
            <a:r>
              <a:rPr lang="pl-PL" sz="1400" dirty="0" smtClean="0">
                <a:solidFill>
                  <a:srgbClr val="FF0000"/>
                </a:solidFill>
                <a:latin typeface="Courier"/>
                <a:cs typeface="Courier"/>
              </a:rPr>
              <a:t>0.3446</a:t>
            </a:r>
            <a:r>
              <a:rPr lang="pl-PL" sz="1400" dirty="0" smtClean="0">
                <a:latin typeface="Courier"/>
                <a:cs typeface="Courier"/>
              </a:rPr>
              <a:t>  0.3445   </a:t>
            </a:r>
            <a:r>
              <a:rPr lang="pl-PL" sz="1400" dirty="0">
                <a:latin typeface="Courier"/>
                <a:cs typeface="Courier"/>
              </a:rPr>
              <a:t>0.3445</a:t>
            </a:r>
          </a:p>
          <a:p>
            <a:pPr>
              <a:lnSpc>
                <a:spcPct val="80000"/>
              </a:lnSpc>
            </a:pPr>
            <a:r>
              <a:rPr lang="pl-PL" sz="1400" dirty="0">
                <a:latin typeface="Courier"/>
                <a:cs typeface="Courier"/>
              </a:rPr>
              <a:t> 4   980.00   21.05    125    </a:t>
            </a:r>
            <a:r>
              <a:rPr lang="pl-PL" sz="1400" dirty="0" smtClean="0">
                <a:latin typeface="Courier"/>
                <a:cs typeface="Courier"/>
              </a:rPr>
              <a:t>125   </a:t>
            </a:r>
            <a:r>
              <a:rPr lang="pl-PL" sz="1400" dirty="0">
                <a:solidFill>
                  <a:srgbClr val="0000FF"/>
                </a:solidFill>
                <a:latin typeface="Courier"/>
                <a:cs typeface="Courier"/>
              </a:rPr>
              <a:t>0.4403</a:t>
            </a:r>
            <a:r>
              <a:rPr lang="pl-PL" sz="1400" dirty="0">
                <a:latin typeface="Courier"/>
                <a:cs typeface="Courier"/>
              </a:rPr>
              <a:t>   </a:t>
            </a:r>
            <a:r>
              <a:rPr lang="pl-PL" sz="1400" dirty="0">
                <a:solidFill>
                  <a:srgbClr val="FF0000"/>
                </a:solidFill>
                <a:latin typeface="Courier"/>
                <a:cs typeface="Courier"/>
              </a:rPr>
              <a:t>0.4435</a:t>
            </a:r>
            <a:r>
              <a:rPr lang="pl-PL" sz="1400" dirty="0">
                <a:latin typeface="Courier"/>
                <a:cs typeface="Courier"/>
              </a:rPr>
              <a:t>   </a:t>
            </a:r>
            <a:r>
              <a:rPr lang="pl-PL" sz="1400" dirty="0" smtClean="0">
                <a:solidFill>
                  <a:srgbClr val="FF0000"/>
                </a:solidFill>
                <a:latin typeface="Courier"/>
                <a:cs typeface="Courier"/>
              </a:rPr>
              <a:t>0.4435</a:t>
            </a:r>
            <a:r>
              <a:rPr lang="pl-PL" sz="1400" dirty="0" smtClean="0">
                <a:latin typeface="Courier"/>
                <a:cs typeface="Courier"/>
              </a:rPr>
              <a:t>  0.4428   </a:t>
            </a:r>
            <a:r>
              <a:rPr lang="pl-PL" sz="1400" dirty="0">
                <a:latin typeface="Courier"/>
                <a:cs typeface="Courier"/>
              </a:rPr>
              <a:t>0.4428</a:t>
            </a:r>
          </a:p>
          <a:p>
            <a:pPr>
              <a:lnSpc>
                <a:spcPct val="80000"/>
              </a:lnSpc>
            </a:pPr>
            <a:r>
              <a:rPr lang="pl-PL" sz="1400" dirty="0">
                <a:latin typeface="Courier"/>
                <a:cs typeface="Courier"/>
              </a:rPr>
              <a:t> 5  1056.40   46.90    125    </a:t>
            </a:r>
            <a:r>
              <a:rPr lang="pl-PL" sz="1400" dirty="0" smtClean="0">
                <a:latin typeface="Courier"/>
                <a:cs typeface="Courier"/>
              </a:rPr>
              <a:t>125   </a:t>
            </a:r>
            <a:r>
              <a:rPr lang="pl-PL" sz="1400" dirty="0">
                <a:solidFill>
                  <a:srgbClr val="FF0000"/>
                </a:solidFill>
                <a:latin typeface="Courier"/>
                <a:cs typeface="Courier"/>
              </a:rPr>
              <a:t>0.6606</a:t>
            </a:r>
            <a:r>
              <a:rPr lang="pl-PL" sz="1400" dirty="0">
                <a:latin typeface="Courier"/>
                <a:cs typeface="Courier"/>
              </a:rPr>
              <a:t>   0.6573   </a:t>
            </a:r>
            <a:r>
              <a:rPr lang="pl-PL" sz="1400" dirty="0" smtClean="0">
                <a:latin typeface="Courier"/>
                <a:cs typeface="Courier"/>
              </a:rPr>
              <a:t>0.6573  </a:t>
            </a:r>
            <a:r>
              <a:rPr lang="pl-PL" sz="1400" dirty="0" smtClean="0">
                <a:solidFill>
                  <a:srgbClr val="0000FF"/>
                </a:solidFill>
                <a:latin typeface="Courier"/>
                <a:cs typeface="Courier"/>
              </a:rPr>
              <a:t>0.6570   </a:t>
            </a:r>
            <a:r>
              <a:rPr lang="pl-PL" sz="1400" dirty="0">
                <a:solidFill>
                  <a:srgbClr val="0000FF"/>
                </a:solidFill>
                <a:latin typeface="Courier"/>
                <a:cs typeface="Courier"/>
              </a:rPr>
              <a:t>0.6570</a:t>
            </a:r>
          </a:p>
          <a:p>
            <a:pPr>
              <a:lnSpc>
                <a:spcPct val="80000"/>
              </a:lnSpc>
            </a:pPr>
            <a:r>
              <a:rPr lang="pl-PL" sz="1400" dirty="0">
                <a:latin typeface="Courier"/>
                <a:cs typeface="Courier"/>
              </a:rPr>
              <a:t> 6  1239.50   20.30    125    </a:t>
            </a:r>
            <a:r>
              <a:rPr lang="pl-PL" sz="1400" dirty="0" smtClean="0">
                <a:latin typeface="Courier"/>
                <a:cs typeface="Courier"/>
              </a:rPr>
              <a:t>125   </a:t>
            </a:r>
            <a:r>
              <a:rPr lang="pl-PL" sz="1400" dirty="0">
                <a:latin typeface="Courier"/>
                <a:cs typeface="Courier"/>
              </a:rPr>
              <a:t>0.7682   </a:t>
            </a:r>
            <a:r>
              <a:rPr lang="pl-PL" sz="1400" dirty="0">
                <a:solidFill>
                  <a:srgbClr val="FF0000"/>
                </a:solidFill>
                <a:latin typeface="Courier"/>
                <a:cs typeface="Courier"/>
              </a:rPr>
              <a:t>0.7684   </a:t>
            </a:r>
            <a:r>
              <a:rPr lang="pl-PL" sz="1400" dirty="0" smtClean="0">
                <a:solidFill>
                  <a:srgbClr val="FF0000"/>
                </a:solidFill>
                <a:latin typeface="Courier"/>
                <a:cs typeface="Courier"/>
              </a:rPr>
              <a:t>0.7684  0.7684   </a:t>
            </a:r>
            <a:r>
              <a:rPr lang="pl-PL" sz="1400" dirty="0">
                <a:solidFill>
                  <a:srgbClr val="FF0000"/>
                </a:solidFill>
                <a:latin typeface="Courier"/>
                <a:cs typeface="Courier"/>
              </a:rPr>
              <a:t>0.7684</a:t>
            </a:r>
          </a:p>
          <a:p>
            <a:pPr>
              <a:lnSpc>
                <a:spcPct val="80000"/>
              </a:lnSpc>
            </a:pPr>
            <a:r>
              <a:rPr lang="pl-PL" sz="1400" dirty="0">
                <a:latin typeface="Courier"/>
                <a:cs typeface="Courier"/>
              </a:rPr>
              <a:t> 7  1280.60   19.90    125    </a:t>
            </a:r>
            <a:r>
              <a:rPr lang="pl-PL" sz="1400" dirty="0" smtClean="0">
                <a:latin typeface="Courier"/>
                <a:cs typeface="Courier"/>
              </a:rPr>
              <a:t>125   </a:t>
            </a:r>
            <a:r>
              <a:rPr lang="pl-PL" sz="1400" dirty="0">
                <a:solidFill>
                  <a:srgbClr val="FF0000"/>
                </a:solidFill>
                <a:latin typeface="Courier"/>
                <a:cs typeface="Courier"/>
              </a:rPr>
              <a:t>0.2374</a:t>
            </a:r>
            <a:r>
              <a:rPr lang="pl-PL" sz="1400" dirty="0">
                <a:latin typeface="Courier"/>
                <a:cs typeface="Courier"/>
              </a:rPr>
              <a:t>   </a:t>
            </a:r>
            <a:r>
              <a:rPr lang="pl-PL" sz="1400" dirty="0">
                <a:solidFill>
                  <a:srgbClr val="0000FF"/>
                </a:solidFill>
                <a:latin typeface="Courier"/>
                <a:cs typeface="Courier"/>
              </a:rPr>
              <a:t>0.2373</a:t>
            </a:r>
            <a:r>
              <a:rPr lang="pl-PL" sz="1400" dirty="0">
                <a:latin typeface="Courier"/>
                <a:cs typeface="Courier"/>
              </a:rPr>
              <a:t>   </a:t>
            </a:r>
            <a:r>
              <a:rPr lang="pl-PL" sz="1400" dirty="0" smtClean="0">
                <a:solidFill>
                  <a:srgbClr val="0000FF"/>
                </a:solidFill>
                <a:latin typeface="Courier"/>
                <a:cs typeface="Courier"/>
              </a:rPr>
              <a:t>0.2373</a:t>
            </a:r>
            <a:r>
              <a:rPr lang="pl-PL" sz="1400" dirty="0" smtClean="0">
                <a:latin typeface="Courier"/>
                <a:cs typeface="Courier"/>
              </a:rPr>
              <a:t>  </a:t>
            </a:r>
            <a:r>
              <a:rPr lang="pl-PL" sz="1400" dirty="0" smtClean="0">
                <a:solidFill>
                  <a:srgbClr val="FF0000"/>
                </a:solidFill>
                <a:latin typeface="Courier"/>
                <a:cs typeface="Courier"/>
              </a:rPr>
              <a:t>0.2374   </a:t>
            </a:r>
            <a:r>
              <a:rPr lang="pl-PL" sz="1400" dirty="0">
                <a:solidFill>
                  <a:srgbClr val="FF0000"/>
                </a:solidFill>
                <a:latin typeface="Courier"/>
                <a:cs typeface="Courier"/>
              </a:rPr>
              <a:t>0.2374</a:t>
            </a:r>
          </a:p>
          <a:p>
            <a:pPr>
              <a:lnSpc>
                <a:spcPct val="80000"/>
              </a:lnSpc>
            </a:pPr>
            <a:r>
              <a:rPr lang="pl-PL" sz="1400" dirty="0">
                <a:latin typeface="Courier"/>
                <a:cs typeface="Courier"/>
              </a:rPr>
              <a:t> 8  1367.40   25.90    125    </a:t>
            </a:r>
            <a:r>
              <a:rPr lang="pl-PL" sz="1400" dirty="0" smtClean="0">
                <a:latin typeface="Courier"/>
                <a:cs typeface="Courier"/>
              </a:rPr>
              <a:t>125   </a:t>
            </a:r>
            <a:r>
              <a:rPr lang="pl-PL" sz="1400" dirty="0">
                <a:solidFill>
                  <a:srgbClr val="0000FF"/>
                </a:solidFill>
                <a:latin typeface="Courier"/>
                <a:cs typeface="Courier"/>
              </a:rPr>
              <a:t>0.1009</a:t>
            </a:r>
            <a:r>
              <a:rPr lang="pl-PL" sz="1400" dirty="0">
                <a:latin typeface="Courier"/>
                <a:cs typeface="Courier"/>
              </a:rPr>
              <a:t>   </a:t>
            </a:r>
            <a:r>
              <a:rPr lang="pl-PL" sz="1400" dirty="0">
                <a:solidFill>
                  <a:srgbClr val="FF0000"/>
                </a:solidFill>
                <a:latin typeface="Courier"/>
                <a:cs typeface="Courier"/>
              </a:rPr>
              <a:t>0.1012</a:t>
            </a:r>
            <a:r>
              <a:rPr lang="pl-PL" sz="1400" dirty="0">
                <a:latin typeface="Courier"/>
                <a:cs typeface="Courier"/>
              </a:rPr>
              <a:t>   </a:t>
            </a:r>
            <a:r>
              <a:rPr lang="pl-PL" sz="1400" dirty="0" smtClean="0">
                <a:solidFill>
                  <a:srgbClr val="FF0000"/>
                </a:solidFill>
                <a:latin typeface="Courier"/>
                <a:cs typeface="Courier"/>
              </a:rPr>
              <a:t>0.1012</a:t>
            </a:r>
            <a:r>
              <a:rPr lang="pl-PL" sz="1400" dirty="0" smtClean="0">
                <a:latin typeface="Courier"/>
                <a:cs typeface="Courier"/>
              </a:rPr>
              <a:t>  </a:t>
            </a:r>
            <a:r>
              <a:rPr lang="pl-PL" sz="1400" dirty="0" smtClean="0">
                <a:solidFill>
                  <a:srgbClr val="0000FF"/>
                </a:solidFill>
                <a:latin typeface="Courier"/>
                <a:cs typeface="Courier"/>
              </a:rPr>
              <a:t>0.1009   </a:t>
            </a:r>
            <a:r>
              <a:rPr lang="pl-PL" sz="1400" dirty="0">
                <a:solidFill>
                  <a:srgbClr val="0000FF"/>
                </a:solidFill>
                <a:latin typeface="Courier"/>
                <a:cs typeface="Courier"/>
              </a:rPr>
              <a:t>0.1009</a:t>
            </a:r>
          </a:p>
          <a:p>
            <a:pPr>
              <a:lnSpc>
                <a:spcPct val="80000"/>
              </a:lnSpc>
            </a:pPr>
            <a:r>
              <a:rPr lang="pl-PL" sz="1400" dirty="0">
                <a:latin typeface="Courier"/>
                <a:cs typeface="Courier"/>
              </a:rPr>
              <a:t> 9  1857.90    7.65    125    </a:t>
            </a:r>
            <a:r>
              <a:rPr lang="pl-PL" sz="1400" dirty="0" smtClean="0">
                <a:latin typeface="Courier"/>
                <a:cs typeface="Courier"/>
              </a:rPr>
              <a:t>125   </a:t>
            </a:r>
            <a:r>
              <a:rPr lang="pl-PL" sz="1400" dirty="0">
                <a:solidFill>
                  <a:srgbClr val="FF0000"/>
                </a:solidFill>
                <a:latin typeface="Courier"/>
                <a:cs typeface="Courier"/>
              </a:rPr>
              <a:t>0.2444</a:t>
            </a:r>
            <a:r>
              <a:rPr lang="pl-PL" sz="1400" dirty="0">
                <a:latin typeface="Courier"/>
                <a:cs typeface="Courier"/>
              </a:rPr>
              <a:t>   </a:t>
            </a:r>
            <a:r>
              <a:rPr lang="pl-PL" sz="1400" dirty="0">
                <a:solidFill>
                  <a:srgbClr val="0000FF"/>
                </a:solidFill>
                <a:latin typeface="Courier"/>
                <a:cs typeface="Courier"/>
              </a:rPr>
              <a:t>0.2442</a:t>
            </a:r>
            <a:r>
              <a:rPr lang="pl-PL" sz="1400" dirty="0">
                <a:latin typeface="Courier"/>
                <a:cs typeface="Courier"/>
              </a:rPr>
              <a:t>   </a:t>
            </a:r>
            <a:r>
              <a:rPr lang="pl-PL" sz="1400" dirty="0" smtClean="0">
                <a:solidFill>
                  <a:srgbClr val="0000FF"/>
                </a:solidFill>
                <a:latin typeface="Courier"/>
                <a:cs typeface="Courier"/>
              </a:rPr>
              <a:t>0.2442</a:t>
            </a:r>
            <a:r>
              <a:rPr lang="pl-PL" sz="1400" dirty="0" smtClean="0">
                <a:latin typeface="Courier"/>
                <a:cs typeface="Courier"/>
              </a:rPr>
              <a:t>  </a:t>
            </a:r>
            <a:r>
              <a:rPr lang="pl-PL" sz="1400" dirty="0" smtClean="0">
                <a:solidFill>
                  <a:srgbClr val="FF0000"/>
                </a:solidFill>
                <a:latin typeface="Courier"/>
                <a:cs typeface="Courier"/>
              </a:rPr>
              <a:t>0.2444   </a:t>
            </a:r>
            <a:r>
              <a:rPr lang="pl-PL" sz="1400" dirty="0">
                <a:solidFill>
                  <a:srgbClr val="FF0000"/>
                </a:solidFill>
                <a:latin typeface="Courier"/>
                <a:cs typeface="Courier"/>
              </a:rPr>
              <a:t>0.2444</a:t>
            </a:r>
          </a:p>
          <a:p>
            <a:pPr>
              <a:lnSpc>
                <a:spcPct val="80000"/>
              </a:lnSpc>
            </a:pPr>
            <a:r>
              <a:rPr lang="pl-PL" sz="1400" dirty="0">
                <a:latin typeface="Courier"/>
                <a:cs typeface="Courier"/>
              </a:rPr>
              <a:t>10  1910.30   29.70    125    </a:t>
            </a:r>
            <a:r>
              <a:rPr lang="pl-PL" sz="1400" dirty="0" smtClean="0">
                <a:latin typeface="Courier"/>
                <a:cs typeface="Courier"/>
              </a:rPr>
              <a:t>125   </a:t>
            </a:r>
            <a:r>
              <a:rPr lang="pl-PL" sz="1400" dirty="0">
                <a:latin typeface="Courier"/>
                <a:cs typeface="Courier"/>
              </a:rPr>
              <a:t>0.5811   </a:t>
            </a:r>
            <a:r>
              <a:rPr lang="pl-PL" sz="1400" dirty="0">
                <a:solidFill>
                  <a:srgbClr val="FF0000"/>
                </a:solidFill>
                <a:latin typeface="Courier"/>
                <a:cs typeface="Courier"/>
              </a:rPr>
              <a:t>0.5822</a:t>
            </a:r>
            <a:r>
              <a:rPr lang="pl-PL" sz="1400" dirty="0">
                <a:latin typeface="Courier"/>
                <a:cs typeface="Courier"/>
              </a:rPr>
              <a:t>   </a:t>
            </a:r>
            <a:r>
              <a:rPr lang="pl-PL" sz="1400" dirty="0" smtClean="0">
                <a:solidFill>
                  <a:srgbClr val="FF0000"/>
                </a:solidFill>
                <a:latin typeface="Courier"/>
                <a:cs typeface="Courier"/>
              </a:rPr>
              <a:t>0.5822</a:t>
            </a:r>
            <a:r>
              <a:rPr lang="pl-PL" sz="1400" dirty="0" smtClean="0">
                <a:latin typeface="Courier"/>
                <a:cs typeface="Courier"/>
              </a:rPr>
              <a:t>  </a:t>
            </a:r>
            <a:r>
              <a:rPr lang="pl-PL" sz="1400" dirty="0" smtClean="0">
                <a:solidFill>
                  <a:srgbClr val="0000FF"/>
                </a:solidFill>
                <a:latin typeface="Courier"/>
                <a:cs typeface="Courier"/>
              </a:rPr>
              <a:t>0.5796   </a:t>
            </a:r>
            <a:r>
              <a:rPr lang="pl-PL" sz="1400" dirty="0">
                <a:solidFill>
                  <a:srgbClr val="0000FF"/>
                </a:solidFill>
                <a:latin typeface="Courier"/>
                <a:cs typeface="Courier"/>
              </a:rPr>
              <a:t>0.5796</a:t>
            </a:r>
          </a:p>
          <a:p>
            <a:pPr>
              <a:lnSpc>
                <a:spcPct val="80000"/>
              </a:lnSpc>
            </a:pPr>
            <a:r>
              <a:rPr lang="pl-PL" sz="1400" dirty="0">
                <a:latin typeface="Courier"/>
                <a:cs typeface="Courier"/>
              </a:rPr>
              <a:t>11  1960.45   11.85    125    </a:t>
            </a:r>
            <a:r>
              <a:rPr lang="pl-PL" sz="1400" dirty="0" smtClean="0">
                <a:latin typeface="Courier"/>
                <a:cs typeface="Courier"/>
              </a:rPr>
              <a:t>125   </a:t>
            </a:r>
            <a:r>
              <a:rPr lang="pl-PL" sz="1400" dirty="0">
                <a:latin typeface="Courier"/>
                <a:cs typeface="Courier"/>
              </a:rPr>
              <a:t>0.6311   </a:t>
            </a:r>
            <a:r>
              <a:rPr lang="pl-PL" sz="1400" dirty="0">
                <a:solidFill>
                  <a:srgbClr val="0000FF"/>
                </a:solidFill>
                <a:latin typeface="Courier"/>
                <a:cs typeface="Courier"/>
              </a:rPr>
              <a:t>0.6307</a:t>
            </a:r>
            <a:r>
              <a:rPr lang="pl-PL" sz="1400" dirty="0">
                <a:latin typeface="Courier"/>
                <a:cs typeface="Courier"/>
              </a:rPr>
              <a:t>   </a:t>
            </a:r>
            <a:r>
              <a:rPr lang="pl-PL" sz="1400" dirty="0" smtClean="0">
                <a:solidFill>
                  <a:srgbClr val="0000FF"/>
                </a:solidFill>
                <a:latin typeface="Courier"/>
                <a:cs typeface="Courier"/>
              </a:rPr>
              <a:t>0.6307</a:t>
            </a:r>
            <a:r>
              <a:rPr lang="pl-PL" sz="1400" dirty="0" smtClean="0">
                <a:latin typeface="Courier"/>
                <a:cs typeface="Courier"/>
              </a:rPr>
              <a:t>  </a:t>
            </a:r>
            <a:r>
              <a:rPr lang="pl-PL" sz="1400" dirty="0" smtClean="0">
                <a:solidFill>
                  <a:srgbClr val="FF0000"/>
                </a:solidFill>
                <a:latin typeface="Courier"/>
                <a:cs typeface="Courier"/>
              </a:rPr>
              <a:t>0.6346   </a:t>
            </a:r>
            <a:r>
              <a:rPr lang="pl-PL" sz="1400" dirty="0">
                <a:solidFill>
                  <a:srgbClr val="FF0000"/>
                </a:solidFill>
                <a:latin typeface="Courier"/>
                <a:cs typeface="Courier"/>
              </a:rPr>
              <a:t>0.6346</a:t>
            </a:r>
          </a:p>
          <a:p>
            <a:pPr>
              <a:lnSpc>
                <a:spcPct val="80000"/>
              </a:lnSpc>
            </a:pPr>
            <a:r>
              <a:rPr lang="pl-PL" sz="1400" dirty="0">
                <a:latin typeface="Courier"/>
                <a:cs typeface="Courier"/>
              </a:rPr>
              <a:t>12  1982.50    8.50    125    </a:t>
            </a:r>
            <a:r>
              <a:rPr lang="pl-PL" sz="1400" dirty="0" smtClean="0">
                <a:latin typeface="Courier"/>
                <a:cs typeface="Courier"/>
              </a:rPr>
              <a:t>125   </a:t>
            </a:r>
            <a:r>
              <a:rPr lang="pl-PL" sz="1400" dirty="0">
                <a:solidFill>
                  <a:srgbClr val="FF0000"/>
                </a:solidFill>
                <a:latin typeface="Courier"/>
                <a:cs typeface="Courier"/>
              </a:rPr>
              <a:t>0.6969</a:t>
            </a:r>
            <a:r>
              <a:rPr lang="pl-PL" sz="1400" dirty="0">
                <a:latin typeface="Courier"/>
                <a:cs typeface="Courier"/>
              </a:rPr>
              <a:t>   0.6963   </a:t>
            </a:r>
            <a:r>
              <a:rPr lang="pl-PL" sz="1400" dirty="0" smtClean="0">
                <a:latin typeface="Courier"/>
                <a:cs typeface="Courier"/>
              </a:rPr>
              <a:t>0.6963  </a:t>
            </a:r>
            <a:r>
              <a:rPr lang="pl-PL" sz="1400" dirty="0" smtClean="0">
                <a:solidFill>
                  <a:srgbClr val="0000FF"/>
                </a:solidFill>
                <a:latin typeface="Courier"/>
                <a:cs typeface="Courier"/>
              </a:rPr>
              <a:t>0.6962   </a:t>
            </a:r>
            <a:r>
              <a:rPr lang="pl-PL" sz="1400" dirty="0">
                <a:solidFill>
                  <a:srgbClr val="0000FF"/>
                </a:solidFill>
                <a:latin typeface="Courier"/>
                <a:cs typeface="Courier"/>
              </a:rPr>
              <a:t>0.6962</a:t>
            </a:r>
          </a:p>
          <a:p>
            <a:pPr>
              <a:lnSpc>
                <a:spcPct val="80000"/>
              </a:lnSpc>
            </a:pPr>
            <a:r>
              <a:rPr lang="pl-PL" sz="1400" dirty="0">
                <a:latin typeface="Courier"/>
                <a:cs typeface="Courier"/>
              </a:rPr>
              <a:t>13  2082.50   88.50    125    </a:t>
            </a:r>
            <a:r>
              <a:rPr lang="pl-PL" sz="1400" dirty="0" smtClean="0">
                <a:latin typeface="Courier"/>
                <a:cs typeface="Courier"/>
              </a:rPr>
              <a:t>125   </a:t>
            </a:r>
            <a:r>
              <a:rPr lang="pl-PL" sz="1400" dirty="0">
                <a:latin typeface="Courier"/>
                <a:cs typeface="Courier"/>
              </a:rPr>
              <a:t>1.1643   </a:t>
            </a:r>
            <a:r>
              <a:rPr lang="pl-PL" sz="1400" dirty="0" smtClean="0">
                <a:latin typeface="Courier"/>
                <a:cs typeface="Courier"/>
              </a:rPr>
              <a:t>1.1738   1.1739  </a:t>
            </a:r>
            <a:r>
              <a:rPr lang="pl-PL" sz="1400" dirty="0" smtClean="0">
                <a:solidFill>
                  <a:srgbClr val="FF0000"/>
                </a:solidFill>
                <a:latin typeface="Courier"/>
                <a:cs typeface="Courier"/>
              </a:rPr>
              <a:t>1.1747   </a:t>
            </a:r>
            <a:r>
              <a:rPr lang="pl-PL" sz="1400" dirty="0">
                <a:solidFill>
                  <a:srgbClr val="FF0000"/>
                </a:solidFill>
                <a:latin typeface="Courier"/>
                <a:cs typeface="Courier"/>
              </a:rPr>
              <a:t>1.1747</a:t>
            </a:r>
          </a:p>
          <a:p>
            <a:pPr>
              <a:lnSpc>
                <a:spcPct val="80000"/>
              </a:lnSpc>
            </a:pPr>
            <a:r>
              <a:rPr lang="pl-PL" sz="1400" dirty="0">
                <a:latin typeface="Courier"/>
                <a:cs typeface="Courier"/>
              </a:rPr>
              <a:t>14  2299.30  125.15    125    </a:t>
            </a:r>
            <a:r>
              <a:rPr lang="pl-PL" sz="1400" dirty="0" smtClean="0">
                <a:latin typeface="Courier"/>
                <a:cs typeface="Courier"/>
              </a:rPr>
              <a:t>125   </a:t>
            </a:r>
            <a:r>
              <a:rPr lang="pl-PL" sz="1400" dirty="0">
                <a:solidFill>
                  <a:srgbClr val="FF0000"/>
                </a:solidFill>
                <a:latin typeface="Courier"/>
                <a:cs typeface="Courier"/>
              </a:rPr>
              <a:t>0.3992</a:t>
            </a:r>
            <a:r>
              <a:rPr lang="pl-PL" sz="1400" dirty="0">
                <a:latin typeface="Courier"/>
                <a:cs typeface="Courier"/>
              </a:rPr>
              <a:t>   0.3980   </a:t>
            </a:r>
            <a:r>
              <a:rPr lang="pl-PL" sz="1400" dirty="0" smtClean="0">
                <a:latin typeface="Courier"/>
                <a:cs typeface="Courier"/>
              </a:rPr>
              <a:t>0.3980  </a:t>
            </a:r>
            <a:r>
              <a:rPr lang="pl-PL" sz="1400" dirty="0" smtClean="0">
                <a:solidFill>
                  <a:srgbClr val="0000FF"/>
                </a:solidFill>
                <a:latin typeface="Courier"/>
                <a:cs typeface="Courier"/>
              </a:rPr>
              <a:t>0.3978   </a:t>
            </a:r>
            <a:r>
              <a:rPr lang="pl-PL" sz="1400" dirty="0">
                <a:solidFill>
                  <a:srgbClr val="0000FF"/>
                </a:solidFill>
                <a:latin typeface="Courier"/>
                <a:cs typeface="Courier"/>
              </a:rPr>
              <a:t>0.3978</a:t>
            </a:r>
          </a:p>
          <a:p>
            <a:pPr>
              <a:lnSpc>
                <a:spcPct val="80000"/>
              </a:lnSpc>
            </a:pPr>
            <a:r>
              <a:rPr lang="pl-PL" sz="1400" dirty="0">
                <a:latin typeface="Courier"/>
                <a:cs typeface="Courier"/>
              </a:rPr>
              <a:t>15  2430.60   32.10    125    </a:t>
            </a:r>
            <a:r>
              <a:rPr lang="pl-PL" sz="1400" dirty="0" smtClean="0">
                <a:latin typeface="Courier"/>
                <a:cs typeface="Courier"/>
              </a:rPr>
              <a:t>125   </a:t>
            </a:r>
            <a:r>
              <a:rPr lang="pl-PL" sz="1400" dirty="0">
                <a:latin typeface="Courier"/>
                <a:cs typeface="Courier"/>
              </a:rPr>
              <a:t>0.2377   </a:t>
            </a:r>
            <a:r>
              <a:rPr lang="pl-PL" sz="1400" dirty="0">
                <a:solidFill>
                  <a:srgbClr val="0000FF"/>
                </a:solidFill>
                <a:latin typeface="Courier"/>
                <a:cs typeface="Courier"/>
              </a:rPr>
              <a:t>0.2353</a:t>
            </a:r>
            <a:r>
              <a:rPr lang="pl-PL" sz="1400" dirty="0">
                <a:latin typeface="Courier"/>
                <a:cs typeface="Courier"/>
              </a:rPr>
              <a:t>   </a:t>
            </a:r>
            <a:r>
              <a:rPr lang="pl-PL" sz="1400" dirty="0" smtClean="0">
                <a:solidFill>
                  <a:srgbClr val="0000FF"/>
                </a:solidFill>
                <a:latin typeface="Courier"/>
                <a:cs typeface="Courier"/>
              </a:rPr>
              <a:t>0.2353</a:t>
            </a:r>
            <a:r>
              <a:rPr lang="pl-PL" sz="1400" dirty="0" smtClean="0">
                <a:latin typeface="Courier"/>
                <a:cs typeface="Courier"/>
              </a:rPr>
              <a:t>  </a:t>
            </a:r>
            <a:r>
              <a:rPr lang="pl-PL" sz="1400" dirty="0" smtClean="0">
                <a:solidFill>
                  <a:srgbClr val="FF0000"/>
                </a:solidFill>
                <a:latin typeface="Courier"/>
                <a:cs typeface="Courier"/>
              </a:rPr>
              <a:t>0.2382   </a:t>
            </a:r>
            <a:r>
              <a:rPr lang="pl-PL" sz="1400" dirty="0">
                <a:solidFill>
                  <a:srgbClr val="FF0000"/>
                </a:solidFill>
                <a:latin typeface="Courier"/>
                <a:cs typeface="Courier"/>
              </a:rPr>
              <a:t>0.2382</a:t>
            </a:r>
          </a:p>
          <a:p>
            <a:pPr>
              <a:lnSpc>
                <a:spcPct val="80000"/>
              </a:lnSpc>
            </a:pPr>
            <a:r>
              <a:rPr lang="pl-PL" sz="1400" dirty="0">
                <a:latin typeface="Courier"/>
                <a:cs typeface="Courier"/>
              </a:rPr>
              <a:t>16  2501.90   34.80    125    </a:t>
            </a:r>
            <a:r>
              <a:rPr lang="pl-PL" sz="1400" dirty="0" smtClean="0">
                <a:latin typeface="Courier"/>
                <a:cs typeface="Courier"/>
              </a:rPr>
              <a:t>125   </a:t>
            </a:r>
            <a:r>
              <a:rPr lang="pl-PL" sz="1400" dirty="0">
                <a:solidFill>
                  <a:srgbClr val="FF0000"/>
                </a:solidFill>
                <a:latin typeface="Courier"/>
                <a:cs typeface="Courier"/>
              </a:rPr>
              <a:t>0.2552</a:t>
            </a:r>
            <a:r>
              <a:rPr lang="pl-PL" sz="1400" dirty="0">
                <a:latin typeface="Courier"/>
                <a:cs typeface="Courier"/>
              </a:rPr>
              <a:t>   </a:t>
            </a:r>
            <a:r>
              <a:rPr lang="pl-PL" sz="1400" dirty="0">
                <a:solidFill>
                  <a:srgbClr val="0000FF"/>
                </a:solidFill>
                <a:latin typeface="Courier"/>
                <a:cs typeface="Courier"/>
              </a:rPr>
              <a:t>0.2549   </a:t>
            </a:r>
            <a:r>
              <a:rPr lang="pl-PL" sz="1400" dirty="0" smtClean="0">
                <a:solidFill>
                  <a:srgbClr val="0000FF"/>
                </a:solidFill>
                <a:latin typeface="Courier"/>
                <a:cs typeface="Courier"/>
              </a:rPr>
              <a:t>0.2549  0.2549   </a:t>
            </a:r>
            <a:r>
              <a:rPr lang="pl-PL" sz="1400" dirty="0">
                <a:solidFill>
                  <a:srgbClr val="0000FF"/>
                </a:solidFill>
                <a:latin typeface="Courier"/>
                <a:cs typeface="Courier"/>
              </a:rPr>
              <a:t>0.2549</a:t>
            </a:r>
          </a:p>
          <a:p>
            <a:pPr>
              <a:lnSpc>
                <a:spcPct val="80000"/>
              </a:lnSpc>
            </a:pPr>
            <a:r>
              <a:rPr lang="pl-PL" sz="1400" dirty="0">
                <a:latin typeface="Courier"/>
                <a:cs typeface="Courier"/>
              </a:rPr>
              <a:t>17  2605.00   42.00    125    </a:t>
            </a:r>
            <a:r>
              <a:rPr lang="pl-PL" sz="1400" dirty="0" smtClean="0">
                <a:latin typeface="Courier"/>
                <a:cs typeface="Courier"/>
              </a:rPr>
              <a:t>125   </a:t>
            </a:r>
            <a:r>
              <a:rPr lang="pl-PL" sz="1400" dirty="0">
                <a:latin typeface="Courier"/>
                <a:cs typeface="Courier"/>
              </a:rPr>
              <a:t>0.3747   0.3747   </a:t>
            </a:r>
            <a:r>
              <a:rPr lang="pl-PL" sz="1400" dirty="0" smtClean="0">
                <a:latin typeface="Courier"/>
                <a:cs typeface="Courier"/>
              </a:rPr>
              <a:t>0.3747  0.3747   </a:t>
            </a:r>
            <a:r>
              <a:rPr lang="pl-PL" sz="1400" dirty="0">
                <a:latin typeface="Courier"/>
                <a:cs typeface="Courier"/>
              </a:rPr>
              <a:t>0.3747</a:t>
            </a:r>
          </a:p>
          <a:p>
            <a:pPr>
              <a:lnSpc>
                <a:spcPct val="80000"/>
              </a:lnSpc>
            </a:pPr>
            <a:r>
              <a:rPr lang="pl-PL" sz="1400" dirty="0">
                <a:latin typeface="Courier"/>
                <a:cs typeface="Courier"/>
              </a:rPr>
              <a:t>18  2760.00   31.00    125    </a:t>
            </a:r>
            <a:r>
              <a:rPr lang="pl-PL" sz="1400" dirty="0" smtClean="0">
                <a:latin typeface="Courier"/>
                <a:cs typeface="Courier"/>
              </a:rPr>
              <a:t>125   </a:t>
            </a:r>
            <a:r>
              <a:rPr lang="pl-PL" sz="1400" dirty="0">
                <a:solidFill>
                  <a:srgbClr val="FF0000"/>
                </a:solidFill>
                <a:latin typeface="Courier"/>
                <a:cs typeface="Courier"/>
              </a:rPr>
              <a:t>0.4243</a:t>
            </a:r>
            <a:r>
              <a:rPr lang="pl-PL" sz="1400" dirty="0">
                <a:latin typeface="Courier"/>
                <a:cs typeface="Courier"/>
              </a:rPr>
              <a:t>   0.4239   </a:t>
            </a:r>
            <a:r>
              <a:rPr lang="pl-PL" sz="1400" dirty="0" smtClean="0">
                <a:latin typeface="Courier"/>
                <a:cs typeface="Courier"/>
              </a:rPr>
              <a:t>0.4239  </a:t>
            </a:r>
            <a:r>
              <a:rPr lang="pl-PL" sz="1400" dirty="0" smtClean="0">
                <a:solidFill>
                  <a:srgbClr val="0000FF"/>
                </a:solidFill>
                <a:latin typeface="Courier"/>
                <a:cs typeface="Courier"/>
              </a:rPr>
              <a:t>0.4238   </a:t>
            </a:r>
            <a:r>
              <a:rPr lang="pl-PL" sz="1400" dirty="0">
                <a:solidFill>
                  <a:srgbClr val="0000FF"/>
                </a:solidFill>
                <a:latin typeface="Courier"/>
                <a:cs typeface="Courier"/>
              </a:rPr>
              <a:t>0.4238</a:t>
            </a:r>
          </a:p>
          <a:p>
            <a:pPr>
              <a:lnSpc>
                <a:spcPct val="80000"/>
              </a:lnSpc>
            </a:pPr>
            <a:r>
              <a:rPr lang="pl-PL" sz="1400" dirty="0">
                <a:latin typeface="Courier"/>
                <a:cs typeface="Courier"/>
              </a:rPr>
              <a:t>19  3159.00   15.20    125    </a:t>
            </a:r>
            <a:r>
              <a:rPr lang="pl-PL" sz="1400" dirty="0" smtClean="0">
                <a:latin typeface="Courier"/>
                <a:cs typeface="Courier"/>
              </a:rPr>
              <a:t>125   </a:t>
            </a:r>
            <a:r>
              <a:rPr lang="pl-PL" sz="1400" dirty="0">
                <a:solidFill>
                  <a:srgbClr val="FF0000"/>
                </a:solidFill>
                <a:latin typeface="Courier"/>
                <a:cs typeface="Courier"/>
              </a:rPr>
              <a:t>1.2763</a:t>
            </a:r>
            <a:r>
              <a:rPr lang="pl-PL" sz="1400" dirty="0">
                <a:latin typeface="Courier"/>
                <a:cs typeface="Courier"/>
              </a:rPr>
              <a:t>   </a:t>
            </a:r>
            <a:r>
              <a:rPr lang="pl-PL" sz="1400" dirty="0">
                <a:solidFill>
                  <a:srgbClr val="0000FF"/>
                </a:solidFill>
                <a:latin typeface="Courier"/>
                <a:cs typeface="Courier"/>
              </a:rPr>
              <a:t>1.2758   </a:t>
            </a:r>
            <a:r>
              <a:rPr lang="pl-PL" sz="1400" dirty="0" smtClean="0">
                <a:solidFill>
                  <a:srgbClr val="0000FF"/>
                </a:solidFill>
                <a:latin typeface="Courier"/>
                <a:cs typeface="Courier"/>
              </a:rPr>
              <a:t>1.2758  1.2758   </a:t>
            </a:r>
            <a:r>
              <a:rPr lang="pl-PL" sz="1400" dirty="0">
                <a:solidFill>
                  <a:srgbClr val="0000FF"/>
                </a:solidFill>
                <a:latin typeface="Courier"/>
                <a:cs typeface="Courier"/>
              </a:rPr>
              <a:t>1.2758</a:t>
            </a:r>
          </a:p>
          <a:p>
            <a:pPr>
              <a:lnSpc>
                <a:spcPct val="80000"/>
              </a:lnSpc>
            </a:pPr>
            <a:r>
              <a:rPr lang="pl-PL" sz="1400" dirty="0">
                <a:latin typeface="Courier"/>
                <a:cs typeface="Courier"/>
              </a:rPr>
              <a:t>20  3206.75   18.50    125    </a:t>
            </a:r>
            <a:r>
              <a:rPr lang="pl-PL" sz="1400" dirty="0" smtClean="0">
                <a:latin typeface="Courier"/>
                <a:cs typeface="Courier"/>
              </a:rPr>
              <a:t>125   </a:t>
            </a:r>
            <a:r>
              <a:rPr lang="pl-PL" sz="1400" dirty="0">
                <a:solidFill>
                  <a:srgbClr val="FF0000"/>
                </a:solidFill>
                <a:latin typeface="Courier"/>
                <a:cs typeface="Courier"/>
              </a:rPr>
              <a:t>0.8082</a:t>
            </a:r>
            <a:r>
              <a:rPr lang="pl-PL" sz="1400" dirty="0">
                <a:latin typeface="Courier"/>
                <a:cs typeface="Courier"/>
              </a:rPr>
              <a:t>   0.8077   </a:t>
            </a:r>
            <a:r>
              <a:rPr lang="pl-PL" sz="1400" dirty="0" smtClean="0">
                <a:latin typeface="Courier"/>
                <a:cs typeface="Courier"/>
              </a:rPr>
              <a:t>0.8077  </a:t>
            </a:r>
            <a:r>
              <a:rPr lang="pl-PL" sz="1400" dirty="0" smtClean="0">
                <a:solidFill>
                  <a:srgbClr val="0000FF"/>
                </a:solidFill>
                <a:latin typeface="Courier"/>
                <a:cs typeface="Courier"/>
              </a:rPr>
              <a:t>0.8076   </a:t>
            </a:r>
            <a:r>
              <a:rPr lang="pl-PL" sz="1400" dirty="0">
                <a:solidFill>
                  <a:srgbClr val="0000FF"/>
                </a:solidFill>
                <a:latin typeface="Courier"/>
                <a:cs typeface="Courier"/>
              </a:rPr>
              <a:t>0.8076</a:t>
            </a:r>
          </a:p>
          <a:p>
            <a:pPr>
              <a:lnSpc>
                <a:spcPct val="80000"/>
              </a:lnSpc>
            </a:pPr>
            <a:r>
              <a:rPr lang="pl-PL" sz="1400" dirty="0">
                <a:latin typeface="Courier"/>
                <a:cs typeface="Courier"/>
              </a:rPr>
              <a:t>21  3309.00   22.50    125    </a:t>
            </a:r>
            <a:r>
              <a:rPr lang="pl-PL" sz="1400" dirty="0" smtClean="0">
                <a:latin typeface="Courier"/>
                <a:cs typeface="Courier"/>
              </a:rPr>
              <a:t>125   </a:t>
            </a:r>
            <a:r>
              <a:rPr lang="pl-PL" sz="1400" dirty="0">
                <a:solidFill>
                  <a:srgbClr val="FF0000"/>
                </a:solidFill>
                <a:latin typeface="Courier"/>
                <a:cs typeface="Courier"/>
              </a:rPr>
              <a:t>0.4745</a:t>
            </a:r>
            <a:r>
              <a:rPr lang="pl-PL" sz="1400" dirty="0">
                <a:latin typeface="Courier"/>
                <a:cs typeface="Courier"/>
              </a:rPr>
              <a:t>   0.4742   </a:t>
            </a:r>
            <a:r>
              <a:rPr lang="pl-PL" sz="1400" dirty="0" smtClean="0">
                <a:latin typeface="Courier"/>
                <a:cs typeface="Courier"/>
              </a:rPr>
              <a:t>0.4742  </a:t>
            </a:r>
            <a:r>
              <a:rPr lang="pl-PL" sz="1400" dirty="0" smtClean="0">
                <a:solidFill>
                  <a:srgbClr val="0000FF"/>
                </a:solidFill>
                <a:latin typeface="Courier"/>
                <a:cs typeface="Courier"/>
              </a:rPr>
              <a:t>0.4739   </a:t>
            </a:r>
            <a:r>
              <a:rPr lang="pl-PL" sz="1400" dirty="0">
                <a:solidFill>
                  <a:srgbClr val="0000FF"/>
                </a:solidFill>
                <a:latin typeface="Courier"/>
                <a:cs typeface="Courier"/>
              </a:rPr>
              <a:t>0.4739</a:t>
            </a:r>
          </a:p>
          <a:p>
            <a:pPr>
              <a:lnSpc>
                <a:spcPct val="80000"/>
              </a:lnSpc>
            </a:pPr>
            <a:r>
              <a:rPr lang="pl-PL" sz="1400" dirty="0">
                <a:latin typeface="Courier"/>
                <a:cs typeface="Courier"/>
              </a:rPr>
              <a:t>22  3360.50   22.00    125    </a:t>
            </a:r>
            <a:r>
              <a:rPr lang="pl-PL" sz="1400" dirty="0" smtClean="0">
                <a:latin typeface="Courier"/>
                <a:cs typeface="Courier"/>
              </a:rPr>
              <a:t>125   </a:t>
            </a:r>
            <a:r>
              <a:rPr lang="pl-PL" sz="1400" dirty="0">
                <a:latin typeface="Courier"/>
                <a:cs typeface="Courier"/>
              </a:rPr>
              <a:t>0.5360   </a:t>
            </a:r>
            <a:r>
              <a:rPr lang="pl-PL" sz="1400" dirty="0">
                <a:solidFill>
                  <a:srgbClr val="FF0000"/>
                </a:solidFill>
                <a:latin typeface="Courier"/>
                <a:cs typeface="Courier"/>
              </a:rPr>
              <a:t>0.5387</a:t>
            </a:r>
            <a:r>
              <a:rPr lang="pl-PL" sz="1400" dirty="0">
                <a:latin typeface="Courier"/>
                <a:cs typeface="Courier"/>
              </a:rPr>
              <a:t>   </a:t>
            </a:r>
            <a:r>
              <a:rPr lang="pl-PL" sz="1400" dirty="0" smtClean="0">
                <a:latin typeface="Courier"/>
                <a:cs typeface="Courier"/>
              </a:rPr>
              <a:t>0.5384  </a:t>
            </a:r>
            <a:r>
              <a:rPr lang="pl-PL" sz="1400" dirty="0" smtClean="0">
                <a:solidFill>
                  <a:srgbClr val="0000FF"/>
                </a:solidFill>
                <a:latin typeface="Courier"/>
                <a:cs typeface="Courier"/>
              </a:rPr>
              <a:t>0.5357   </a:t>
            </a:r>
            <a:r>
              <a:rPr lang="pl-PL" sz="1400" dirty="0">
                <a:solidFill>
                  <a:srgbClr val="0000FF"/>
                </a:solidFill>
                <a:latin typeface="Courier"/>
                <a:cs typeface="Courier"/>
              </a:rPr>
              <a:t>0.5357</a:t>
            </a:r>
          </a:p>
          <a:p>
            <a:pPr>
              <a:lnSpc>
                <a:spcPct val="80000"/>
              </a:lnSpc>
            </a:pPr>
            <a:r>
              <a:rPr lang="pl-PL" sz="1400" dirty="0">
                <a:latin typeface="Courier"/>
                <a:cs typeface="Courier"/>
              </a:rPr>
              <a:t>23  3553.80   26.20    125    </a:t>
            </a:r>
            <a:r>
              <a:rPr lang="pl-PL" sz="1400" dirty="0" smtClean="0">
                <a:latin typeface="Courier"/>
                <a:cs typeface="Courier"/>
              </a:rPr>
              <a:t>125   </a:t>
            </a:r>
            <a:r>
              <a:rPr lang="pl-PL" sz="1400" dirty="0">
                <a:solidFill>
                  <a:srgbClr val="0000FF"/>
                </a:solidFill>
                <a:latin typeface="Courier"/>
                <a:cs typeface="Courier"/>
              </a:rPr>
              <a:t>0.1913</a:t>
            </a:r>
            <a:r>
              <a:rPr lang="pl-PL" sz="1400" dirty="0">
                <a:latin typeface="Courier"/>
                <a:cs typeface="Courier"/>
              </a:rPr>
              <a:t>   </a:t>
            </a:r>
            <a:r>
              <a:rPr lang="pl-PL" sz="1400" dirty="0" smtClean="0">
                <a:latin typeface="Courier"/>
                <a:cs typeface="Courier"/>
              </a:rPr>
              <a:t>0.1928   0.1928  </a:t>
            </a:r>
            <a:r>
              <a:rPr lang="pl-PL" sz="1400" dirty="0" smtClean="0">
                <a:solidFill>
                  <a:srgbClr val="FF0000"/>
                </a:solidFill>
                <a:latin typeface="Courier"/>
                <a:cs typeface="Courier"/>
              </a:rPr>
              <a:t>0.1929   </a:t>
            </a:r>
            <a:r>
              <a:rPr lang="pl-PL" sz="1400" dirty="0">
                <a:solidFill>
                  <a:srgbClr val="FF0000"/>
                </a:solidFill>
                <a:latin typeface="Courier"/>
                <a:cs typeface="Courier"/>
              </a:rPr>
              <a:t>0.1929</a:t>
            </a:r>
          </a:p>
          <a:p>
            <a:pPr>
              <a:lnSpc>
                <a:spcPct val="80000"/>
              </a:lnSpc>
            </a:pPr>
            <a:r>
              <a:rPr lang="pl-PL" sz="1400" dirty="0">
                <a:latin typeface="Courier"/>
                <a:cs typeface="Courier"/>
              </a:rPr>
              <a:t>24  3623.40   43.70    125    </a:t>
            </a:r>
            <a:r>
              <a:rPr lang="pl-PL" sz="1400" dirty="0" smtClean="0">
                <a:latin typeface="Courier"/>
                <a:cs typeface="Courier"/>
              </a:rPr>
              <a:t>125   </a:t>
            </a:r>
            <a:r>
              <a:rPr lang="pl-PL" sz="1400" dirty="0">
                <a:solidFill>
                  <a:srgbClr val="0000FF"/>
                </a:solidFill>
                <a:latin typeface="Courier"/>
                <a:cs typeface="Courier"/>
              </a:rPr>
              <a:t>0.1345</a:t>
            </a:r>
            <a:r>
              <a:rPr lang="pl-PL" sz="1400" dirty="0">
                <a:latin typeface="Courier"/>
                <a:cs typeface="Courier"/>
              </a:rPr>
              <a:t>   0.1376   </a:t>
            </a:r>
            <a:r>
              <a:rPr lang="pl-PL" sz="1400" dirty="0" smtClean="0">
                <a:latin typeface="Courier"/>
                <a:cs typeface="Courier"/>
              </a:rPr>
              <a:t>0.1376  </a:t>
            </a:r>
            <a:r>
              <a:rPr lang="pl-PL" sz="1400" dirty="0" smtClean="0">
                <a:solidFill>
                  <a:srgbClr val="FF0000"/>
                </a:solidFill>
                <a:latin typeface="Courier"/>
                <a:cs typeface="Courier"/>
              </a:rPr>
              <a:t>0.1383   </a:t>
            </a:r>
            <a:r>
              <a:rPr lang="pl-PL" sz="1400" dirty="0">
                <a:solidFill>
                  <a:srgbClr val="FF0000"/>
                </a:solidFill>
                <a:latin typeface="Courier"/>
                <a:cs typeface="Courier"/>
              </a:rPr>
              <a:t>0.1383</a:t>
            </a:r>
          </a:p>
          <a:p>
            <a:pPr>
              <a:lnSpc>
                <a:spcPct val="80000"/>
              </a:lnSpc>
            </a:pPr>
            <a:r>
              <a:rPr lang="pl-PL" sz="1400" dirty="0">
                <a:latin typeface="Courier"/>
                <a:cs typeface="Courier"/>
              </a:rPr>
              <a:t>25  3713.50   41.55    125    </a:t>
            </a:r>
            <a:r>
              <a:rPr lang="pl-PL" sz="1400" dirty="0" smtClean="0">
                <a:latin typeface="Courier"/>
                <a:cs typeface="Courier"/>
              </a:rPr>
              <a:t>125   </a:t>
            </a:r>
            <a:r>
              <a:rPr lang="pl-PL" sz="1400" dirty="0">
                <a:solidFill>
                  <a:srgbClr val="FF0000"/>
                </a:solidFill>
                <a:latin typeface="Courier"/>
                <a:cs typeface="Courier"/>
              </a:rPr>
              <a:t>0.0149</a:t>
            </a:r>
            <a:r>
              <a:rPr lang="pl-PL" sz="1400" dirty="0">
                <a:latin typeface="Courier"/>
                <a:cs typeface="Courier"/>
              </a:rPr>
              <a:t>   </a:t>
            </a:r>
            <a:r>
              <a:rPr lang="pl-PL" sz="1400" dirty="0">
                <a:solidFill>
                  <a:srgbClr val="0000FF"/>
                </a:solidFill>
                <a:latin typeface="Courier"/>
                <a:cs typeface="Courier"/>
              </a:rPr>
              <a:t>0.0147</a:t>
            </a:r>
            <a:r>
              <a:rPr lang="pl-PL" sz="1400" dirty="0">
                <a:latin typeface="Courier"/>
                <a:cs typeface="Courier"/>
              </a:rPr>
              <a:t>   </a:t>
            </a:r>
            <a:r>
              <a:rPr lang="pl-PL" sz="1400" dirty="0" smtClean="0">
                <a:solidFill>
                  <a:srgbClr val="0000FF"/>
                </a:solidFill>
                <a:latin typeface="Courier"/>
                <a:cs typeface="Courier"/>
              </a:rPr>
              <a:t>0.0147</a:t>
            </a:r>
            <a:r>
              <a:rPr lang="pl-PL" sz="1400" dirty="0" smtClean="0">
                <a:latin typeface="Courier"/>
                <a:cs typeface="Courier"/>
              </a:rPr>
              <a:t>  0.0148   </a:t>
            </a:r>
            <a:r>
              <a:rPr lang="pl-PL" sz="1400" dirty="0">
                <a:latin typeface="Courier"/>
                <a:cs typeface="Courier"/>
              </a:rPr>
              <a:t>0.0148</a:t>
            </a:r>
          </a:p>
          <a:p>
            <a:pPr>
              <a:lnSpc>
                <a:spcPct val="80000"/>
              </a:lnSpc>
            </a:pPr>
            <a:r>
              <a:rPr lang="pl-PL" sz="1400" dirty="0">
                <a:latin typeface="Courier"/>
                <a:cs typeface="Courier"/>
              </a:rPr>
              <a:t>26  3811.20   37.00    125    </a:t>
            </a:r>
            <a:r>
              <a:rPr lang="pl-PL" sz="1400" dirty="0" smtClean="0">
                <a:latin typeface="Courier"/>
                <a:cs typeface="Courier"/>
              </a:rPr>
              <a:t>125</a:t>
            </a:r>
            <a:r>
              <a:rPr lang="pl-PL" sz="1400" dirty="0" smtClean="0">
                <a:solidFill>
                  <a:srgbClr val="0000FF"/>
                </a:solidFill>
                <a:latin typeface="Courier"/>
                <a:cs typeface="Courier"/>
              </a:rPr>
              <a:t>   </a:t>
            </a:r>
            <a:r>
              <a:rPr lang="pl-PL" sz="1400" dirty="0">
                <a:solidFill>
                  <a:srgbClr val="0000FF"/>
                </a:solidFill>
                <a:latin typeface="Courier"/>
                <a:cs typeface="Courier"/>
              </a:rPr>
              <a:t>0.0238   0.0238   </a:t>
            </a:r>
            <a:r>
              <a:rPr lang="pl-PL" sz="1400" dirty="0" smtClean="0">
                <a:solidFill>
                  <a:srgbClr val="0000FF"/>
                </a:solidFill>
                <a:latin typeface="Courier"/>
                <a:cs typeface="Courier"/>
              </a:rPr>
              <a:t>0.0238  </a:t>
            </a:r>
            <a:r>
              <a:rPr lang="pl-PL" sz="1400" dirty="0" smtClean="0">
                <a:solidFill>
                  <a:srgbClr val="FF0000"/>
                </a:solidFill>
                <a:latin typeface="Courier"/>
                <a:cs typeface="Courier"/>
              </a:rPr>
              <a:t>0.0239   </a:t>
            </a:r>
            <a:r>
              <a:rPr lang="pl-PL" sz="1400" dirty="0">
                <a:solidFill>
                  <a:srgbClr val="FF0000"/>
                </a:solidFill>
                <a:latin typeface="Courier"/>
                <a:cs typeface="Courier"/>
              </a:rPr>
              <a:t>0.0239</a:t>
            </a:r>
          </a:p>
          <a:p>
            <a:pPr>
              <a:lnSpc>
                <a:spcPct val="80000"/>
              </a:lnSpc>
            </a:pPr>
            <a:r>
              <a:rPr lang="pl-PL" sz="1400" dirty="0">
                <a:latin typeface="Courier"/>
                <a:cs typeface="Courier"/>
              </a:rPr>
              <a:t>27  3871.90   15.80    125    </a:t>
            </a:r>
            <a:r>
              <a:rPr lang="pl-PL" sz="1400" dirty="0" smtClean="0">
                <a:latin typeface="Courier"/>
                <a:cs typeface="Courier"/>
              </a:rPr>
              <a:t>125   </a:t>
            </a:r>
            <a:r>
              <a:rPr lang="pl-PL" sz="1400" dirty="0">
                <a:latin typeface="Courier"/>
                <a:cs typeface="Courier"/>
              </a:rPr>
              <a:t>0.1410   0.1410   </a:t>
            </a:r>
            <a:r>
              <a:rPr lang="pl-PL" sz="1400" dirty="0" smtClean="0">
                <a:latin typeface="Courier"/>
                <a:cs typeface="Courier"/>
              </a:rPr>
              <a:t>0.1410  0.1410   </a:t>
            </a:r>
            <a:r>
              <a:rPr lang="pl-PL" sz="1400" dirty="0">
                <a:latin typeface="Courier"/>
                <a:cs typeface="Courier"/>
              </a:rPr>
              <a:t>0.1410</a:t>
            </a:r>
          </a:p>
          <a:p>
            <a:pPr>
              <a:lnSpc>
                <a:spcPct val="80000"/>
              </a:lnSpc>
            </a:pPr>
            <a:r>
              <a:rPr lang="pl-PL" sz="1400" dirty="0">
                <a:latin typeface="Courier"/>
                <a:cs typeface="Courier"/>
              </a:rPr>
              <a:t>28  3991.00   42.00    125    </a:t>
            </a:r>
            <a:r>
              <a:rPr lang="pl-PL" sz="1400" dirty="0" smtClean="0">
                <a:latin typeface="Courier"/>
                <a:cs typeface="Courier"/>
              </a:rPr>
              <a:t>125   </a:t>
            </a:r>
            <a:r>
              <a:rPr lang="pl-PL" sz="1400" dirty="0">
                <a:solidFill>
                  <a:srgbClr val="FF0000"/>
                </a:solidFill>
                <a:latin typeface="Courier"/>
                <a:cs typeface="Courier"/>
              </a:rPr>
              <a:t>0.7954</a:t>
            </a:r>
            <a:r>
              <a:rPr lang="pl-PL" sz="1400" dirty="0">
                <a:latin typeface="Courier"/>
                <a:cs typeface="Courier"/>
              </a:rPr>
              <a:t>   </a:t>
            </a:r>
            <a:r>
              <a:rPr lang="pl-PL" sz="1400" dirty="0">
                <a:solidFill>
                  <a:srgbClr val="0000FF"/>
                </a:solidFill>
                <a:latin typeface="Courier"/>
                <a:cs typeface="Courier"/>
              </a:rPr>
              <a:t>0.7925</a:t>
            </a:r>
            <a:r>
              <a:rPr lang="pl-PL" sz="1400" dirty="0">
                <a:latin typeface="Courier"/>
                <a:cs typeface="Courier"/>
              </a:rPr>
              <a:t>   </a:t>
            </a:r>
            <a:r>
              <a:rPr lang="pl-PL" sz="1400" dirty="0" smtClean="0">
                <a:solidFill>
                  <a:srgbClr val="0000FF"/>
                </a:solidFill>
                <a:latin typeface="Courier"/>
                <a:cs typeface="Courier"/>
              </a:rPr>
              <a:t>0.7925</a:t>
            </a:r>
            <a:r>
              <a:rPr lang="pl-PL" sz="1400" dirty="0" smtClean="0">
                <a:latin typeface="Courier"/>
                <a:cs typeface="Courier"/>
              </a:rPr>
              <a:t>  0.7928   </a:t>
            </a:r>
            <a:r>
              <a:rPr lang="pl-PL" sz="1400" dirty="0">
                <a:latin typeface="Courier"/>
                <a:cs typeface="Courier"/>
              </a:rPr>
              <a:t>0.7928</a:t>
            </a:r>
          </a:p>
          <a:p>
            <a:pPr>
              <a:lnSpc>
                <a:spcPct val="80000"/>
              </a:lnSpc>
            </a:pPr>
            <a:r>
              <a:rPr lang="pl-PL" sz="1400" dirty="0">
                <a:latin typeface="Courier"/>
                <a:cs typeface="Courier"/>
              </a:rPr>
              <a:t>29  4627.00   34.40    125    </a:t>
            </a:r>
            <a:r>
              <a:rPr lang="pl-PL" sz="1400" dirty="0" smtClean="0">
                <a:latin typeface="Courier"/>
                <a:cs typeface="Courier"/>
              </a:rPr>
              <a:t>125   </a:t>
            </a:r>
            <a:r>
              <a:rPr lang="pl-PL" sz="1400" dirty="0">
                <a:solidFill>
                  <a:srgbClr val="FF0000"/>
                </a:solidFill>
                <a:latin typeface="Courier"/>
                <a:cs typeface="Courier"/>
              </a:rPr>
              <a:t>0.3749</a:t>
            </a:r>
            <a:r>
              <a:rPr lang="pl-PL" sz="1400" dirty="0">
                <a:latin typeface="Courier"/>
                <a:cs typeface="Courier"/>
              </a:rPr>
              <a:t>   </a:t>
            </a:r>
            <a:r>
              <a:rPr lang="pl-PL" sz="1400" dirty="0">
                <a:solidFill>
                  <a:srgbClr val="0000FF"/>
                </a:solidFill>
                <a:latin typeface="Courier"/>
                <a:cs typeface="Courier"/>
              </a:rPr>
              <a:t>0.3726</a:t>
            </a:r>
            <a:r>
              <a:rPr lang="pl-PL" sz="1400" dirty="0">
                <a:latin typeface="Courier"/>
                <a:cs typeface="Courier"/>
              </a:rPr>
              <a:t>   </a:t>
            </a:r>
            <a:r>
              <a:rPr lang="pl-PL" sz="1400" dirty="0" smtClean="0">
                <a:solidFill>
                  <a:srgbClr val="0000FF"/>
                </a:solidFill>
                <a:latin typeface="Courier"/>
                <a:cs typeface="Courier"/>
              </a:rPr>
              <a:t>0.3726</a:t>
            </a:r>
            <a:r>
              <a:rPr lang="pl-PL" sz="1400" dirty="0" smtClean="0">
                <a:latin typeface="Courier"/>
                <a:cs typeface="Courier"/>
              </a:rPr>
              <a:t>  0.3728   </a:t>
            </a:r>
            <a:r>
              <a:rPr lang="pl-PL" sz="1400" dirty="0">
                <a:latin typeface="Courier"/>
                <a:cs typeface="Courier"/>
              </a:rPr>
              <a:t>0.3728</a:t>
            </a:r>
          </a:p>
          <a:p>
            <a:pPr>
              <a:lnSpc>
                <a:spcPct val="80000"/>
              </a:lnSpc>
            </a:pPr>
            <a:r>
              <a:rPr lang="pl-PL" sz="1400" dirty="0">
                <a:latin typeface="Courier"/>
                <a:cs typeface="Courier"/>
              </a:rPr>
              <a:t>30  4812.35   91.65    125    </a:t>
            </a:r>
            <a:r>
              <a:rPr lang="pl-PL" sz="1400" dirty="0" smtClean="0">
                <a:latin typeface="Courier"/>
                <a:cs typeface="Courier"/>
              </a:rPr>
              <a:t>125   </a:t>
            </a:r>
            <a:r>
              <a:rPr lang="pl-PL" sz="1400" dirty="0">
                <a:latin typeface="Courier"/>
                <a:cs typeface="Courier"/>
              </a:rPr>
              <a:t>0.7805   </a:t>
            </a:r>
            <a:r>
              <a:rPr lang="pl-PL" sz="1400" dirty="0">
                <a:solidFill>
                  <a:srgbClr val="FF0000"/>
                </a:solidFill>
                <a:latin typeface="Courier"/>
                <a:cs typeface="Courier"/>
              </a:rPr>
              <a:t>0.7828</a:t>
            </a:r>
            <a:r>
              <a:rPr lang="pl-PL" sz="1400" dirty="0">
                <a:latin typeface="Courier"/>
                <a:cs typeface="Courier"/>
              </a:rPr>
              <a:t>   </a:t>
            </a:r>
            <a:r>
              <a:rPr lang="pl-PL" sz="1400" dirty="0" smtClean="0">
                <a:latin typeface="Courier"/>
                <a:cs typeface="Courier"/>
              </a:rPr>
              <a:t>0.7823  </a:t>
            </a:r>
            <a:r>
              <a:rPr lang="pl-PL" sz="1400" dirty="0" smtClean="0">
                <a:solidFill>
                  <a:srgbClr val="0000FF"/>
                </a:solidFill>
                <a:latin typeface="Courier"/>
                <a:cs typeface="Courier"/>
              </a:rPr>
              <a:t>0.7804   </a:t>
            </a:r>
            <a:r>
              <a:rPr lang="pl-PL" sz="1400" dirty="0">
                <a:solidFill>
                  <a:srgbClr val="0000FF"/>
                </a:solidFill>
                <a:latin typeface="Courier"/>
                <a:cs typeface="Courier"/>
              </a:rPr>
              <a:t>0.7804</a:t>
            </a:r>
          </a:p>
          <a:p>
            <a:pPr>
              <a:lnSpc>
                <a:spcPct val="80000"/>
              </a:lnSpc>
            </a:pPr>
            <a:r>
              <a:rPr lang="pl-PL" sz="1400" dirty="0">
                <a:latin typeface="Courier"/>
                <a:cs typeface="Courier"/>
              </a:rPr>
              <a:t>31  4962.00   58.00    125    </a:t>
            </a:r>
            <a:r>
              <a:rPr lang="pl-PL" sz="1400" dirty="0" smtClean="0">
                <a:latin typeface="Courier"/>
                <a:cs typeface="Courier"/>
              </a:rPr>
              <a:t>125   </a:t>
            </a:r>
            <a:r>
              <a:rPr lang="pl-PL" sz="1400" dirty="0">
                <a:solidFill>
                  <a:srgbClr val="FF0000"/>
                </a:solidFill>
                <a:latin typeface="Courier"/>
                <a:cs typeface="Courier"/>
              </a:rPr>
              <a:t>0.8659</a:t>
            </a:r>
            <a:r>
              <a:rPr lang="pl-PL" sz="1400" dirty="0">
                <a:latin typeface="Courier"/>
                <a:cs typeface="Courier"/>
              </a:rPr>
              <a:t>   0.8352   </a:t>
            </a:r>
            <a:r>
              <a:rPr lang="pl-PL" sz="1400" dirty="0" smtClean="0">
                <a:latin typeface="Courier"/>
                <a:cs typeface="Courier"/>
              </a:rPr>
              <a:t>0.8351  </a:t>
            </a:r>
            <a:r>
              <a:rPr lang="pl-PL" sz="1400" dirty="0" smtClean="0">
                <a:solidFill>
                  <a:srgbClr val="0000FF"/>
                </a:solidFill>
                <a:latin typeface="Courier"/>
                <a:cs typeface="Courier"/>
              </a:rPr>
              <a:t>0.7891   </a:t>
            </a:r>
            <a:r>
              <a:rPr lang="pl-PL" sz="1400" dirty="0">
                <a:solidFill>
                  <a:srgbClr val="0000FF"/>
                </a:solidFill>
                <a:latin typeface="Courier"/>
                <a:cs typeface="Courier"/>
              </a:rPr>
              <a:t>0.7891</a:t>
            </a:r>
          </a:p>
          <a:p>
            <a:pPr>
              <a:lnSpc>
                <a:spcPct val="80000"/>
              </a:lnSpc>
            </a:pPr>
            <a:r>
              <a:rPr lang="pl-PL" sz="1400" dirty="0">
                <a:latin typeface="Courier"/>
                <a:cs typeface="Courier"/>
              </a:rPr>
              <a:t>32  5094.75   73.25    125    </a:t>
            </a:r>
            <a:r>
              <a:rPr lang="pl-PL" sz="1400" dirty="0" smtClean="0">
                <a:latin typeface="Courier"/>
                <a:cs typeface="Courier"/>
              </a:rPr>
              <a:t>125   </a:t>
            </a:r>
            <a:r>
              <a:rPr lang="pl-PL" sz="1400" dirty="0">
                <a:solidFill>
                  <a:srgbClr val="FF0000"/>
                </a:solidFill>
                <a:latin typeface="Courier"/>
                <a:cs typeface="Courier"/>
              </a:rPr>
              <a:t>0.8318</a:t>
            </a:r>
            <a:r>
              <a:rPr lang="pl-PL" sz="1400" dirty="0">
                <a:latin typeface="Courier"/>
                <a:cs typeface="Courier"/>
              </a:rPr>
              <a:t>   0.8277   </a:t>
            </a:r>
            <a:r>
              <a:rPr lang="pl-PL" sz="1400" dirty="0" smtClean="0">
                <a:latin typeface="Courier"/>
                <a:cs typeface="Courier"/>
              </a:rPr>
              <a:t>0.8277  </a:t>
            </a:r>
            <a:r>
              <a:rPr lang="pl-PL" sz="1400" dirty="0" smtClean="0">
                <a:solidFill>
                  <a:srgbClr val="0000FF"/>
                </a:solidFill>
                <a:latin typeface="Courier"/>
                <a:cs typeface="Courier"/>
              </a:rPr>
              <a:t>0.8261   </a:t>
            </a:r>
            <a:r>
              <a:rPr lang="pl-PL" sz="1400" dirty="0">
                <a:solidFill>
                  <a:srgbClr val="0000FF"/>
                </a:solidFill>
                <a:latin typeface="Courier"/>
                <a:cs typeface="Courier"/>
              </a:rPr>
              <a:t>0.8261</a:t>
            </a:r>
          </a:p>
          <a:p>
            <a:pPr>
              <a:lnSpc>
                <a:spcPct val="80000"/>
              </a:lnSpc>
              <a:spcBef>
                <a:spcPts val="600"/>
              </a:spcBef>
            </a:pPr>
            <a:r>
              <a:rPr lang="pl-PL" sz="1400" b="1" dirty="0">
                <a:latin typeface="Courier"/>
                <a:cs typeface="Courier"/>
              </a:rPr>
              <a:t>   </a:t>
            </a:r>
            <a:r>
              <a:rPr lang="pl-PL" sz="1400" b="1" dirty="0" smtClean="0">
                <a:latin typeface="Courier"/>
                <a:cs typeface="Courier"/>
              </a:rPr>
              <a:t>  </a:t>
            </a:r>
            <a:r>
              <a:rPr lang="pl-PL" sz="1400" b="1" dirty="0" err="1">
                <a:latin typeface="Courier"/>
                <a:cs typeface="Courier"/>
              </a:rPr>
              <a:t>Average</a:t>
            </a:r>
            <a:r>
              <a:rPr lang="pl-PL" sz="1400" b="1" dirty="0">
                <a:latin typeface="Courier"/>
                <a:cs typeface="Courier"/>
              </a:rPr>
              <a:t> </a:t>
            </a:r>
            <a:r>
              <a:rPr lang="pl-PL" sz="1400" b="1" dirty="0" err="1">
                <a:latin typeface="Courier"/>
                <a:cs typeface="Courier"/>
              </a:rPr>
              <a:t>over</a:t>
            </a:r>
            <a:r>
              <a:rPr lang="pl-PL" sz="1400" b="1" dirty="0">
                <a:latin typeface="Courier"/>
                <a:cs typeface="Courier"/>
              </a:rPr>
              <a:t> </a:t>
            </a:r>
            <a:r>
              <a:rPr lang="pl-PL" sz="1400" b="1" dirty="0" err="1">
                <a:latin typeface="Courier"/>
                <a:cs typeface="Courier"/>
              </a:rPr>
              <a:t>all</a:t>
            </a:r>
            <a:r>
              <a:rPr lang="pl-PL" sz="1400" b="1" dirty="0">
                <a:latin typeface="Courier"/>
                <a:cs typeface="Courier"/>
              </a:rPr>
              <a:t> </a:t>
            </a:r>
            <a:r>
              <a:rPr lang="pl-PL" sz="1400" b="1" dirty="0" err="1">
                <a:latin typeface="Courier"/>
                <a:cs typeface="Courier"/>
              </a:rPr>
              <a:t>windows</a:t>
            </a:r>
            <a:r>
              <a:rPr lang="pl-PL" sz="1400" b="1" dirty="0">
                <a:latin typeface="Courier"/>
                <a:cs typeface="Courier"/>
              </a:rPr>
              <a:t>    </a:t>
            </a:r>
            <a:r>
              <a:rPr lang="pl-PL" sz="1400" b="1" dirty="0" smtClean="0">
                <a:latin typeface="Courier"/>
                <a:cs typeface="Courier"/>
              </a:rPr>
              <a:t>   </a:t>
            </a:r>
            <a:r>
              <a:rPr lang="pl-PL" sz="1400" b="1" dirty="0">
                <a:solidFill>
                  <a:srgbClr val="FF0000"/>
                </a:solidFill>
                <a:latin typeface="Courier"/>
                <a:cs typeface="Courier"/>
              </a:rPr>
              <a:t>0.5156</a:t>
            </a:r>
            <a:r>
              <a:rPr lang="pl-PL" sz="1400" b="1" dirty="0">
                <a:latin typeface="Courier"/>
                <a:cs typeface="Courier"/>
              </a:rPr>
              <a:t>   0.5140   </a:t>
            </a:r>
            <a:r>
              <a:rPr lang="pl-PL" sz="1400" b="1" dirty="0" smtClean="0">
                <a:latin typeface="Courier"/>
                <a:cs typeface="Courier"/>
              </a:rPr>
              <a:t>0.5140  </a:t>
            </a:r>
            <a:r>
              <a:rPr lang="pl-PL" sz="1400" b="1" dirty="0" smtClean="0">
                <a:solidFill>
                  <a:srgbClr val="0000FF"/>
                </a:solidFill>
                <a:latin typeface="Courier"/>
                <a:cs typeface="Courier"/>
              </a:rPr>
              <a:t>0.5127   </a:t>
            </a:r>
            <a:r>
              <a:rPr lang="pl-PL" sz="1400" b="1" dirty="0">
                <a:solidFill>
                  <a:srgbClr val="0000FF"/>
                </a:solidFill>
                <a:latin typeface="Courier"/>
                <a:cs typeface="Courier"/>
              </a:rPr>
              <a:t>0.5127</a:t>
            </a:r>
            <a:endParaRPr lang="en-US" sz="1400" b="1" dirty="0" smtClean="0">
              <a:solidFill>
                <a:srgbClr val="0000FF"/>
              </a:solidFill>
              <a:latin typeface="Courier"/>
              <a:cs typeface="Courier"/>
            </a:endParaRPr>
          </a:p>
        </p:txBody>
      </p:sp>
    </p:spTree>
    <p:extLst>
      <p:ext uri="{BB962C8B-B14F-4D97-AF65-F5344CB8AC3E}">
        <p14:creationId xmlns:p14="http://schemas.microsoft.com/office/powerpoint/2010/main" val="148284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6750" y="135071"/>
            <a:ext cx="8229600" cy="911686"/>
          </a:xfrm>
        </p:spPr>
        <p:txBody>
          <a:bodyPr/>
          <a:lstStyle/>
          <a:p>
            <a:r>
              <a:rPr lang="en-US" dirty="0" smtClean="0"/>
              <a:t>CFH</a:t>
            </a:r>
            <a:r>
              <a:rPr lang="en-US" baseline="-25000" dirty="0" smtClean="0"/>
              <a:t>2</a:t>
            </a:r>
            <a:r>
              <a:rPr lang="en-US" dirty="0" smtClean="0"/>
              <a:t>CF</a:t>
            </a:r>
            <a:r>
              <a:rPr lang="en-US" baseline="-25000" dirty="0" smtClean="0"/>
              <a:t>3</a:t>
            </a:r>
            <a:r>
              <a:rPr lang="en-US" baseline="0" dirty="0" smtClean="0"/>
              <a:t> (HCF-134a)</a:t>
            </a:r>
            <a:r>
              <a:rPr lang="en-US" dirty="0" smtClean="0"/>
              <a:t> PLLs</a:t>
            </a:r>
            <a:endParaRPr lang="en-US" dirty="0"/>
          </a:p>
        </p:txBody>
      </p:sp>
      <p:sp>
        <p:nvSpPr>
          <p:cNvPr id="7" name="TextBox 6"/>
          <p:cNvSpPr txBox="1"/>
          <p:nvPr/>
        </p:nvSpPr>
        <p:spPr>
          <a:xfrm>
            <a:off x="97685" y="1068720"/>
            <a:ext cx="8962584" cy="1200329"/>
          </a:xfrm>
          <a:prstGeom prst="rect">
            <a:avLst/>
          </a:prstGeom>
          <a:noFill/>
        </p:spPr>
        <p:txBody>
          <a:bodyPr wrap="square" rtlCol="0">
            <a:spAutoFit/>
          </a:bodyPr>
          <a:lstStyle/>
          <a:p>
            <a:r>
              <a:rPr lang="en-US" dirty="0" smtClean="0"/>
              <a:t>The CFH</a:t>
            </a:r>
            <a:r>
              <a:rPr lang="en-US" baseline="-25000" dirty="0" smtClean="0"/>
              <a:t>2</a:t>
            </a:r>
            <a:r>
              <a:rPr lang="en-US" dirty="0" smtClean="0"/>
              <a:t>CF</a:t>
            </a:r>
            <a:r>
              <a:rPr lang="en-US" baseline="-25000" dirty="0" smtClean="0"/>
              <a:t>3</a:t>
            </a:r>
            <a:r>
              <a:rPr lang="en-US" dirty="0" smtClean="0"/>
              <a:t> PLL was one of the most interesting &amp; ambitious PLLs that I have ever attempted. Six different sets of lab cross-sections were fitted simultaneously, all covering different wavenumbers, spectral resolutions, temperature, pressures, </a:t>
            </a:r>
            <a:r>
              <a:rPr lang="en-US" dirty="0" err="1" smtClean="0"/>
              <a:t>vmrs</a:t>
            </a:r>
            <a:r>
              <a:rPr lang="en-US" dirty="0" smtClean="0"/>
              <a:t>, path lengths, and all with their own </a:t>
            </a:r>
            <a:r>
              <a:rPr lang="en-US" dirty="0" err="1" smtClean="0"/>
              <a:t>idiosyncracies</a:t>
            </a:r>
            <a:r>
              <a:rPr lang="en-US" dirty="0" smtClean="0"/>
              <a:t> and biases.  But it all converged in the end.</a:t>
            </a:r>
            <a:endParaRPr lang="en-US" dirty="0"/>
          </a:p>
        </p:txBody>
      </p:sp>
      <p:pic>
        <p:nvPicPr>
          <p:cNvPr id="3" name="Picture 2" descr="Screen Shot 2018-06-13 at 5.44.2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478400"/>
            <a:ext cx="5850644" cy="4335190"/>
          </a:xfrm>
          <a:prstGeom prst="rect">
            <a:avLst/>
          </a:prstGeom>
        </p:spPr>
      </p:pic>
      <p:pic>
        <p:nvPicPr>
          <p:cNvPr id="9" name="Picture 8" descr="Screen Shot 2018-06-13 at 5.45.28 AM.png"/>
          <p:cNvPicPr>
            <a:picLocks noChangeAspect="1"/>
          </p:cNvPicPr>
          <p:nvPr/>
        </p:nvPicPr>
        <p:blipFill rotWithShape="1">
          <a:blip r:embed="rId3">
            <a:extLst>
              <a:ext uri="{28A0092B-C50C-407E-A947-70E740481C1C}">
                <a14:useLocalDpi xmlns:a14="http://schemas.microsoft.com/office/drawing/2010/main" val="0"/>
              </a:ext>
            </a:extLst>
          </a:blip>
          <a:srcRect l="49599"/>
          <a:stretch/>
        </p:blipFill>
        <p:spPr>
          <a:xfrm>
            <a:off x="5833181" y="2283002"/>
            <a:ext cx="3296864" cy="4594166"/>
          </a:xfrm>
          <a:prstGeom prst="rect">
            <a:avLst/>
          </a:prstGeom>
        </p:spPr>
      </p:pic>
    </p:spTree>
    <p:extLst>
      <p:ext uri="{BB962C8B-B14F-4D97-AF65-F5344CB8AC3E}">
        <p14:creationId xmlns:p14="http://schemas.microsoft.com/office/powerpoint/2010/main" val="15447182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62"/>
            <a:ext cx="8229600" cy="955773"/>
          </a:xfrm>
        </p:spPr>
        <p:txBody>
          <a:bodyPr/>
          <a:lstStyle/>
          <a:p>
            <a:r>
              <a:rPr lang="en-US" dirty="0" smtClean="0"/>
              <a:t>% RMS from ground-based </a:t>
            </a:r>
            <a:r>
              <a:rPr lang="en-US" dirty="0" err="1" smtClean="0"/>
              <a:t>MkIV</a:t>
            </a:r>
            <a:endParaRPr lang="en-US" dirty="0"/>
          </a:p>
        </p:txBody>
      </p:sp>
      <p:sp>
        <p:nvSpPr>
          <p:cNvPr id="6" name="TextBox 5"/>
          <p:cNvSpPr txBox="1"/>
          <p:nvPr/>
        </p:nvSpPr>
        <p:spPr>
          <a:xfrm>
            <a:off x="133208" y="891465"/>
            <a:ext cx="3126708" cy="5940089"/>
          </a:xfrm>
          <a:prstGeom prst="rect">
            <a:avLst/>
          </a:prstGeom>
          <a:noFill/>
        </p:spPr>
        <p:txBody>
          <a:bodyPr wrap="square" rtlCol="0">
            <a:spAutoFit/>
          </a:bodyPr>
          <a:lstStyle/>
          <a:p>
            <a:pPr>
              <a:spcAft>
                <a:spcPts val="1200"/>
              </a:spcAft>
            </a:pPr>
            <a:r>
              <a:rPr lang="pl-PL" sz="1600" dirty="0" err="1">
                <a:latin typeface="+mj-lt"/>
                <a:cs typeface="Courier New"/>
              </a:rPr>
              <a:t>P</a:t>
            </a:r>
            <a:r>
              <a:rPr lang="pl-PL" sz="1600" dirty="0" err="1" smtClean="0">
                <a:latin typeface="+mj-lt"/>
                <a:cs typeface="Courier New"/>
              </a:rPr>
              <a:t>lots</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RMS </a:t>
            </a:r>
            <a:r>
              <a:rPr lang="pl-PL" sz="1600" dirty="0" err="1" smtClean="0">
                <a:latin typeface="+mj-lt"/>
                <a:cs typeface="Courier New"/>
              </a:rPr>
              <a:t>spectral</a:t>
            </a:r>
            <a:r>
              <a:rPr lang="pl-PL" sz="1600" dirty="0" smtClean="0">
                <a:latin typeface="+mj-lt"/>
                <a:cs typeface="Courier New"/>
              </a:rPr>
              <a:t> </a:t>
            </a:r>
            <a:r>
              <a:rPr lang="pl-PL" sz="1600" dirty="0" err="1" smtClean="0">
                <a:latin typeface="+mj-lt"/>
                <a:cs typeface="Courier New"/>
              </a:rPr>
              <a:t>fit</a:t>
            </a:r>
            <a:r>
              <a:rPr lang="pl-PL" sz="1600" dirty="0" smtClean="0">
                <a:latin typeface="+mj-lt"/>
                <a:cs typeface="Courier New"/>
              </a:rPr>
              <a:t> </a:t>
            </a:r>
            <a:r>
              <a:rPr lang="pl-PL" sz="1600" dirty="0" err="1" smtClean="0">
                <a:latin typeface="+mj-lt"/>
                <a:cs typeface="Courier New"/>
              </a:rPr>
              <a:t>averaged</a:t>
            </a:r>
            <a:r>
              <a:rPr lang="pl-PL" sz="1600" dirty="0" smtClean="0">
                <a:latin typeface="+mj-lt"/>
                <a:cs typeface="Courier New"/>
              </a:rPr>
              <a:t> </a:t>
            </a:r>
            <a:r>
              <a:rPr lang="pl-PL" sz="1600" dirty="0" err="1" smtClean="0">
                <a:latin typeface="+mj-lt"/>
                <a:cs typeface="Courier New"/>
              </a:rPr>
              <a:t>over</a:t>
            </a:r>
            <a:r>
              <a:rPr lang="pl-PL" sz="1600" dirty="0">
                <a:latin typeface="+mj-lt"/>
                <a:cs typeface="Courier New"/>
              </a:rPr>
              <a:t> </a:t>
            </a:r>
            <a:r>
              <a:rPr lang="pl-PL" sz="1600" dirty="0" smtClean="0">
                <a:latin typeface="+mj-lt"/>
                <a:cs typeface="Courier New"/>
              </a:rPr>
              <a:t>125 spectra </a:t>
            </a:r>
            <a:r>
              <a:rPr lang="pl-PL" sz="1600" dirty="0" err="1" smtClean="0">
                <a:latin typeface="+mj-lt"/>
                <a:cs typeface="Courier New"/>
              </a:rPr>
              <a:t>covering</a:t>
            </a:r>
            <a:r>
              <a:rPr lang="pl-PL" sz="1600" dirty="0" smtClean="0">
                <a:latin typeface="+mj-lt"/>
                <a:cs typeface="Courier New"/>
              </a:rPr>
              <a:t> a </a:t>
            </a:r>
            <a:r>
              <a:rPr lang="pl-PL" sz="1600" dirty="0" err="1" smtClean="0">
                <a:latin typeface="+mj-lt"/>
                <a:cs typeface="Courier New"/>
              </a:rPr>
              <a:t>wide</a:t>
            </a:r>
            <a:r>
              <a:rPr lang="pl-PL" sz="1600" dirty="0" smtClean="0">
                <a:latin typeface="+mj-lt"/>
                <a:cs typeface="Courier New"/>
              </a:rPr>
              <a:t> </a:t>
            </a:r>
            <a:r>
              <a:rPr lang="pl-PL" sz="1600" dirty="0" err="1" smtClean="0">
                <a:latin typeface="+mj-lt"/>
                <a:cs typeface="Courier New"/>
              </a:rPr>
              <a:t>range</a:t>
            </a:r>
            <a:r>
              <a:rPr lang="pl-PL" sz="1600" dirty="0" smtClean="0">
                <a:latin typeface="+mj-lt"/>
                <a:cs typeface="Courier New"/>
              </a:rPr>
              <a:t> of P/T </a:t>
            </a:r>
            <a:r>
              <a:rPr lang="pl-PL" sz="1600" dirty="0" err="1" smtClean="0">
                <a:latin typeface="+mj-lt"/>
                <a:cs typeface="Courier New"/>
              </a:rPr>
              <a:t>conditions</a:t>
            </a:r>
            <a:r>
              <a:rPr lang="pl-PL" sz="1600" dirty="0" smtClean="0">
                <a:latin typeface="+mj-lt"/>
                <a:cs typeface="Courier New"/>
              </a:rPr>
              <a:t>.</a:t>
            </a:r>
            <a:endParaRPr lang="pl-PL" sz="1600" dirty="0">
              <a:latin typeface="+mj-lt"/>
              <a:cs typeface="Courier New"/>
            </a:endParaRPr>
          </a:p>
          <a:p>
            <a:pPr>
              <a:spcAft>
                <a:spcPts val="1200"/>
              </a:spcAft>
            </a:pPr>
            <a:r>
              <a:rPr lang="pl-PL" sz="1600" dirty="0" smtClean="0">
                <a:latin typeface="+mj-lt"/>
                <a:cs typeface="Courier New"/>
              </a:rPr>
              <a:t>Upper panel: </a:t>
            </a:r>
            <a:r>
              <a:rPr lang="pl-PL" sz="1600" dirty="0" err="1" smtClean="0">
                <a:latin typeface="+mj-lt"/>
                <a:cs typeface="Courier New"/>
              </a:rPr>
              <a:t>absolute</a:t>
            </a:r>
            <a:r>
              <a:rPr lang="pl-PL" sz="1600" dirty="0" smtClean="0">
                <a:latin typeface="+mj-lt"/>
                <a:cs typeface="Courier New"/>
              </a:rPr>
              <a:t> </a:t>
            </a:r>
            <a:r>
              <a:rPr lang="pl-PL" sz="1600" dirty="0" err="1" smtClean="0">
                <a:latin typeface="+mj-lt"/>
                <a:cs typeface="Courier New"/>
              </a:rPr>
              <a:t>value</a:t>
            </a:r>
            <a:r>
              <a:rPr lang="pl-PL" sz="1600" dirty="0" smtClean="0">
                <a:latin typeface="+mj-lt"/>
                <a:cs typeface="Courier New"/>
              </a:rPr>
              <a:t> of </a:t>
            </a:r>
            <a:r>
              <a:rPr lang="pl-PL" sz="1600" dirty="0" err="1" smtClean="0">
                <a:latin typeface="+mj-lt"/>
                <a:cs typeface="Courier New"/>
              </a:rPr>
              <a:t>mean</a:t>
            </a:r>
            <a:r>
              <a:rPr lang="pl-PL" sz="1600" dirty="0" smtClean="0">
                <a:latin typeface="+mj-lt"/>
                <a:cs typeface="Courier New"/>
              </a:rPr>
              <a:t> </a:t>
            </a:r>
            <a:r>
              <a:rPr lang="pl-PL" sz="1600" dirty="0" err="1" smtClean="0">
                <a:latin typeface="+mj-lt"/>
                <a:cs typeface="Courier New"/>
              </a:rPr>
              <a:t>rms</a:t>
            </a:r>
            <a:r>
              <a:rPr lang="pl-PL" sz="1600" dirty="0" smtClean="0">
                <a:latin typeface="+mj-lt"/>
                <a:cs typeface="Courier New"/>
              </a:rPr>
              <a:t> </a:t>
            </a:r>
            <a:r>
              <a:rPr lang="pl-PL" sz="1600" dirty="0" err="1" smtClean="0">
                <a:latin typeface="+mj-lt"/>
                <a:cs typeface="Courier New"/>
              </a:rPr>
              <a:t>fit</a:t>
            </a:r>
            <a:r>
              <a:rPr lang="pl-PL" sz="1600" dirty="0" smtClean="0">
                <a:latin typeface="+mj-lt"/>
                <a:cs typeface="Courier New"/>
              </a:rPr>
              <a:t>.  Lower panel: </a:t>
            </a:r>
            <a:r>
              <a:rPr lang="pl-PL" sz="1600" dirty="0" err="1" smtClean="0">
                <a:latin typeface="+mj-lt"/>
                <a:cs typeface="Courier New"/>
              </a:rPr>
              <a:t>differences</a:t>
            </a:r>
            <a:r>
              <a:rPr lang="pl-PL" sz="1600" dirty="0" smtClean="0">
                <a:latin typeface="+mj-lt"/>
                <a:cs typeface="Courier New"/>
              </a:rPr>
              <a:t> from HIT12 </a:t>
            </a:r>
            <a:r>
              <a:rPr lang="pl-PL" sz="1600" dirty="0" err="1" smtClean="0">
                <a:latin typeface="+mj-lt"/>
                <a:cs typeface="Courier New"/>
              </a:rPr>
              <a:t>values</a:t>
            </a:r>
            <a:r>
              <a:rPr lang="pl-PL" sz="1600" dirty="0" smtClean="0">
                <a:latin typeface="+mj-lt"/>
                <a:cs typeface="Courier New"/>
              </a:rPr>
              <a:t>.</a:t>
            </a:r>
            <a:endParaRPr lang="pl-PL" sz="1600" dirty="0">
              <a:latin typeface="+mj-lt"/>
              <a:cs typeface="Courier New"/>
            </a:endParaRPr>
          </a:p>
          <a:p>
            <a:pPr>
              <a:spcAft>
                <a:spcPts val="1200"/>
              </a:spcAft>
            </a:pPr>
            <a:r>
              <a:rPr lang="pl-PL" sz="1600" dirty="0" err="1" smtClean="0">
                <a:latin typeface="+mj-lt"/>
                <a:cs typeface="Courier New"/>
              </a:rPr>
              <a:t>Absolute</a:t>
            </a:r>
            <a:r>
              <a:rPr lang="pl-PL" sz="1600" dirty="0" smtClean="0">
                <a:latin typeface="+mj-lt"/>
                <a:cs typeface="Courier New"/>
              </a:rPr>
              <a:t> RMS </a:t>
            </a:r>
            <a:r>
              <a:rPr lang="pl-PL" sz="1600" dirty="0" err="1" smtClean="0">
                <a:latin typeface="+mj-lt"/>
                <a:cs typeface="Courier New"/>
              </a:rPr>
              <a:t>values</a:t>
            </a:r>
            <a:r>
              <a:rPr lang="pl-PL" sz="1600" dirty="0" smtClean="0">
                <a:latin typeface="+mj-lt"/>
                <a:cs typeface="Courier New"/>
              </a:rPr>
              <a:t> </a:t>
            </a:r>
            <a:r>
              <a:rPr lang="pl-PL" sz="1600" dirty="0" err="1" smtClean="0">
                <a:latin typeface="+mj-lt"/>
                <a:cs typeface="Courier New"/>
              </a:rPr>
              <a:t>are</a:t>
            </a:r>
            <a:r>
              <a:rPr lang="pl-PL" sz="1600" dirty="0" smtClean="0">
                <a:latin typeface="+mj-lt"/>
                <a:cs typeface="Courier New"/>
              </a:rPr>
              <a:t> not </a:t>
            </a:r>
            <a:r>
              <a:rPr lang="pl-PL" sz="1600" dirty="0" err="1" smtClean="0">
                <a:latin typeface="+mj-lt"/>
                <a:cs typeface="Courier New"/>
              </a:rPr>
              <a:t>important</a:t>
            </a:r>
            <a:r>
              <a:rPr lang="pl-PL" sz="1600" dirty="0">
                <a:latin typeface="+mj-lt"/>
                <a:cs typeface="Courier New"/>
              </a:rPr>
              <a:t>;</a:t>
            </a:r>
            <a:r>
              <a:rPr lang="pl-PL" sz="1600" dirty="0" smtClean="0">
                <a:latin typeface="+mj-lt"/>
                <a:cs typeface="Courier New"/>
              </a:rPr>
              <a:t> </a:t>
            </a:r>
            <a:r>
              <a:rPr lang="pl-PL" sz="1600" dirty="0" err="1" smtClean="0">
                <a:latin typeface="+mj-lt"/>
                <a:cs typeface="Courier New"/>
              </a:rPr>
              <a:t>these</a:t>
            </a:r>
            <a:r>
              <a:rPr lang="pl-PL" sz="1600" dirty="0" smtClean="0">
                <a:latin typeface="+mj-lt"/>
                <a:cs typeface="Courier New"/>
              </a:rPr>
              <a:t> </a:t>
            </a:r>
            <a:r>
              <a:rPr lang="pl-PL" sz="1600" dirty="0" err="1" smtClean="0">
                <a:latin typeface="+mj-lt"/>
                <a:cs typeface="Courier New"/>
              </a:rPr>
              <a:t>are</a:t>
            </a:r>
            <a:r>
              <a:rPr lang="pl-PL" sz="1600" dirty="0" smtClean="0">
                <a:latin typeface="+mj-lt"/>
                <a:cs typeface="Courier New"/>
              </a:rPr>
              <a:t> </a:t>
            </a:r>
            <a:r>
              <a:rPr lang="pl-PL" sz="1600" dirty="0" err="1" smtClean="0">
                <a:latin typeface="+mj-lt"/>
                <a:cs typeface="Courier New"/>
              </a:rPr>
              <a:t>generally</a:t>
            </a:r>
            <a:r>
              <a:rPr lang="pl-PL" sz="1600" dirty="0" smtClean="0">
                <a:latin typeface="+mj-lt"/>
                <a:cs typeface="Courier New"/>
              </a:rPr>
              <a:t> </a:t>
            </a:r>
            <a:r>
              <a:rPr lang="pl-PL" sz="1600" dirty="0" err="1" smtClean="0">
                <a:latin typeface="+mj-lt"/>
                <a:cs typeface="Courier New"/>
              </a:rPr>
              <a:t>dominated</a:t>
            </a:r>
            <a:r>
              <a:rPr lang="pl-PL" sz="1600" dirty="0" smtClean="0">
                <a:latin typeface="+mj-lt"/>
                <a:cs typeface="Courier New"/>
              </a:rPr>
              <a:t> by </a:t>
            </a:r>
            <a:r>
              <a:rPr lang="pl-PL" sz="1600" dirty="0" err="1" smtClean="0">
                <a:latin typeface="+mj-lt"/>
                <a:cs typeface="Courier New"/>
              </a:rPr>
              <a:t>instrumental</a:t>
            </a:r>
            <a:r>
              <a:rPr lang="pl-PL" sz="1600" dirty="0" smtClean="0">
                <a:latin typeface="+mj-lt"/>
                <a:cs typeface="Courier New"/>
              </a:rPr>
              <a:t> </a:t>
            </a:r>
            <a:r>
              <a:rPr lang="pl-PL" sz="1600" dirty="0" err="1" smtClean="0">
                <a:latin typeface="+mj-lt"/>
                <a:cs typeface="Courier New"/>
              </a:rPr>
              <a:t>issues</a:t>
            </a:r>
            <a:r>
              <a:rPr lang="pl-PL" sz="1600" dirty="0" smtClean="0">
                <a:latin typeface="+mj-lt"/>
                <a:cs typeface="Courier New"/>
              </a:rPr>
              <a:t> &amp; </a:t>
            </a:r>
            <a:r>
              <a:rPr lang="pl-PL" sz="1600" dirty="0" err="1" smtClean="0">
                <a:latin typeface="+mj-lt"/>
                <a:cs typeface="Courier New"/>
              </a:rPr>
              <a:t>interfering</a:t>
            </a:r>
            <a:r>
              <a:rPr lang="pl-PL" sz="1600" dirty="0" smtClean="0">
                <a:latin typeface="+mj-lt"/>
                <a:cs typeface="Courier New"/>
              </a:rPr>
              <a:t> </a:t>
            </a:r>
            <a:r>
              <a:rPr lang="pl-PL" sz="1600" dirty="0" err="1" smtClean="0">
                <a:latin typeface="+mj-lt"/>
                <a:cs typeface="Courier New"/>
              </a:rPr>
              <a:t>absorption</a:t>
            </a:r>
            <a:r>
              <a:rPr lang="pl-PL" sz="1600" dirty="0" smtClean="0">
                <a:latin typeface="+mj-lt"/>
                <a:cs typeface="Courier New"/>
              </a:rPr>
              <a:t> (</a:t>
            </a:r>
            <a:r>
              <a:rPr lang="pl-PL" sz="1600" dirty="0" err="1" smtClean="0">
                <a:latin typeface="+mj-lt"/>
                <a:cs typeface="Courier New"/>
              </a:rPr>
              <a:t>e.g</a:t>
            </a:r>
            <a:r>
              <a:rPr lang="pl-PL" sz="1600" dirty="0" smtClean="0">
                <a:latin typeface="+mj-lt"/>
                <a:cs typeface="Courier New"/>
              </a:rPr>
              <a:t>. H</a:t>
            </a:r>
            <a:r>
              <a:rPr lang="pl-PL" sz="1600" baseline="-25000" dirty="0" smtClean="0">
                <a:latin typeface="+mj-lt"/>
                <a:cs typeface="Courier New"/>
              </a:rPr>
              <a:t>2</a:t>
            </a:r>
            <a:r>
              <a:rPr lang="pl-PL" sz="1600" dirty="0" smtClean="0">
                <a:latin typeface="+mj-lt"/>
                <a:cs typeface="Courier New"/>
              </a:rPr>
              <a:t>O).</a:t>
            </a:r>
            <a:endParaRPr lang="pl-PL" sz="1600" dirty="0">
              <a:latin typeface="+mj-lt"/>
              <a:cs typeface="Courier New"/>
            </a:endParaRPr>
          </a:p>
          <a:p>
            <a:pPr>
              <a:spcAft>
                <a:spcPts val="1200"/>
              </a:spcAft>
            </a:pPr>
            <a:r>
              <a:rPr lang="pl-PL" sz="1600" dirty="0" smtClean="0">
                <a:latin typeface="+mj-lt"/>
                <a:cs typeface="Courier New"/>
              </a:rPr>
              <a:t>The </a:t>
            </a:r>
            <a:r>
              <a:rPr lang="pl-PL" sz="1600" dirty="0" err="1" smtClean="0">
                <a:latin typeface="+mj-lt"/>
                <a:cs typeface="Courier New"/>
              </a:rPr>
              <a:t>variation</a:t>
            </a:r>
            <a:r>
              <a:rPr lang="pl-PL" sz="1600" dirty="0" smtClean="0">
                <a:latin typeface="+mj-lt"/>
                <a:cs typeface="Courier New"/>
              </a:rPr>
              <a:t> of RMS from </a:t>
            </a:r>
            <a:r>
              <a:rPr lang="pl-PL" sz="1600" dirty="0" err="1" smtClean="0">
                <a:latin typeface="+mj-lt"/>
                <a:cs typeface="Courier New"/>
              </a:rPr>
              <a:t>linelist</a:t>
            </a:r>
            <a:r>
              <a:rPr lang="pl-PL" sz="1600" dirty="0" smtClean="0">
                <a:latin typeface="+mj-lt"/>
                <a:cs typeface="Courier New"/>
              </a:rPr>
              <a:t> to </a:t>
            </a:r>
            <a:r>
              <a:rPr lang="pl-PL" sz="1600" dirty="0" err="1" smtClean="0">
                <a:latin typeface="+mj-lt"/>
                <a:cs typeface="Courier New"/>
              </a:rPr>
              <a:t>linelist</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a:t>
            </a:r>
            <a:r>
              <a:rPr lang="pl-PL" sz="1600" dirty="0" err="1" smtClean="0">
                <a:latin typeface="+mj-lt"/>
                <a:cs typeface="Courier New"/>
              </a:rPr>
              <a:t>effect</a:t>
            </a:r>
            <a:r>
              <a:rPr lang="pl-PL" sz="1600" dirty="0" smtClean="0">
                <a:latin typeface="+mj-lt"/>
                <a:cs typeface="Courier New"/>
              </a:rPr>
              <a:t> of the CO</a:t>
            </a:r>
            <a:r>
              <a:rPr lang="pl-PL" sz="1600" baseline="-25000" dirty="0" smtClean="0">
                <a:latin typeface="+mj-lt"/>
                <a:cs typeface="Courier New"/>
              </a:rPr>
              <a:t>2</a:t>
            </a:r>
            <a:r>
              <a:rPr lang="pl-PL" sz="1600" dirty="0" smtClean="0">
                <a:latin typeface="+mj-lt"/>
                <a:cs typeface="Courier New"/>
              </a:rPr>
              <a:t> </a:t>
            </a:r>
            <a:r>
              <a:rPr lang="pl-PL" sz="1600" dirty="0" err="1" smtClean="0">
                <a:latin typeface="+mj-lt"/>
                <a:cs typeface="Courier New"/>
              </a:rPr>
              <a:t>spectroscopy</a:t>
            </a:r>
            <a:r>
              <a:rPr lang="pl-PL" sz="1600" dirty="0" smtClean="0">
                <a:latin typeface="+mj-lt"/>
                <a:cs typeface="Courier New"/>
              </a:rPr>
              <a:t> </a:t>
            </a:r>
            <a:r>
              <a:rPr lang="pl-PL" sz="1600" dirty="0" err="1" smtClean="0">
                <a:latin typeface="+mj-lt"/>
                <a:cs typeface="Courier New"/>
              </a:rPr>
              <a:t>changes</a:t>
            </a:r>
            <a:r>
              <a:rPr lang="pl-PL" sz="1600" dirty="0" smtClean="0">
                <a:latin typeface="+mj-lt"/>
                <a:cs typeface="Courier New"/>
              </a:rPr>
              <a:t>, </a:t>
            </a:r>
            <a:r>
              <a:rPr lang="pl-PL" sz="1600" dirty="0" err="1" smtClean="0">
                <a:latin typeface="+mj-lt"/>
                <a:cs typeface="Courier New"/>
              </a:rPr>
              <a:t>since</a:t>
            </a:r>
            <a:r>
              <a:rPr lang="pl-PL" sz="1600" dirty="0" smtClean="0">
                <a:latin typeface="+mj-lt"/>
                <a:cs typeface="Courier New"/>
              </a:rPr>
              <a:t> </a:t>
            </a:r>
            <a:r>
              <a:rPr lang="pl-PL" sz="1600" dirty="0" err="1" smtClean="0">
                <a:latin typeface="+mj-lt"/>
                <a:cs typeface="Courier New"/>
              </a:rPr>
              <a:t>everything</a:t>
            </a:r>
            <a:r>
              <a:rPr lang="pl-PL" sz="1600" dirty="0" smtClean="0">
                <a:latin typeface="+mj-lt"/>
                <a:cs typeface="Courier New"/>
              </a:rPr>
              <a:t> </a:t>
            </a:r>
            <a:r>
              <a:rPr lang="pl-PL" sz="1600" dirty="0" err="1" smtClean="0">
                <a:latin typeface="+mj-lt"/>
                <a:cs typeface="Courier New"/>
              </a:rPr>
              <a:t>else</a:t>
            </a:r>
            <a:r>
              <a:rPr lang="pl-PL" sz="1600" dirty="0" smtClean="0">
                <a:latin typeface="+mj-lt"/>
                <a:cs typeface="Courier New"/>
              </a:rPr>
              <a:t> </a:t>
            </a:r>
            <a:r>
              <a:rPr lang="pl-PL" sz="1600" dirty="0" err="1" smtClean="0">
                <a:latin typeface="+mj-lt"/>
                <a:cs typeface="Courier New"/>
              </a:rPr>
              <a:t>is</a:t>
            </a:r>
            <a:r>
              <a:rPr lang="pl-PL" sz="1600" dirty="0" smtClean="0">
                <a:latin typeface="+mj-lt"/>
                <a:cs typeface="Courier New"/>
              </a:rPr>
              <a:t> the same.</a:t>
            </a:r>
            <a:endParaRPr lang="pl-PL" sz="1600" dirty="0">
              <a:latin typeface="+mj-lt"/>
              <a:cs typeface="Courier New"/>
            </a:endParaRPr>
          </a:p>
          <a:p>
            <a:pPr>
              <a:spcAft>
                <a:spcPts val="1200"/>
              </a:spcAft>
            </a:pPr>
            <a:r>
              <a:rPr lang="pl-PL" sz="1600" dirty="0" smtClean="0">
                <a:cs typeface="Courier New"/>
              </a:rPr>
              <a:t>HIT16a &amp;b </a:t>
            </a:r>
            <a:r>
              <a:rPr lang="pl-PL" sz="1600" dirty="0" err="1">
                <a:cs typeface="Courier New"/>
              </a:rPr>
              <a:t>are</a:t>
            </a:r>
            <a:r>
              <a:rPr lang="pl-PL" sz="1600" dirty="0">
                <a:cs typeface="Courier New"/>
              </a:rPr>
              <a:t> </a:t>
            </a:r>
            <a:r>
              <a:rPr lang="pl-PL" sz="1600" dirty="0" err="1">
                <a:cs typeface="Courier New"/>
              </a:rPr>
              <a:t>indistinguishable</a:t>
            </a:r>
            <a:r>
              <a:rPr lang="pl-PL" sz="1600" dirty="0">
                <a:cs typeface="Courier New"/>
              </a:rPr>
              <a:t>.</a:t>
            </a:r>
          </a:p>
          <a:p>
            <a:pPr>
              <a:spcAft>
                <a:spcPts val="1200"/>
              </a:spcAft>
            </a:pPr>
            <a:r>
              <a:rPr lang="pl-PL" sz="1600" dirty="0" err="1" smtClean="0">
                <a:latin typeface="+mj-lt"/>
                <a:cs typeface="Courier New"/>
              </a:rPr>
              <a:t>Large</a:t>
            </a:r>
            <a:r>
              <a:rPr lang="pl-PL" sz="1600" dirty="0" smtClean="0">
                <a:latin typeface="+mj-lt"/>
                <a:cs typeface="Courier New"/>
              </a:rPr>
              <a:t> </a:t>
            </a:r>
            <a:r>
              <a:rPr lang="pl-PL" sz="1600" dirty="0" err="1" smtClean="0">
                <a:latin typeface="+mj-lt"/>
                <a:cs typeface="Courier New"/>
              </a:rPr>
              <a:t>residuals</a:t>
            </a:r>
            <a:r>
              <a:rPr lang="pl-PL" sz="1600" dirty="0" smtClean="0">
                <a:latin typeface="+mj-lt"/>
                <a:cs typeface="Courier New"/>
              </a:rPr>
              <a:t> </a:t>
            </a:r>
            <a:r>
              <a:rPr lang="pl-PL" sz="1600" dirty="0" err="1" smtClean="0">
                <a:latin typeface="+mj-lt"/>
                <a:cs typeface="Courier New"/>
              </a:rPr>
              <a:t>at</a:t>
            </a:r>
            <a:r>
              <a:rPr lang="pl-PL" sz="1600" dirty="0" smtClean="0">
                <a:latin typeface="+mj-lt"/>
                <a:cs typeface="Courier New"/>
              </a:rPr>
              <a:t> 3155 cm</a:t>
            </a:r>
            <a:r>
              <a:rPr lang="pl-PL" sz="1600" baseline="30000" dirty="0" smtClean="0">
                <a:latin typeface="+mj-lt"/>
                <a:cs typeface="Courier New"/>
              </a:rPr>
              <a:t>-1 </a:t>
            </a:r>
            <a:r>
              <a:rPr lang="pl-PL" sz="1600" dirty="0" err="1" smtClean="0">
                <a:latin typeface="+mj-lt"/>
                <a:cs typeface="Courier New"/>
              </a:rPr>
              <a:t>due</a:t>
            </a:r>
            <a:r>
              <a:rPr lang="pl-PL" sz="1600" dirty="0" smtClean="0">
                <a:latin typeface="+mj-lt"/>
                <a:cs typeface="Courier New"/>
              </a:rPr>
              <a:t> to </a:t>
            </a:r>
            <a:r>
              <a:rPr lang="pl-PL" sz="1600" dirty="0" err="1" smtClean="0">
                <a:latin typeface="+mj-lt"/>
                <a:cs typeface="Courier New"/>
              </a:rPr>
              <a:t>neglect</a:t>
            </a:r>
            <a:r>
              <a:rPr lang="pl-PL" sz="1600" dirty="0" smtClean="0">
                <a:latin typeface="+mj-lt"/>
                <a:cs typeface="Courier New"/>
              </a:rPr>
              <a:t> of LM in </a:t>
            </a:r>
            <a:r>
              <a:rPr lang="pl-PL" sz="1600" dirty="0" err="1" smtClean="0">
                <a:latin typeface="+mj-lt"/>
                <a:cs typeface="Courier New"/>
              </a:rPr>
              <a:t>interfering</a:t>
            </a:r>
            <a:r>
              <a:rPr lang="pl-PL" sz="1600" dirty="0" smtClean="0">
                <a:latin typeface="+mj-lt"/>
                <a:cs typeface="Courier New"/>
              </a:rPr>
              <a:t> CH</a:t>
            </a:r>
            <a:r>
              <a:rPr lang="pl-PL" sz="1600" baseline="-25000" dirty="0" smtClean="0">
                <a:latin typeface="+mj-lt"/>
                <a:cs typeface="Courier New"/>
              </a:rPr>
              <a:t>4</a:t>
            </a:r>
            <a:r>
              <a:rPr lang="pl-PL" sz="1600" dirty="0" smtClean="0">
                <a:latin typeface="+mj-lt"/>
                <a:cs typeface="Courier New"/>
              </a:rPr>
              <a:t>.</a:t>
            </a:r>
          </a:p>
          <a:p>
            <a:pPr>
              <a:spcAft>
                <a:spcPts val="1200"/>
              </a:spcAft>
            </a:pPr>
            <a:r>
              <a:rPr lang="pl-PL" sz="1600" dirty="0" smtClean="0">
                <a:latin typeface="+mj-lt"/>
                <a:cs typeface="Courier New"/>
              </a:rPr>
              <a:t>Small </a:t>
            </a:r>
            <a:r>
              <a:rPr lang="pl-PL" sz="1600" dirty="0" err="1" smtClean="0">
                <a:latin typeface="+mj-lt"/>
                <a:cs typeface="Courier New"/>
              </a:rPr>
              <a:t>residuals</a:t>
            </a:r>
            <a:r>
              <a:rPr lang="pl-PL" sz="1600" dirty="0" smtClean="0">
                <a:latin typeface="+mj-lt"/>
                <a:cs typeface="Courier New"/>
              </a:rPr>
              <a:t> </a:t>
            </a:r>
            <a:r>
              <a:rPr lang="pl-PL" sz="1600" dirty="0" err="1" smtClean="0">
                <a:latin typeface="+mj-lt"/>
                <a:cs typeface="Courier New"/>
              </a:rPr>
              <a:t>at</a:t>
            </a:r>
            <a:r>
              <a:rPr lang="pl-PL" sz="1600" dirty="0" smtClean="0">
                <a:latin typeface="+mj-lt"/>
                <a:cs typeface="Courier New"/>
              </a:rPr>
              <a:t> 1350 </a:t>
            </a:r>
            <a:r>
              <a:rPr lang="pl-PL" sz="1600" dirty="0" smtClean="0">
                <a:cs typeface="Courier New"/>
              </a:rPr>
              <a:t>cm</a:t>
            </a:r>
            <a:r>
              <a:rPr lang="pl-PL" sz="1600" baseline="30000" dirty="0">
                <a:cs typeface="Courier New"/>
              </a:rPr>
              <a:t>-1 </a:t>
            </a:r>
            <a:r>
              <a:rPr lang="pl-PL" sz="1600" dirty="0" smtClean="0">
                <a:latin typeface="+mj-lt"/>
                <a:cs typeface="Courier New"/>
              </a:rPr>
              <a:t>and 3700-3900 cm</a:t>
            </a:r>
            <a:r>
              <a:rPr lang="pl-PL" sz="1600" baseline="30000" dirty="0" smtClean="0">
                <a:latin typeface="+mj-lt"/>
                <a:cs typeface="Courier New"/>
              </a:rPr>
              <a:t>-1 </a:t>
            </a:r>
            <a:r>
              <a:rPr lang="pl-PL" sz="1600" dirty="0" err="1" smtClean="0">
                <a:latin typeface="+mj-lt"/>
                <a:cs typeface="Courier New"/>
              </a:rPr>
              <a:t>due</a:t>
            </a:r>
            <a:r>
              <a:rPr lang="pl-PL" sz="1600" dirty="0" smtClean="0">
                <a:latin typeface="+mj-lt"/>
                <a:cs typeface="Courier New"/>
              </a:rPr>
              <a:t> to </a:t>
            </a:r>
            <a:r>
              <a:rPr lang="pl-PL" sz="1600" dirty="0" err="1" smtClean="0">
                <a:latin typeface="+mj-lt"/>
                <a:cs typeface="Courier New"/>
              </a:rPr>
              <a:t>windows</a:t>
            </a:r>
            <a:r>
              <a:rPr lang="pl-PL" sz="1600" dirty="0" smtClean="0">
                <a:latin typeface="+mj-lt"/>
                <a:cs typeface="Courier New"/>
              </a:rPr>
              <a:t> </a:t>
            </a:r>
            <a:r>
              <a:rPr lang="pl-PL" sz="1600" dirty="0" err="1" smtClean="0">
                <a:latin typeface="+mj-lt"/>
                <a:cs typeface="Courier New"/>
              </a:rPr>
              <a:t>being</a:t>
            </a:r>
            <a:r>
              <a:rPr lang="pl-PL" sz="1600" dirty="0" smtClean="0">
                <a:latin typeface="+mj-lt"/>
                <a:cs typeface="Courier New"/>
              </a:rPr>
              <a:t> </a:t>
            </a:r>
            <a:r>
              <a:rPr lang="pl-PL" sz="1600" dirty="0" err="1" smtClean="0">
                <a:latin typeface="+mj-lt"/>
                <a:cs typeface="Courier New"/>
              </a:rPr>
              <a:t>blacked</a:t>
            </a:r>
            <a:r>
              <a:rPr lang="pl-PL" sz="1600" dirty="0" smtClean="0">
                <a:latin typeface="+mj-lt"/>
                <a:cs typeface="Courier New"/>
              </a:rPr>
              <a:t> out by H</a:t>
            </a:r>
            <a:r>
              <a:rPr lang="pl-PL" sz="1600" baseline="-25000" dirty="0" smtClean="0">
                <a:latin typeface="+mj-lt"/>
                <a:cs typeface="Courier New"/>
              </a:rPr>
              <a:t>2</a:t>
            </a:r>
            <a:r>
              <a:rPr lang="pl-PL" sz="1600" dirty="0" smtClean="0">
                <a:latin typeface="+mj-lt"/>
                <a:cs typeface="Courier New"/>
              </a:rPr>
              <a:t>O.</a:t>
            </a:r>
          </a:p>
        </p:txBody>
      </p:sp>
      <p:sp>
        <p:nvSpPr>
          <p:cNvPr id="7" name="TextBox 6"/>
          <p:cNvSpPr txBox="1"/>
          <p:nvPr/>
        </p:nvSpPr>
        <p:spPr>
          <a:xfrm>
            <a:off x="3763197" y="6186054"/>
            <a:ext cx="5161707" cy="584776"/>
          </a:xfrm>
          <a:prstGeom prst="rect">
            <a:avLst/>
          </a:prstGeom>
          <a:noFill/>
        </p:spPr>
        <p:txBody>
          <a:bodyPr wrap="square" rtlCol="0">
            <a:spAutoFit/>
          </a:bodyPr>
          <a:lstStyle/>
          <a:p>
            <a:r>
              <a:rPr lang="pl-PL" sz="1600" dirty="0">
                <a:cs typeface="Courier New"/>
              </a:rPr>
              <a:t>Big </a:t>
            </a:r>
            <a:r>
              <a:rPr lang="pl-PL" sz="1600" dirty="0" err="1" smtClean="0">
                <a:cs typeface="Courier New"/>
              </a:rPr>
              <a:t>improvement</a:t>
            </a:r>
            <a:r>
              <a:rPr lang="pl-PL" sz="1600" dirty="0" smtClean="0">
                <a:cs typeface="Courier New"/>
              </a:rPr>
              <a:t> </a:t>
            </a:r>
            <a:r>
              <a:rPr lang="pl-PL" sz="1600" dirty="0" err="1">
                <a:cs typeface="Courier New"/>
              </a:rPr>
              <a:t>seen</a:t>
            </a:r>
            <a:r>
              <a:rPr lang="pl-PL" sz="1600" dirty="0">
                <a:cs typeface="Courier New"/>
              </a:rPr>
              <a:t> for HIT16a,b </a:t>
            </a:r>
            <a:r>
              <a:rPr lang="pl-PL" sz="1600" dirty="0" err="1">
                <a:cs typeface="Courier New"/>
              </a:rPr>
              <a:t>linelists</a:t>
            </a:r>
            <a:r>
              <a:rPr lang="pl-PL" sz="1600" dirty="0">
                <a:cs typeface="Courier New"/>
              </a:rPr>
              <a:t> </a:t>
            </a:r>
            <a:r>
              <a:rPr lang="pl-PL" sz="1600" dirty="0" err="1" smtClean="0">
                <a:cs typeface="Courier New"/>
              </a:rPr>
              <a:t>at</a:t>
            </a:r>
            <a:r>
              <a:rPr lang="pl-PL" sz="1600" dirty="0" smtClean="0">
                <a:cs typeface="Courier New"/>
              </a:rPr>
              <a:t> 4960 </a:t>
            </a:r>
            <a:r>
              <a:rPr lang="pl-PL" sz="1600" dirty="0">
                <a:cs typeface="Courier New"/>
              </a:rPr>
              <a:t>cm</a:t>
            </a:r>
            <a:r>
              <a:rPr lang="pl-PL" sz="1600" baseline="30000" dirty="0">
                <a:cs typeface="Courier New"/>
              </a:rPr>
              <a:t>-1 </a:t>
            </a:r>
            <a:r>
              <a:rPr lang="pl-PL" sz="1600" dirty="0" smtClean="0">
                <a:cs typeface="Courier New"/>
              </a:rPr>
              <a:t>. </a:t>
            </a:r>
          </a:p>
          <a:p>
            <a:r>
              <a:rPr lang="pl-PL" sz="1600" dirty="0" smtClean="0">
                <a:cs typeface="Courier New"/>
              </a:rPr>
              <a:t>HIT08 </a:t>
            </a:r>
            <a:r>
              <a:rPr lang="pl-PL" sz="1600" dirty="0" err="1" smtClean="0">
                <a:cs typeface="Courier New"/>
              </a:rPr>
              <a:t>still</a:t>
            </a:r>
            <a:r>
              <a:rPr lang="pl-PL" sz="1600" dirty="0" smtClean="0">
                <a:cs typeface="Courier New"/>
              </a:rPr>
              <a:t> </a:t>
            </a:r>
            <a:r>
              <a:rPr lang="pl-PL" sz="1600" dirty="0" err="1" smtClean="0">
                <a:cs typeface="Courier New"/>
              </a:rPr>
              <a:t>best</a:t>
            </a:r>
            <a:r>
              <a:rPr lang="pl-PL" sz="1600" dirty="0" smtClean="0">
                <a:cs typeface="Courier New"/>
              </a:rPr>
              <a:t> in </a:t>
            </a:r>
            <a:r>
              <a:rPr lang="pl-PL" sz="1600" dirty="0" err="1" smtClean="0">
                <a:cs typeface="Courier New"/>
              </a:rPr>
              <a:t>several</a:t>
            </a:r>
            <a:r>
              <a:rPr lang="pl-PL" sz="1600" dirty="0" smtClean="0">
                <a:cs typeface="Courier New"/>
              </a:rPr>
              <a:t> </a:t>
            </a:r>
            <a:r>
              <a:rPr lang="pl-PL" sz="1600" dirty="0" err="1" smtClean="0">
                <a:cs typeface="Courier New"/>
              </a:rPr>
              <a:t>windows</a:t>
            </a:r>
            <a:r>
              <a:rPr lang="pl-PL" sz="1600" dirty="0" smtClean="0">
                <a:cs typeface="Courier New"/>
              </a:rPr>
              <a:t> (</a:t>
            </a:r>
            <a:r>
              <a:rPr lang="pl-PL" sz="1600" dirty="0" err="1" smtClean="0">
                <a:cs typeface="Courier New"/>
              </a:rPr>
              <a:t>e.g</a:t>
            </a:r>
            <a:r>
              <a:rPr lang="pl-PL" sz="1600" dirty="0" smtClean="0">
                <a:cs typeface="Courier New"/>
              </a:rPr>
              <a:t>. 2080 cm</a:t>
            </a:r>
            <a:r>
              <a:rPr lang="pl-PL" sz="1600" baseline="30000" dirty="0" smtClean="0">
                <a:cs typeface="Courier New"/>
              </a:rPr>
              <a:t>-1</a:t>
            </a:r>
            <a:r>
              <a:rPr lang="pl-PL" sz="1600" dirty="0" smtClean="0">
                <a:cs typeface="Courier New"/>
              </a:rPr>
              <a:t>).</a:t>
            </a:r>
            <a:endParaRPr lang="en-US" sz="1600" dirty="0"/>
          </a:p>
        </p:txBody>
      </p:sp>
      <p:pic>
        <p:nvPicPr>
          <p:cNvPr id="8" name="Picture 7" descr="mean_rms_wn_gnd_001.pdf"/>
          <p:cNvPicPr>
            <a:picLocks noChangeAspect="1"/>
          </p:cNvPicPr>
          <p:nvPr/>
        </p:nvPicPr>
        <p:blipFill rotWithShape="1">
          <a:blip r:embed="rId2">
            <a:extLst>
              <a:ext uri="{28A0092B-C50C-407E-A947-70E740481C1C}">
                <a14:useLocalDpi xmlns:a14="http://schemas.microsoft.com/office/drawing/2010/main" val="0"/>
              </a:ext>
            </a:extLst>
          </a:blip>
          <a:srcRect l="7655" t="11362" r="8742" b="30352"/>
          <a:stretch/>
        </p:blipFill>
        <p:spPr>
          <a:xfrm>
            <a:off x="3160442" y="956234"/>
            <a:ext cx="5894341" cy="5317996"/>
          </a:xfrm>
          <a:prstGeom prst="rect">
            <a:avLst/>
          </a:prstGeom>
        </p:spPr>
      </p:pic>
    </p:spTree>
    <p:extLst>
      <p:ext uri="{BB962C8B-B14F-4D97-AF65-F5344CB8AC3E}">
        <p14:creationId xmlns:p14="http://schemas.microsoft.com/office/powerpoint/2010/main" val="383807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62"/>
            <a:ext cx="8229600" cy="955773"/>
          </a:xfrm>
        </p:spPr>
        <p:txBody>
          <a:bodyPr/>
          <a:lstStyle/>
          <a:p>
            <a:r>
              <a:rPr lang="en-US" dirty="0" smtClean="0"/>
              <a:t>VSFs from ground-based </a:t>
            </a:r>
            <a:r>
              <a:rPr lang="en-US" dirty="0" err="1" smtClean="0"/>
              <a:t>MkIV</a:t>
            </a:r>
            <a:endParaRPr lang="en-US" dirty="0"/>
          </a:p>
        </p:txBody>
      </p:sp>
      <p:sp>
        <p:nvSpPr>
          <p:cNvPr id="6" name="TextBox 5"/>
          <p:cNvSpPr txBox="1"/>
          <p:nvPr/>
        </p:nvSpPr>
        <p:spPr>
          <a:xfrm>
            <a:off x="133209" y="1093485"/>
            <a:ext cx="2369989" cy="2862322"/>
          </a:xfrm>
          <a:prstGeom prst="rect">
            <a:avLst/>
          </a:prstGeom>
          <a:noFill/>
        </p:spPr>
        <p:txBody>
          <a:bodyPr wrap="square" rtlCol="0">
            <a:spAutoFit/>
          </a:bodyPr>
          <a:lstStyle/>
          <a:p>
            <a:pPr>
              <a:spcAft>
                <a:spcPts val="1200"/>
              </a:spcAft>
            </a:pPr>
            <a:r>
              <a:rPr lang="pl-PL" sz="1600" dirty="0" err="1">
                <a:latin typeface="+mj-lt"/>
                <a:cs typeface="Courier New"/>
              </a:rPr>
              <a:t>R</a:t>
            </a:r>
            <a:r>
              <a:rPr lang="pl-PL" sz="1600" dirty="0" err="1" smtClean="0">
                <a:latin typeface="+mj-lt"/>
                <a:cs typeface="Courier New"/>
              </a:rPr>
              <a:t>etrieved</a:t>
            </a:r>
            <a:r>
              <a:rPr lang="pl-PL" sz="1600" dirty="0" smtClean="0">
                <a:latin typeface="+mj-lt"/>
                <a:cs typeface="Courier New"/>
              </a:rPr>
              <a:t> CO</a:t>
            </a:r>
            <a:r>
              <a:rPr lang="pl-PL" sz="1600" baseline="-25000" dirty="0" smtClean="0">
                <a:latin typeface="+mj-lt"/>
                <a:cs typeface="Courier New"/>
              </a:rPr>
              <a:t>2</a:t>
            </a:r>
            <a:r>
              <a:rPr lang="pl-PL" sz="1600" dirty="0" smtClean="0">
                <a:latin typeface="+mj-lt"/>
                <a:cs typeface="Courier New"/>
              </a:rPr>
              <a:t> </a:t>
            </a:r>
            <a:r>
              <a:rPr lang="pl-PL" sz="1600" dirty="0" err="1" smtClean="0">
                <a:latin typeface="+mj-lt"/>
                <a:cs typeface="Courier New"/>
              </a:rPr>
              <a:t>amounts</a:t>
            </a:r>
            <a:r>
              <a:rPr lang="pl-PL" sz="1600" dirty="0" smtClean="0">
                <a:latin typeface="+mj-lt"/>
                <a:cs typeface="Courier New"/>
              </a:rPr>
              <a:t>, </a:t>
            </a:r>
            <a:r>
              <a:rPr lang="pl-PL" sz="1600" dirty="0" err="1" smtClean="0">
                <a:latin typeface="+mj-lt"/>
                <a:cs typeface="Courier New"/>
              </a:rPr>
              <a:t>expressed</a:t>
            </a:r>
            <a:r>
              <a:rPr lang="pl-PL" sz="1600" dirty="0" smtClean="0">
                <a:latin typeface="+mj-lt"/>
                <a:cs typeface="Courier New"/>
              </a:rPr>
              <a:t> as a ratio to the </a:t>
            </a:r>
            <a:r>
              <a:rPr lang="pl-PL" sz="1600" dirty="0" err="1" smtClean="0">
                <a:latin typeface="+mj-lt"/>
                <a:cs typeface="Courier New"/>
              </a:rPr>
              <a:t>mean</a:t>
            </a:r>
            <a:r>
              <a:rPr lang="pl-PL" sz="1600" dirty="0" smtClean="0">
                <a:latin typeface="+mj-lt"/>
                <a:cs typeface="Courier New"/>
              </a:rPr>
              <a:t> of </a:t>
            </a:r>
            <a:r>
              <a:rPr lang="pl-PL" sz="1600" dirty="0" err="1" smtClean="0">
                <a:latin typeface="+mj-lt"/>
                <a:cs typeface="Courier New"/>
              </a:rPr>
              <a:t>all</a:t>
            </a:r>
            <a:r>
              <a:rPr lang="pl-PL" sz="1600" dirty="0" smtClean="0">
                <a:latin typeface="+mj-lt"/>
                <a:cs typeface="Courier New"/>
              </a:rPr>
              <a:t> </a:t>
            </a:r>
            <a:r>
              <a:rPr lang="pl-PL" sz="1600" dirty="0" err="1" smtClean="0">
                <a:latin typeface="+mj-lt"/>
                <a:cs typeface="Courier New"/>
              </a:rPr>
              <a:t>windows</a:t>
            </a:r>
            <a:r>
              <a:rPr lang="pl-PL" sz="1600" dirty="0" smtClean="0">
                <a:latin typeface="+mj-lt"/>
                <a:cs typeface="Courier New"/>
              </a:rPr>
              <a:t>.</a:t>
            </a:r>
            <a:endParaRPr lang="pl-PL" sz="1600" dirty="0">
              <a:latin typeface="+mj-lt"/>
              <a:cs typeface="Courier New"/>
            </a:endParaRPr>
          </a:p>
          <a:p>
            <a:pPr>
              <a:spcAft>
                <a:spcPts val="1200"/>
              </a:spcAft>
            </a:pPr>
            <a:r>
              <a:rPr lang="pl-PL" sz="1600" dirty="0" smtClean="0">
                <a:latin typeface="+mj-lt"/>
                <a:cs typeface="Courier New"/>
              </a:rPr>
              <a:t>The </a:t>
            </a:r>
            <a:r>
              <a:rPr lang="pl-PL" sz="1600" dirty="0" err="1" smtClean="0">
                <a:latin typeface="+mj-lt"/>
                <a:cs typeface="Courier New"/>
              </a:rPr>
              <a:t>variation</a:t>
            </a:r>
            <a:r>
              <a:rPr lang="pl-PL" sz="1600" dirty="0" smtClean="0">
                <a:latin typeface="+mj-lt"/>
                <a:cs typeface="Courier New"/>
              </a:rPr>
              <a:t> from </a:t>
            </a:r>
            <a:r>
              <a:rPr lang="pl-PL" sz="1600" dirty="0" err="1" smtClean="0">
                <a:latin typeface="+mj-lt"/>
                <a:cs typeface="Courier New"/>
              </a:rPr>
              <a:t>linelist</a:t>
            </a:r>
            <a:r>
              <a:rPr lang="pl-PL" sz="1600" dirty="0" smtClean="0">
                <a:latin typeface="+mj-lt"/>
                <a:cs typeface="Courier New"/>
              </a:rPr>
              <a:t> to </a:t>
            </a:r>
            <a:r>
              <a:rPr lang="pl-PL" sz="1600" dirty="0" err="1" smtClean="0">
                <a:latin typeface="+mj-lt"/>
                <a:cs typeface="Courier New"/>
              </a:rPr>
              <a:t>linelist</a:t>
            </a:r>
            <a:r>
              <a:rPr lang="pl-PL" sz="1600" dirty="0" smtClean="0">
                <a:latin typeface="+mj-lt"/>
                <a:cs typeface="Courier New"/>
              </a:rPr>
              <a:t> </a:t>
            </a:r>
            <a:r>
              <a:rPr lang="pl-PL" sz="1600" dirty="0" err="1" smtClean="0">
                <a:latin typeface="+mj-lt"/>
                <a:cs typeface="Courier New"/>
              </a:rPr>
              <a:t>shows</a:t>
            </a:r>
            <a:r>
              <a:rPr lang="pl-PL" sz="1600" dirty="0" smtClean="0">
                <a:latin typeface="+mj-lt"/>
                <a:cs typeface="Courier New"/>
              </a:rPr>
              <a:t> the </a:t>
            </a:r>
            <a:r>
              <a:rPr lang="pl-PL" sz="1600" dirty="0" err="1" smtClean="0">
                <a:latin typeface="+mj-lt"/>
                <a:cs typeface="Courier New"/>
              </a:rPr>
              <a:t>effect</a:t>
            </a:r>
            <a:r>
              <a:rPr lang="pl-PL" sz="1600" dirty="0" smtClean="0">
                <a:latin typeface="+mj-lt"/>
                <a:cs typeface="Courier New"/>
              </a:rPr>
              <a:t> of the CO</a:t>
            </a:r>
            <a:r>
              <a:rPr lang="pl-PL" sz="1600" baseline="-25000" dirty="0" smtClean="0">
                <a:latin typeface="+mj-lt"/>
                <a:cs typeface="Courier New"/>
              </a:rPr>
              <a:t>2</a:t>
            </a:r>
            <a:r>
              <a:rPr lang="pl-PL" sz="1600" dirty="0" smtClean="0">
                <a:latin typeface="+mj-lt"/>
                <a:cs typeface="Courier New"/>
              </a:rPr>
              <a:t> </a:t>
            </a:r>
            <a:r>
              <a:rPr lang="pl-PL" sz="1600" dirty="0" err="1" smtClean="0">
                <a:latin typeface="+mj-lt"/>
                <a:cs typeface="Courier New"/>
              </a:rPr>
              <a:t>spectroscopy</a:t>
            </a:r>
            <a:r>
              <a:rPr lang="pl-PL" sz="1600" dirty="0" smtClean="0">
                <a:latin typeface="+mj-lt"/>
                <a:cs typeface="Courier New"/>
              </a:rPr>
              <a:t> </a:t>
            </a:r>
            <a:r>
              <a:rPr lang="pl-PL" sz="1600" dirty="0" err="1" smtClean="0">
                <a:latin typeface="+mj-lt"/>
                <a:cs typeface="Courier New"/>
              </a:rPr>
              <a:t>changes</a:t>
            </a:r>
            <a:r>
              <a:rPr lang="pl-PL" sz="1600" dirty="0" smtClean="0">
                <a:latin typeface="+mj-lt"/>
                <a:cs typeface="Courier New"/>
              </a:rPr>
              <a:t>, </a:t>
            </a:r>
            <a:r>
              <a:rPr lang="pl-PL" sz="1600" dirty="0" err="1" smtClean="0">
                <a:latin typeface="+mj-lt"/>
                <a:cs typeface="Courier New"/>
              </a:rPr>
              <a:t>since</a:t>
            </a:r>
            <a:r>
              <a:rPr lang="pl-PL" sz="1600" dirty="0" smtClean="0">
                <a:latin typeface="+mj-lt"/>
                <a:cs typeface="Courier New"/>
              </a:rPr>
              <a:t> </a:t>
            </a:r>
            <a:r>
              <a:rPr lang="pl-PL" sz="1600" dirty="0" err="1" smtClean="0">
                <a:latin typeface="+mj-lt"/>
                <a:cs typeface="Courier New"/>
              </a:rPr>
              <a:t>everything</a:t>
            </a:r>
            <a:r>
              <a:rPr lang="pl-PL" sz="1600" dirty="0" smtClean="0">
                <a:latin typeface="+mj-lt"/>
                <a:cs typeface="Courier New"/>
              </a:rPr>
              <a:t> </a:t>
            </a:r>
            <a:r>
              <a:rPr lang="pl-PL" sz="1600" dirty="0" err="1" smtClean="0">
                <a:latin typeface="+mj-lt"/>
                <a:cs typeface="Courier New"/>
              </a:rPr>
              <a:t>else</a:t>
            </a:r>
            <a:r>
              <a:rPr lang="pl-PL" sz="1600" dirty="0" smtClean="0">
                <a:latin typeface="+mj-lt"/>
                <a:cs typeface="Courier New"/>
              </a:rPr>
              <a:t> </a:t>
            </a:r>
            <a:r>
              <a:rPr lang="pl-PL" sz="1600" dirty="0" err="1" smtClean="0">
                <a:latin typeface="+mj-lt"/>
                <a:cs typeface="Courier New"/>
              </a:rPr>
              <a:t>is</a:t>
            </a:r>
            <a:r>
              <a:rPr lang="pl-PL" sz="1600" dirty="0" smtClean="0">
                <a:latin typeface="+mj-lt"/>
                <a:cs typeface="Courier New"/>
              </a:rPr>
              <a:t> the same.</a:t>
            </a:r>
            <a:endParaRPr lang="pl-PL" sz="1600" dirty="0">
              <a:latin typeface="+mj-lt"/>
              <a:cs typeface="Courier New"/>
            </a:endParaRPr>
          </a:p>
          <a:p>
            <a:pPr>
              <a:spcAft>
                <a:spcPts val="1200"/>
              </a:spcAft>
            </a:pPr>
            <a:r>
              <a:rPr lang="pl-PL" sz="1600" dirty="0">
                <a:cs typeface="Courier New"/>
              </a:rPr>
              <a:t>HIT16a &amp; HIT16b </a:t>
            </a:r>
            <a:r>
              <a:rPr lang="pl-PL" sz="1600" dirty="0" err="1" smtClean="0">
                <a:cs typeface="Courier New"/>
              </a:rPr>
              <a:t>results</a:t>
            </a:r>
            <a:r>
              <a:rPr lang="pl-PL" sz="1600" dirty="0" smtClean="0">
                <a:cs typeface="Courier New"/>
              </a:rPr>
              <a:t> </a:t>
            </a:r>
            <a:r>
              <a:rPr lang="pl-PL" sz="1600" dirty="0" err="1" smtClean="0">
                <a:cs typeface="Courier New"/>
              </a:rPr>
              <a:t>are</a:t>
            </a:r>
            <a:r>
              <a:rPr lang="pl-PL" sz="1600" dirty="0" smtClean="0">
                <a:cs typeface="Courier New"/>
              </a:rPr>
              <a:t> </a:t>
            </a:r>
            <a:r>
              <a:rPr lang="pl-PL" sz="1600" dirty="0" err="1">
                <a:cs typeface="Courier New"/>
              </a:rPr>
              <a:t>indistinguishable</a:t>
            </a:r>
            <a:r>
              <a:rPr lang="pl-PL" sz="1600" dirty="0" smtClean="0">
                <a:cs typeface="Courier New"/>
              </a:rPr>
              <a:t>.</a:t>
            </a:r>
            <a:endParaRPr lang="pl-PL" sz="1600" dirty="0">
              <a:cs typeface="Courier New"/>
            </a:endParaRPr>
          </a:p>
        </p:txBody>
      </p:sp>
      <p:sp>
        <p:nvSpPr>
          <p:cNvPr id="7" name="TextBox 6"/>
          <p:cNvSpPr txBox="1"/>
          <p:nvPr/>
        </p:nvSpPr>
        <p:spPr>
          <a:xfrm>
            <a:off x="3763197" y="6186054"/>
            <a:ext cx="5161707" cy="584776"/>
          </a:xfrm>
          <a:prstGeom prst="rect">
            <a:avLst/>
          </a:prstGeom>
          <a:noFill/>
        </p:spPr>
        <p:txBody>
          <a:bodyPr wrap="square" rtlCol="0">
            <a:spAutoFit/>
          </a:bodyPr>
          <a:lstStyle/>
          <a:p>
            <a:r>
              <a:rPr lang="pl-PL" sz="1600" dirty="0">
                <a:cs typeface="Courier New"/>
              </a:rPr>
              <a:t>Big </a:t>
            </a:r>
            <a:r>
              <a:rPr lang="pl-PL" sz="1600" dirty="0" err="1">
                <a:cs typeface="Courier New"/>
              </a:rPr>
              <a:t>improvements</a:t>
            </a:r>
            <a:r>
              <a:rPr lang="pl-PL" sz="1600" dirty="0">
                <a:cs typeface="Courier New"/>
              </a:rPr>
              <a:t> </a:t>
            </a:r>
            <a:r>
              <a:rPr lang="pl-PL" sz="1600" dirty="0" err="1">
                <a:cs typeface="Courier New"/>
              </a:rPr>
              <a:t>seen</a:t>
            </a:r>
            <a:r>
              <a:rPr lang="pl-PL" sz="1600" dirty="0">
                <a:cs typeface="Courier New"/>
              </a:rPr>
              <a:t> for HIT16a,b </a:t>
            </a:r>
            <a:r>
              <a:rPr lang="pl-PL" sz="1600" dirty="0" err="1">
                <a:cs typeface="Courier New"/>
              </a:rPr>
              <a:t>linelists</a:t>
            </a:r>
            <a:r>
              <a:rPr lang="pl-PL" sz="1600" dirty="0">
                <a:cs typeface="Courier New"/>
              </a:rPr>
              <a:t> </a:t>
            </a:r>
            <a:r>
              <a:rPr lang="pl-PL" sz="1600" dirty="0" err="1" smtClean="0">
                <a:cs typeface="Courier New"/>
              </a:rPr>
              <a:t>at</a:t>
            </a:r>
            <a:r>
              <a:rPr lang="pl-PL" sz="1600" dirty="0" smtClean="0">
                <a:cs typeface="Courier New"/>
              </a:rPr>
              <a:t> 4960 </a:t>
            </a:r>
            <a:r>
              <a:rPr lang="pl-PL" sz="1600" dirty="0">
                <a:cs typeface="Courier New"/>
              </a:rPr>
              <a:t>cm</a:t>
            </a:r>
            <a:r>
              <a:rPr lang="pl-PL" sz="1600" baseline="30000" dirty="0">
                <a:cs typeface="Courier New"/>
              </a:rPr>
              <a:t>-1 </a:t>
            </a:r>
            <a:r>
              <a:rPr lang="pl-PL" sz="1600" dirty="0" smtClean="0">
                <a:cs typeface="Courier New"/>
              </a:rPr>
              <a:t>. </a:t>
            </a:r>
          </a:p>
          <a:p>
            <a:r>
              <a:rPr lang="pl-PL" sz="1600" dirty="0" smtClean="0">
                <a:cs typeface="Courier New"/>
              </a:rPr>
              <a:t>HIT08 </a:t>
            </a:r>
            <a:r>
              <a:rPr lang="pl-PL" sz="1600" dirty="0" err="1" smtClean="0">
                <a:cs typeface="Courier New"/>
              </a:rPr>
              <a:t>still</a:t>
            </a:r>
            <a:r>
              <a:rPr lang="pl-PL" sz="1600" dirty="0" smtClean="0">
                <a:cs typeface="Courier New"/>
              </a:rPr>
              <a:t> </a:t>
            </a:r>
            <a:r>
              <a:rPr lang="pl-PL" sz="1600" dirty="0" err="1" smtClean="0">
                <a:cs typeface="Courier New"/>
              </a:rPr>
              <a:t>best</a:t>
            </a:r>
            <a:r>
              <a:rPr lang="pl-PL" sz="1600" dirty="0" smtClean="0">
                <a:cs typeface="Courier New"/>
              </a:rPr>
              <a:t> in </a:t>
            </a:r>
            <a:r>
              <a:rPr lang="pl-PL" sz="1600" dirty="0" err="1" smtClean="0">
                <a:cs typeface="Courier New"/>
              </a:rPr>
              <a:t>several</a:t>
            </a:r>
            <a:r>
              <a:rPr lang="pl-PL" sz="1600" dirty="0" smtClean="0">
                <a:cs typeface="Courier New"/>
              </a:rPr>
              <a:t> </a:t>
            </a:r>
            <a:r>
              <a:rPr lang="pl-PL" sz="1600" dirty="0" err="1" smtClean="0">
                <a:cs typeface="Courier New"/>
              </a:rPr>
              <a:t>windows</a:t>
            </a:r>
            <a:r>
              <a:rPr lang="pl-PL" sz="1600" dirty="0" smtClean="0">
                <a:cs typeface="Courier New"/>
              </a:rPr>
              <a:t>.</a:t>
            </a:r>
            <a:endParaRPr lang="en-US" sz="1600" dirty="0"/>
          </a:p>
        </p:txBody>
      </p:sp>
      <p:pic>
        <p:nvPicPr>
          <p:cNvPr id="8" name="Picture 7" descr="mean_vsf_wn_gnd_001.pdf"/>
          <p:cNvPicPr>
            <a:picLocks noChangeAspect="1"/>
          </p:cNvPicPr>
          <p:nvPr/>
        </p:nvPicPr>
        <p:blipFill rotWithShape="1">
          <a:blip r:embed="rId2">
            <a:extLst>
              <a:ext uri="{28A0092B-C50C-407E-A947-70E740481C1C}">
                <a14:useLocalDpi xmlns:a14="http://schemas.microsoft.com/office/drawing/2010/main" val="0"/>
              </a:ext>
            </a:extLst>
          </a:blip>
          <a:srcRect l="7657" t="11151" r="8197" b="43610"/>
          <a:stretch/>
        </p:blipFill>
        <p:spPr>
          <a:xfrm>
            <a:off x="2544083" y="956235"/>
            <a:ext cx="6424114" cy="4469558"/>
          </a:xfrm>
          <a:prstGeom prst="rect">
            <a:avLst/>
          </a:prstGeom>
        </p:spPr>
      </p:pic>
    </p:spTree>
    <p:extLst>
      <p:ext uri="{BB962C8B-B14F-4D97-AF65-F5344CB8AC3E}">
        <p14:creationId xmlns:p14="http://schemas.microsoft.com/office/powerpoint/2010/main" val="1969605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Ground-based TCCON spectra</a:t>
            </a:r>
            <a:endParaRPr lang="en-US" dirty="0"/>
          </a:p>
        </p:txBody>
      </p:sp>
      <p:sp>
        <p:nvSpPr>
          <p:cNvPr id="2" name="TextBox 1"/>
          <p:cNvSpPr txBox="1"/>
          <p:nvPr/>
        </p:nvSpPr>
        <p:spPr>
          <a:xfrm>
            <a:off x="337670" y="1583370"/>
            <a:ext cx="8567271" cy="2031325"/>
          </a:xfrm>
          <a:prstGeom prst="rect">
            <a:avLst/>
          </a:prstGeom>
          <a:noFill/>
        </p:spPr>
        <p:txBody>
          <a:bodyPr wrap="square" rtlCol="0">
            <a:spAutoFit/>
          </a:bodyPr>
          <a:lstStyle/>
          <a:p>
            <a:r>
              <a:rPr lang="en-US" dirty="0" smtClean="0"/>
              <a:t>25 spectra from various TCCON sites covering 4000 to 15000 cm</a:t>
            </a:r>
            <a:r>
              <a:rPr lang="en-US" baseline="30000" dirty="0" smtClean="0"/>
              <a:t>-1</a:t>
            </a:r>
            <a:r>
              <a:rPr lang="en-US" dirty="0" smtClean="0"/>
              <a:t> at 0.020 cm</a:t>
            </a:r>
            <a:r>
              <a:rPr lang="en-US" baseline="30000" dirty="0" smtClean="0"/>
              <a:t>-1</a:t>
            </a:r>
            <a:r>
              <a:rPr lang="en-US" dirty="0" smtClean="0"/>
              <a:t> resolution (45 cm Max OPD).</a:t>
            </a:r>
          </a:p>
          <a:p>
            <a:endParaRPr lang="en-US" dirty="0"/>
          </a:p>
          <a:p>
            <a:r>
              <a:rPr lang="en-US" dirty="0" smtClean="0"/>
              <a:t>CO</a:t>
            </a:r>
            <a:r>
              <a:rPr lang="en-US" baseline="-25000" dirty="0" smtClean="0"/>
              <a:t>2</a:t>
            </a:r>
            <a:r>
              <a:rPr lang="en-US" dirty="0" smtClean="0"/>
              <a:t> </a:t>
            </a:r>
            <a:r>
              <a:rPr lang="en-US" dirty="0" err="1" smtClean="0"/>
              <a:t>doppler</a:t>
            </a:r>
            <a:r>
              <a:rPr lang="en-US" dirty="0" smtClean="0"/>
              <a:t> full-widths in the region are 0.010 at 4800 cm</a:t>
            </a:r>
            <a:r>
              <a:rPr lang="en-US" baseline="30000" dirty="0" smtClean="0"/>
              <a:t>-1 </a:t>
            </a:r>
            <a:r>
              <a:rPr lang="en-US" dirty="0" smtClean="0"/>
              <a:t>and 0.014 cm</a:t>
            </a:r>
            <a:r>
              <a:rPr lang="en-US" baseline="30000" dirty="0" smtClean="0"/>
              <a:t>-1 </a:t>
            </a:r>
            <a:r>
              <a:rPr lang="en-US" dirty="0" smtClean="0"/>
              <a:t>at 6300 cm</a:t>
            </a:r>
            <a:r>
              <a:rPr lang="en-US" baseline="30000" dirty="0" smtClean="0"/>
              <a:t>-1</a:t>
            </a:r>
            <a:r>
              <a:rPr lang="en-US" dirty="0" smtClean="0"/>
              <a:t>, so not much would be gained by a higher Max OPD</a:t>
            </a:r>
          </a:p>
          <a:p>
            <a:endParaRPr lang="en-US" dirty="0"/>
          </a:p>
          <a:p>
            <a:r>
              <a:rPr lang="en-US" dirty="0" smtClean="0"/>
              <a:t>10 windows could be fitted.</a:t>
            </a:r>
            <a:endParaRPr lang="en-US" dirty="0"/>
          </a:p>
        </p:txBody>
      </p:sp>
    </p:spTree>
    <p:extLst>
      <p:ext uri="{BB962C8B-B14F-4D97-AF65-F5344CB8AC3E}">
        <p14:creationId xmlns:p14="http://schemas.microsoft.com/office/powerpoint/2010/main" val="1264888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9323"/>
            <a:ext cx="8229600" cy="1143000"/>
          </a:xfrm>
        </p:spPr>
        <p:txBody>
          <a:bodyPr/>
          <a:lstStyle/>
          <a:p>
            <a:r>
              <a:rPr lang="en-US" dirty="0" smtClean="0"/>
              <a:t>% RMS from ground-based TCCON</a:t>
            </a:r>
            <a:endParaRPr lang="en-US" dirty="0"/>
          </a:p>
        </p:txBody>
      </p:sp>
      <p:sp>
        <p:nvSpPr>
          <p:cNvPr id="2" name="TextBox 1"/>
          <p:cNvSpPr txBox="1"/>
          <p:nvPr/>
        </p:nvSpPr>
        <p:spPr>
          <a:xfrm>
            <a:off x="143599" y="1119608"/>
            <a:ext cx="8842290" cy="2743058"/>
          </a:xfrm>
          <a:prstGeom prst="rect">
            <a:avLst/>
          </a:prstGeom>
          <a:noFill/>
        </p:spPr>
        <p:txBody>
          <a:bodyPr wrap="none" rtlCol="0">
            <a:spAutoFit/>
          </a:bodyPr>
          <a:lstStyle/>
          <a:p>
            <a:pPr>
              <a:lnSpc>
                <a:spcPct val="90000"/>
              </a:lnSpc>
              <a:spcAft>
                <a:spcPts val="600"/>
              </a:spcAft>
            </a:pPr>
            <a:r>
              <a:rPr lang="pl-PL" sz="1500" b="1" dirty="0" err="1">
                <a:latin typeface="Courier"/>
                <a:cs typeface="Courier"/>
              </a:rPr>
              <a:t>iwin</a:t>
            </a:r>
            <a:r>
              <a:rPr lang="pl-PL" sz="1500" b="1" dirty="0">
                <a:latin typeface="Courier"/>
                <a:cs typeface="Courier"/>
              </a:rPr>
              <a:t>  </a:t>
            </a:r>
            <a:r>
              <a:rPr lang="pl-PL" sz="1500" b="1" dirty="0" err="1">
                <a:latin typeface="Courier"/>
                <a:cs typeface="Courier"/>
              </a:rPr>
              <a:t>fcen</a:t>
            </a:r>
            <a:r>
              <a:rPr lang="pl-PL" sz="1500" b="1" dirty="0">
                <a:latin typeface="Courier"/>
                <a:cs typeface="Courier"/>
              </a:rPr>
              <a:t>   </a:t>
            </a:r>
            <a:r>
              <a:rPr lang="pl-PL" sz="1500" b="1" dirty="0" smtClean="0">
                <a:latin typeface="Courier"/>
                <a:cs typeface="Courier"/>
              </a:rPr>
              <a:t> </a:t>
            </a:r>
            <a:r>
              <a:rPr lang="pl-PL" sz="1500" b="1" dirty="0" err="1" smtClean="0">
                <a:latin typeface="Courier"/>
                <a:cs typeface="Courier"/>
              </a:rPr>
              <a:t>Width</a:t>
            </a:r>
            <a:r>
              <a:rPr lang="pl-PL" sz="1500" b="1" dirty="0" smtClean="0">
                <a:latin typeface="Courier"/>
                <a:cs typeface="Courier"/>
              </a:rPr>
              <a:t>  </a:t>
            </a:r>
            <a:r>
              <a:rPr lang="pl-PL" sz="1500" b="1" dirty="0" err="1">
                <a:latin typeface="Courier"/>
                <a:cs typeface="Courier"/>
              </a:rPr>
              <a:t>Nrow</a:t>
            </a:r>
            <a:r>
              <a:rPr lang="pl-PL" sz="1500" b="1" dirty="0">
                <a:latin typeface="Courier"/>
                <a:cs typeface="Courier"/>
              </a:rPr>
              <a:t>  </a:t>
            </a:r>
            <a:r>
              <a:rPr lang="pl-PL" sz="1500" b="1" dirty="0" err="1">
                <a:latin typeface="Courier"/>
                <a:cs typeface="Courier"/>
              </a:rPr>
              <a:t>Npp</a:t>
            </a:r>
            <a:r>
              <a:rPr lang="pl-PL" sz="1500" b="1" dirty="0">
                <a:latin typeface="Courier"/>
                <a:cs typeface="Courier"/>
              </a:rPr>
              <a:t>  </a:t>
            </a:r>
            <a:r>
              <a:rPr lang="pl-PL" sz="1500" b="1" dirty="0" smtClean="0">
                <a:latin typeface="Courier"/>
                <a:cs typeface="Courier"/>
              </a:rPr>
              <a:t>  </a:t>
            </a:r>
            <a:r>
              <a:rPr lang="pl-PL" sz="1500" b="1" dirty="0">
                <a:latin typeface="Courier"/>
                <a:cs typeface="Courier"/>
              </a:rPr>
              <a:t>hit08    hit12    </a:t>
            </a:r>
            <a:r>
              <a:rPr lang="pl-PL" sz="1500" b="1" dirty="0" smtClean="0">
                <a:latin typeface="Courier"/>
                <a:cs typeface="Courier"/>
              </a:rPr>
              <a:t>atm16   hit16    </a:t>
            </a:r>
            <a:r>
              <a:rPr lang="pl-PL" sz="1500" b="1" dirty="0">
                <a:latin typeface="Courier"/>
                <a:cs typeface="Courier"/>
              </a:rPr>
              <a:t>hit16b  </a:t>
            </a:r>
            <a:endParaRPr lang="pl-PL" sz="1500" dirty="0">
              <a:latin typeface="Courier"/>
              <a:cs typeface="Courier"/>
            </a:endParaRPr>
          </a:p>
          <a:p>
            <a:pPr>
              <a:lnSpc>
                <a:spcPct val="90000"/>
              </a:lnSpc>
            </a:pPr>
            <a:r>
              <a:rPr lang="pl-PL" sz="1500" dirty="0" smtClean="0">
                <a:latin typeface="Courier"/>
                <a:cs typeface="Courier"/>
              </a:rPr>
              <a:t> 1  </a:t>
            </a:r>
            <a:r>
              <a:rPr lang="pl-PL" sz="1500" dirty="0">
                <a:latin typeface="Courier"/>
                <a:cs typeface="Courier"/>
              </a:rPr>
              <a:t>4627.00   34.40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solidFill>
                  <a:srgbClr val="FF0000"/>
                </a:solidFill>
                <a:latin typeface="Courier"/>
                <a:cs typeface="Courier"/>
              </a:rPr>
              <a:t>0.2615</a:t>
            </a:r>
            <a:r>
              <a:rPr lang="pl-PL" sz="1500" dirty="0">
                <a:latin typeface="Courier"/>
                <a:cs typeface="Courier"/>
              </a:rPr>
              <a:t>   </a:t>
            </a:r>
            <a:r>
              <a:rPr lang="pl-PL" sz="1500" dirty="0">
                <a:solidFill>
                  <a:srgbClr val="0000FF"/>
                </a:solidFill>
                <a:latin typeface="Courier"/>
                <a:cs typeface="Courier"/>
              </a:rPr>
              <a:t>0.2577</a:t>
            </a:r>
            <a:r>
              <a:rPr lang="pl-PL" sz="1500" dirty="0">
                <a:latin typeface="Courier"/>
                <a:cs typeface="Courier"/>
              </a:rPr>
              <a:t>   </a:t>
            </a:r>
            <a:r>
              <a:rPr lang="pl-PL" sz="1500" dirty="0" smtClean="0">
                <a:solidFill>
                  <a:srgbClr val="0000FF"/>
                </a:solidFill>
                <a:latin typeface="Courier"/>
                <a:cs typeface="Courier"/>
              </a:rPr>
              <a:t>0.2577</a:t>
            </a:r>
            <a:r>
              <a:rPr lang="pl-PL" sz="1500" dirty="0" smtClean="0">
                <a:latin typeface="Courier"/>
                <a:cs typeface="Courier"/>
              </a:rPr>
              <a:t>  0.2581   </a:t>
            </a:r>
            <a:r>
              <a:rPr lang="pl-PL" sz="1500" dirty="0">
                <a:latin typeface="Courier"/>
                <a:cs typeface="Courier"/>
              </a:rPr>
              <a:t>0.2581</a:t>
            </a:r>
          </a:p>
          <a:p>
            <a:pPr>
              <a:lnSpc>
                <a:spcPct val="90000"/>
              </a:lnSpc>
            </a:pPr>
            <a:r>
              <a:rPr lang="pl-PL" sz="1500" dirty="0">
                <a:latin typeface="Courier"/>
                <a:cs typeface="Courier"/>
              </a:rPr>
              <a:t> 2  4812.35   91.65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solidFill>
                  <a:srgbClr val="FF0000"/>
                </a:solidFill>
                <a:latin typeface="Courier"/>
                <a:cs typeface="Courier"/>
              </a:rPr>
              <a:t>0.4379</a:t>
            </a:r>
            <a:r>
              <a:rPr lang="pl-PL" sz="1500" dirty="0">
                <a:latin typeface="Courier"/>
                <a:cs typeface="Courier"/>
              </a:rPr>
              <a:t>   0.4334   </a:t>
            </a:r>
            <a:r>
              <a:rPr lang="pl-PL" sz="1500" dirty="0" smtClean="0">
                <a:latin typeface="Courier"/>
                <a:cs typeface="Courier"/>
              </a:rPr>
              <a:t>0.4323  </a:t>
            </a:r>
            <a:r>
              <a:rPr lang="pl-PL" sz="1500" dirty="0" smtClean="0">
                <a:solidFill>
                  <a:srgbClr val="0000FF"/>
                </a:solidFill>
                <a:latin typeface="Courier"/>
                <a:cs typeface="Courier"/>
              </a:rPr>
              <a:t>0.4249   </a:t>
            </a:r>
            <a:r>
              <a:rPr lang="pl-PL" sz="1500" dirty="0">
                <a:solidFill>
                  <a:srgbClr val="0000FF"/>
                </a:solidFill>
                <a:latin typeface="Courier"/>
                <a:cs typeface="Courier"/>
              </a:rPr>
              <a:t>0.4249</a:t>
            </a:r>
          </a:p>
          <a:p>
            <a:pPr>
              <a:lnSpc>
                <a:spcPct val="90000"/>
              </a:lnSpc>
            </a:pPr>
            <a:r>
              <a:rPr lang="pl-PL" sz="1500" dirty="0">
                <a:latin typeface="Courier"/>
                <a:cs typeface="Courier"/>
              </a:rPr>
              <a:t> 3  4962.00   58.00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solidFill>
                  <a:srgbClr val="FF0000"/>
                </a:solidFill>
                <a:latin typeface="Courier"/>
                <a:cs typeface="Courier"/>
              </a:rPr>
              <a:t>0.6784</a:t>
            </a:r>
            <a:r>
              <a:rPr lang="pl-PL" sz="1500" dirty="0">
                <a:latin typeface="Courier"/>
                <a:cs typeface="Courier"/>
              </a:rPr>
              <a:t>   0.6374   </a:t>
            </a:r>
            <a:r>
              <a:rPr lang="pl-PL" sz="1500" dirty="0" smtClean="0">
                <a:latin typeface="Courier"/>
                <a:cs typeface="Courier"/>
              </a:rPr>
              <a:t>0.6370  </a:t>
            </a:r>
            <a:r>
              <a:rPr lang="pl-PL" sz="1500" dirty="0" smtClean="0">
                <a:solidFill>
                  <a:srgbClr val="0000FF"/>
                </a:solidFill>
                <a:latin typeface="Courier"/>
                <a:cs typeface="Courier"/>
              </a:rPr>
              <a:t>0.5771   </a:t>
            </a:r>
            <a:r>
              <a:rPr lang="pl-PL" sz="1500" dirty="0">
                <a:solidFill>
                  <a:srgbClr val="0000FF"/>
                </a:solidFill>
                <a:latin typeface="Courier"/>
                <a:cs typeface="Courier"/>
              </a:rPr>
              <a:t>0.5771</a:t>
            </a:r>
          </a:p>
          <a:p>
            <a:pPr>
              <a:lnSpc>
                <a:spcPct val="90000"/>
              </a:lnSpc>
            </a:pPr>
            <a:r>
              <a:rPr lang="pl-PL" sz="1500" dirty="0">
                <a:latin typeface="Courier"/>
                <a:cs typeface="Courier"/>
              </a:rPr>
              <a:t> 4  5094.75   73.25  </a:t>
            </a:r>
            <a:r>
              <a:rPr lang="pl-PL" sz="1500" dirty="0" smtClean="0">
                <a:latin typeface="Courier"/>
                <a:cs typeface="Courier"/>
              </a:rPr>
              <a:t> 25    </a:t>
            </a:r>
            <a:r>
              <a:rPr lang="pl-PL" sz="1500" dirty="0">
                <a:latin typeface="Courier"/>
                <a:cs typeface="Courier"/>
              </a:rPr>
              <a:t>25 </a:t>
            </a:r>
            <a:r>
              <a:rPr lang="pl-PL" sz="1500" dirty="0" smtClean="0">
                <a:latin typeface="Courier"/>
                <a:cs typeface="Courier"/>
              </a:rPr>
              <a:t>   </a:t>
            </a:r>
            <a:r>
              <a:rPr lang="pl-PL" sz="1500" dirty="0">
                <a:solidFill>
                  <a:srgbClr val="FF0000"/>
                </a:solidFill>
                <a:latin typeface="Courier"/>
                <a:cs typeface="Courier"/>
              </a:rPr>
              <a:t>0.7108</a:t>
            </a:r>
            <a:r>
              <a:rPr lang="pl-PL" sz="1500" dirty="0">
                <a:latin typeface="Courier"/>
                <a:cs typeface="Courier"/>
              </a:rPr>
              <a:t>   0.7059   </a:t>
            </a:r>
            <a:r>
              <a:rPr lang="pl-PL" sz="1500" dirty="0" smtClean="0">
                <a:latin typeface="Courier"/>
                <a:cs typeface="Courier"/>
              </a:rPr>
              <a:t>0.7058  </a:t>
            </a:r>
            <a:r>
              <a:rPr lang="pl-PL" sz="1500" dirty="0" smtClean="0">
                <a:solidFill>
                  <a:srgbClr val="0000FF"/>
                </a:solidFill>
                <a:latin typeface="Courier"/>
                <a:cs typeface="Courier"/>
              </a:rPr>
              <a:t>0.7012   </a:t>
            </a:r>
            <a:r>
              <a:rPr lang="pl-PL" sz="1500" dirty="0">
                <a:solidFill>
                  <a:srgbClr val="0000FF"/>
                </a:solidFill>
                <a:latin typeface="Courier"/>
                <a:cs typeface="Courier"/>
              </a:rPr>
              <a:t>0.7012</a:t>
            </a:r>
          </a:p>
          <a:p>
            <a:pPr>
              <a:lnSpc>
                <a:spcPct val="90000"/>
              </a:lnSpc>
            </a:pPr>
            <a:r>
              <a:rPr lang="pl-PL" sz="1500" dirty="0">
                <a:latin typeface="Courier"/>
                <a:cs typeface="Courier"/>
              </a:rPr>
              <a:t> 5  6071.70   48.70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25    </a:t>
            </a:r>
            <a:r>
              <a:rPr lang="pl-PL" sz="1500" dirty="0">
                <a:latin typeface="Courier"/>
                <a:cs typeface="Courier"/>
              </a:rPr>
              <a:t>0.2279   </a:t>
            </a:r>
            <a:r>
              <a:rPr lang="pl-PL" sz="1500" dirty="0">
                <a:solidFill>
                  <a:srgbClr val="FF0000"/>
                </a:solidFill>
                <a:latin typeface="Courier"/>
                <a:cs typeface="Courier"/>
              </a:rPr>
              <a:t>0.2307</a:t>
            </a:r>
            <a:r>
              <a:rPr lang="pl-PL" sz="1500" dirty="0">
                <a:latin typeface="Courier"/>
                <a:cs typeface="Courier"/>
              </a:rPr>
              <a:t>   </a:t>
            </a:r>
            <a:r>
              <a:rPr lang="pl-PL" sz="1500" dirty="0" smtClean="0">
                <a:latin typeface="Courier"/>
                <a:cs typeface="Courier"/>
              </a:rPr>
              <a:t>0.2285  </a:t>
            </a:r>
            <a:r>
              <a:rPr lang="pl-PL" sz="1500" dirty="0" smtClean="0">
                <a:solidFill>
                  <a:srgbClr val="0000FF"/>
                </a:solidFill>
                <a:latin typeface="Courier"/>
                <a:cs typeface="Courier"/>
              </a:rPr>
              <a:t>0.2268   </a:t>
            </a:r>
            <a:r>
              <a:rPr lang="pl-PL" sz="1500" dirty="0">
                <a:solidFill>
                  <a:srgbClr val="0000FF"/>
                </a:solidFill>
                <a:latin typeface="Courier"/>
                <a:cs typeface="Courier"/>
              </a:rPr>
              <a:t>0.2268</a:t>
            </a:r>
          </a:p>
          <a:p>
            <a:pPr>
              <a:lnSpc>
                <a:spcPct val="90000"/>
              </a:lnSpc>
            </a:pPr>
            <a:r>
              <a:rPr lang="pl-PL" sz="1500" dirty="0">
                <a:latin typeface="Courier"/>
                <a:cs typeface="Courier"/>
              </a:rPr>
              <a:t> 6  6211.00   64.00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25    </a:t>
            </a:r>
            <a:r>
              <a:rPr lang="pl-PL" sz="1500" dirty="0">
                <a:solidFill>
                  <a:srgbClr val="FF0000"/>
                </a:solidFill>
                <a:latin typeface="Courier"/>
                <a:cs typeface="Courier"/>
              </a:rPr>
              <a:t>0.2051</a:t>
            </a:r>
            <a:r>
              <a:rPr lang="pl-PL" sz="1500" dirty="0">
                <a:latin typeface="Courier"/>
                <a:cs typeface="Courier"/>
              </a:rPr>
              <a:t>   0.2026   </a:t>
            </a:r>
            <a:r>
              <a:rPr lang="pl-PL" sz="1500" dirty="0" smtClean="0">
                <a:solidFill>
                  <a:srgbClr val="0000FF"/>
                </a:solidFill>
                <a:latin typeface="Courier"/>
                <a:cs typeface="Courier"/>
              </a:rPr>
              <a:t>0.1942</a:t>
            </a:r>
            <a:r>
              <a:rPr lang="pl-PL" sz="1500" dirty="0" smtClean="0">
                <a:latin typeface="Courier"/>
                <a:cs typeface="Courier"/>
              </a:rPr>
              <a:t>  0.2023   </a:t>
            </a:r>
            <a:r>
              <a:rPr lang="pl-PL" sz="1500" dirty="0">
                <a:latin typeface="Courier"/>
                <a:cs typeface="Courier"/>
              </a:rPr>
              <a:t>0.2023</a:t>
            </a:r>
          </a:p>
          <a:p>
            <a:pPr>
              <a:lnSpc>
                <a:spcPct val="90000"/>
              </a:lnSpc>
            </a:pPr>
            <a:r>
              <a:rPr lang="pl-PL" sz="1500" dirty="0">
                <a:latin typeface="Courier"/>
                <a:cs typeface="Courier"/>
              </a:rPr>
              <a:t> 7  6338.00   60.55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solidFill>
                  <a:srgbClr val="FF0000"/>
                </a:solidFill>
                <a:latin typeface="Courier"/>
                <a:cs typeface="Courier"/>
              </a:rPr>
              <a:t>0.2012</a:t>
            </a:r>
            <a:r>
              <a:rPr lang="pl-PL" sz="1500" dirty="0">
                <a:latin typeface="Courier"/>
                <a:cs typeface="Courier"/>
              </a:rPr>
              <a:t>   0.1993   </a:t>
            </a:r>
            <a:r>
              <a:rPr lang="pl-PL" sz="1500" dirty="0" smtClean="0">
                <a:solidFill>
                  <a:srgbClr val="0000FF"/>
                </a:solidFill>
                <a:latin typeface="Courier"/>
                <a:cs typeface="Courier"/>
              </a:rPr>
              <a:t>0.1909</a:t>
            </a:r>
            <a:r>
              <a:rPr lang="pl-PL" sz="1500" dirty="0" smtClean="0">
                <a:latin typeface="Courier"/>
                <a:cs typeface="Courier"/>
              </a:rPr>
              <a:t>  0.1992   </a:t>
            </a:r>
            <a:r>
              <a:rPr lang="pl-PL" sz="1500" dirty="0">
                <a:latin typeface="Courier"/>
                <a:cs typeface="Courier"/>
              </a:rPr>
              <a:t>0.1992</a:t>
            </a:r>
          </a:p>
          <a:p>
            <a:pPr>
              <a:lnSpc>
                <a:spcPct val="90000"/>
              </a:lnSpc>
            </a:pPr>
            <a:r>
              <a:rPr lang="pl-PL" sz="1500" dirty="0">
                <a:latin typeface="Courier"/>
                <a:cs typeface="Courier"/>
              </a:rPr>
              <a:t> 8  6506.25   60.75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latin typeface="Courier"/>
                <a:cs typeface="Courier"/>
              </a:rPr>
              <a:t>25 </a:t>
            </a:r>
            <a:r>
              <a:rPr lang="pl-PL" sz="1500" dirty="0" smtClean="0">
                <a:solidFill>
                  <a:srgbClr val="0000FF"/>
                </a:solidFill>
                <a:latin typeface="Courier"/>
                <a:cs typeface="Courier"/>
              </a:rPr>
              <a:t>   </a:t>
            </a:r>
            <a:r>
              <a:rPr lang="pl-PL" sz="1500" dirty="0">
                <a:solidFill>
                  <a:srgbClr val="0000FF"/>
                </a:solidFill>
                <a:latin typeface="Courier"/>
                <a:cs typeface="Courier"/>
              </a:rPr>
              <a:t>0.1780   </a:t>
            </a:r>
            <a:r>
              <a:rPr lang="pl-PL" sz="1500" dirty="0">
                <a:latin typeface="Courier"/>
                <a:cs typeface="Courier"/>
              </a:rPr>
              <a:t>0.1802   </a:t>
            </a:r>
            <a:r>
              <a:rPr lang="pl-PL" sz="1500" dirty="0" smtClean="0">
                <a:solidFill>
                  <a:srgbClr val="0000FF"/>
                </a:solidFill>
                <a:latin typeface="Courier"/>
                <a:cs typeface="Courier"/>
              </a:rPr>
              <a:t>0.1780</a:t>
            </a:r>
            <a:r>
              <a:rPr lang="pl-PL" sz="1500" dirty="0" smtClean="0">
                <a:latin typeface="Courier"/>
                <a:cs typeface="Courier"/>
              </a:rPr>
              <a:t>  </a:t>
            </a:r>
            <a:r>
              <a:rPr lang="pl-PL" sz="1500" dirty="0" smtClean="0">
                <a:solidFill>
                  <a:srgbClr val="FF0000"/>
                </a:solidFill>
                <a:latin typeface="Courier"/>
                <a:cs typeface="Courier"/>
              </a:rPr>
              <a:t>0.1804   </a:t>
            </a:r>
            <a:r>
              <a:rPr lang="pl-PL" sz="1500" dirty="0">
                <a:solidFill>
                  <a:srgbClr val="FF0000"/>
                </a:solidFill>
                <a:latin typeface="Courier"/>
                <a:cs typeface="Courier"/>
              </a:rPr>
              <a:t>0.1804</a:t>
            </a:r>
          </a:p>
          <a:p>
            <a:pPr>
              <a:lnSpc>
                <a:spcPct val="90000"/>
              </a:lnSpc>
            </a:pPr>
            <a:r>
              <a:rPr lang="pl-PL" sz="1500" dirty="0">
                <a:latin typeface="Courier"/>
                <a:cs typeface="Courier"/>
              </a:rPr>
              <a:t> 9  6769.00   41.10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latin typeface="Courier"/>
                <a:cs typeface="Courier"/>
              </a:rPr>
              <a:t>25 </a:t>
            </a:r>
            <a:r>
              <a:rPr lang="pl-PL" sz="1500" dirty="0" smtClean="0">
                <a:latin typeface="Courier"/>
                <a:cs typeface="Courier"/>
              </a:rPr>
              <a:t>   </a:t>
            </a:r>
            <a:r>
              <a:rPr lang="pl-PL" sz="1500" dirty="0">
                <a:solidFill>
                  <a:srgbClr val="0000FF"/>
                </a:solidFill>
                <a:latin typeface="Courier"/>
                <a:cs typeface="Courier"/>
              </a:rPr>
              <a:t>0.8414</a:t>
            </a:r>
            <a:r>
              <a:rPr lang="pl-PL" sz="1500" dirty="0">
                <a:latin typeface="Courier"/>
                <a:cs typeface="Courier"/>
              </a:rPr>
              <a:t>   </a:t>
            </a:r>
            <a:r>
              <a:rPr lang="pl-PL" sz="1500" dirty="0">
                <a:solidFill>
                  <a:srgbClr val="FF0000"/>
                </a:solidFill>
                <a:latin typeface="Courier"/>
                <a:cs typeface="Courier"/>
              </a:rPr>
              <a:t>0.8416</a:t>
            </a:r>
            <a:r>
              <a:rPr lang="pl-PL" sz="1500" dirty="0">
                <a:latin typeface="Courier"/>
                <a:cs typeface="Courier"/>
              </a:rPr>
              <a:t>   </a:t>
            </a:r>
            <a:r>
              <a:rPr lang="pl-PL" sz="1500" dirty="0" smtClean="0">
                <a:solidFill>
                  <a:srgbClr val="FF0000"/>
                </a:solidFill>
                <a:latin typeface="Courier"/>
                <a:cs typeface="Courier"/>
              </a:rPr>
              <a:t>0.8416</a:t>
            </a:r>
            <a:r>
              <a:rPr lang="pl-PL" sz="1500" dirty="0" smtClean="0">
                <a:latin typeface="Courier"/>
                <a:cs typeface="Courier"/>
              </a:rPr>
              <a:t>  0.8415   </a:t>
            </a:r>
            <a:r>
              <a:rPr lang="pl-PL" sz="1500" dirty="0">
                <a:latin typeface="Courier"/>
                <a:cs typeface="Courier"/>
              </a:rPr>
              <a:t>0.8415</a:t>
            </a:r>
          </a:p>
          <a:p>
            <a:pPr>
              <a:lnSpc>
                <a:spcPct val="90000"/>
              </a:lnSpc>
            </a:pPr>
            <a:r>
              <a:rPr lang="pl-PL" sz="1500" dirty="0">
                <a:latin typeface="Courier"/>
                <a:cs typeface="Courier"/>
              </a:rPr>
              <a:t>10  6937.50   59.50   </a:t>
            </a:r>
            <a:r>
              <a:rPr lang="pl-PL" sz="1500" dirty="0" smtClean="0">
                <a:latin typeface="Courier"/>
                <a:cs typeface="Courier"/>
              </a:rPr>
              <a:t>25    </a:t>
            </a:r>
            <a:r>
              <a:rPr lang="pl-PL" sz="1500" dirty="0">
                <a:latin typeface="Courier"/>
                <a:cs typeface="Courier"/>
              </a:rPr>
              <a:t>25 </a:t>
            </a:r>
            <a:r>
              <a:rPr lang="pl-PL" sz="1500" dirty="0" smtClean="0">
                <a:latin typeface="Courier"/>
                <a:cs typeface="Courier"/>
              </a:rPr>
              <a:t>   </a:t>
            </a:r>
            <a:r>
              <a:rPr lang="pl-PL" sz="1500" dirty="0">
                <a:solidFill>
                  <a:srgbClr val="0000FF"/>
                </a:solidFill>
                <a:latin typeface="Courier"/>
                <a:cs typeface="Courier"/>
              </a:rPr>
              <a:t>0.6705</a:t>
            </a:r>
            <a:r>
              <a:rPr lang="pl-PL" sz="1500" dirty="0">
                <a:latin typeface="Courier"/>
                <a:cs typeface="Courier"/>
              </a:rPr>
              <a:t>   </a:t>
            </a:r>
            <a:r>
              <a:rPr lang="pl-PL" sz="1500" dirty="0">
                <a:solidFill>
                  <a:srgbClr val="FF0000"/>
                </a:solidFill>
                <a:latin typeface="Courier"/>
                <a:cs typeface="Courier"/>
              </a:rPr>
              <a:t>0.6734</a:t>
            </a:r>
            <a:r>
              <a:rPr lang="pl-PL" sz="1500" dirty="0">
                <a:latin typeface="Courier"/>
                <a:cs typeface="Courier"/>
              </a:rPr>
              <a:t>   </a:t>
            </a:r>
            <a:r>
              <a:rPr lang="pl-PL" sz="1500" dirty="0" smtClean="0">
                <a:solidFill>
                  <a:srgbClr val="FF0000"/>
                </a:solidFill>
                <a:latin typeface="Courier"/>
                <a:cs typeface="Courier"/>
              </a:rPr>
              <a:t>0.6734</a:t>
            </a:r>
            <a:r>
              <a:rPr lang="pl-PL" sz="1500" dirty="0" smtClean="0">
                <a:latin typeface="Courier"/>
                <a:cs typeface="Courier"/>
              </a:rPr>
              <a:t>  0.6716   </a:t>
            </a:r>
            <a:r>
              <a:rPr lang="pl-PL" sz="1500" dirty="0">
                <a:latin typeface="Courier"/>
                <a:cs typeface="Courier"/>
              </a:rPr>
              <a:t>0.6716</a:t>
            </a:r>
          </a:p>
          <a:p>
            <a:pPr>
              <a:lnSpc>
                <a:spcPct val="90000"/>
              </a:lnSpc>
              <a:spcBef>
                <a:spcPts val="600"/>
              </a:spcBef>
            </a:pPr>
            <a:r>
              <a:rPr lang="pl-PL" sz="1500" b="1" dirty="0">
                <a:latin typeface="Courier"/>
                <a:cs typeface="Courier"/>
              </a:rPr>
              <a:t>    </a:t>
            </a:r>
            <a:r>
              <a:rPr lang="pl-PL" sz="1500" b="1" dirty="0" err="1" smtClean="0">
                <a:latin typeface="Courier"/>
                <a:cs typeface="Courier"/>
              </a:rPr>
              <a:t>Average</a:t>
            </a:r>
            <a:r>
              <a:rPr lang="pl-PL" sz="1500" b="1" dirty="0" smtClean="0">
                <a:latin typeface="Courier"/>
                <a:cs typeface="Courier"/>
              </a:rPr>
              <a:t> </a:t>
            </a:r>
            <a:r>
              <a:rPr lang="pl-PL" sz="1500" b="1" dirty="0" err="1" smtClean="0">
                <a:latin typeface="Courier"/>
                <a:cs typeface="Courier"/>
              </a:rPr>
              <a:t>over</a:t>
            </a:r>
            <a:r>
              <a:rPr lang="pl-PL" sz="1500" b="1" dirty="0" smtClean="0">
                <a:latin typeface="Courier"/>
                <a:cs typeface="Courier"/>
              </a:rPr>
              <a:t> </a:t>
            </a:r>
            <a:r>
              <a:rPr lang="pl-PL" sz="1500" b="1" dirty="0" err="1" smtClean="0">
                <a:latin typeface="Courier"/>
                <a:cs typeface="Courier"/>
              </a:rPr>
              <a:t>all</a:t>
            </a:r>
            <a:r>
              <a:rPr lang="pl-PL" sz="1500" b="1" dirty="0" smtClean="0">
                <a:latin typeface="Courier"/>
                <a:cs typeface="Courier"/>
              </a:rPr>
              <a:t> </a:t>
            </a:r>
            <a:r>
              <a:rPr lang="pl-PL" sz="1500" b="1" dirty="0" err="1" smtClean="0">
                <a:latin typeface="Courier"/>
                <a:cs typeface="Courier"/>
              </a:rPr>
              <a:t>windows</a:t>
            </a:r>
            <a:r>
              <a:rPr lang="pl-PL" sz="1500" b="1" dirty="0" smtClean="0">
                <a:latin typeface="Courier"/>
                <a:cs typeface="Courier"/>
              </a:rPr>
              <a:t>      </a:t>
            </a:r>
            <a:r>
              <a:rPr lang="pl-PL" sz="1500" b="1" dirty="0">
                <a:solidFill>
                  <a:srgbClr val="FF0000"/>
                </a:solidFill>
                <a:latin typeface="Courier"/>
                <a:cs typeface="Courier"/>
              </a:rPr>
              <a:t>0.4413</a:t>
            </a:r>
            <a:r>
              <a:rPr lang="pl-PL" sz="1500" b="1" dirty="0">
                <a:latin typeface="Courier"/>
                <a:cs typeface="Courier"/>
              </a:rPr>
              <a:t>   0.4362   </a:t>
            </a:r>
            <a:r>
              <a:rPr lang="pl-PL" sz="1500" b="1" dirty="0" smtClean="0">
                <a:latin typeface="Courier"/>
                <a:cs typeface="Courier"/>
              </a:rPr>
              <a:t>0.4339  </a:t>
            </a:r>
            <a:r>
              <a:rPr lang="pl-PL" sz="1500" b="1" dirty="0" smtClean="0">
                <a:solidFill>
                  <a:srgbClr val="0000FF"/>
                </a:solidFill>
                <a:latin typeface="Courier"/>
                <a:cs typeface="Courier"/>
              </a:rPr>
              <a:t>0.4283   </a:t>
            </a:r>
            <a:r>
              <a:rPr lang="pl-PL" sz="1500" b="1" dirty="0">
                <a:solidFill>
                  <a:srgbClr val="0000FF"/>
                </a:solidFill>
                <a:latin typeface="Courier"/>
                <a:cs typeface="Courier"/>
              </a:rPr>
              <a:t>0.4283</a:t>
            </a:r>
          </a:p>
        </p:txBody>
      </p:sp>
    </p:spTree>
    <p:extLst>
      <p:ext uri="{BB962C8B-B14F-4D97-AF65-F5344CB8AC3E}">
        <p14:creationId xmlns:p14="http://schemas.microsoft.com/office/powerpoint/2010/main" val="33587589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62"/>
            <a:ext cx="8229600" cy="1143000"/>
          </a:xfrm>
        </p:spPr>
        <p:txBody>
          <a:bodyPr/>
          <a:lstStyle/>
          <a:p>
            <a:r>
              <a:rPr lang="en-US" dirty="0" smtClean="0"/>
              <a:t>% RMS from ground-based TCCON</a:t>
            </a:r>
            <a:endParaRPr lang="en-US" dirty="0"/>
          </a:p>
        </p:txBody>
      </p:sp>
      <p:pic>
        <p:nvPicPr>
          <p:cNvPr id="2" name="Picture 1" descr="mean_rms_wn_gnd_001.pdf"/>
          <p:cNvPicPr>
            <a:picLocks noChangeAspect="1"/>
          </p:cNvPicPr>
          <p:nvPr/>
        </p:nvPicPr>
        <p:blipFill rotWithShape="1">
          <a:blip r:embed="rId2">
            <a:extLst>
              <a:ext uri="{28A0092B-C50C-407E-A947-70E740481C1C}">
                <a14:useLocalDpi xmlns:a14="http://schemas.microsoft.com/office/drawing/2010/main" val="0"/>
              </a:ext>
            </a:extLst>
          </a:blip>
          <a:srcRect l="7112" t="11573" r="8469" b="30352"/>
          <a:stretch/>
        </p:blipFill>
        <p:spPr>
          <a:xfrm>
            <a:off x="1095102" y="880246"/>
            <a:ext cx="6697772" cy="5962785"/>
          </a:xfrm>
          <a:prstGeom prst="rect">
            <a:avLst/>
          </a:prstGeom>
        </p:spPr>
      </p:pic>
    </p:spTree>
    <p:extLst>
      <p:ext uri="{BB962C8B-B14F-4D97-AF65-F5344CB8AC3E}">
        <p14:creationId xmlns:p14="http://schemas.microsoft.com/office/powerpoint/2010/main" val="17359722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62"/>
            <a:ext cx="8229600" cy="1143000"/>
          </a:xfrm>
        </p:spPr>
        <p:txBody>
          <a:bodyPr>
            <a:normAutofit/>
          </a:bodyPr>
          <a:lstStyle/>
          <a:p>
            <a:r>
              <a:rPr lang="en-US" dirty="0"/>
              <a:t>V</a:t>
            </a:r>
            <a:r>
              <a:rPr lang="en-US" dirty="0" smtClean="0"/>
              <a:t>SF from ground-based TCCON</a:t>
            </a:r>
            <a:endParaRPr lang="en-US" dirty="0"/>
          </a:p>
        </p:txBody>
      </p:sp>
      <p:sp>
        <p:nvSpPr>
          <p:cNvPr id="5" name="TextBox 4"/>
          <p:cNvSpPr txBox="1"/>
          <p:nvPr/>
        </p:nvSpPr>
        <p:spPr>
          <a:xfrm>
            <a:off x="89646" y="5597907"/>
            <a:ext cx="9036961" cy="1200329"/>
          </a:xfrm>
          <a:prstGeom prst="rect">
            <a:avLst/>
          </a:prstGeom>
          <a:noFill/>
        </p:spPr>
        <p:txBody>
          <a:bodyPr wrap="square" rtlCol="0">
            <a:spAutoFit/>
          </a:bodyPr>
          <a:lstStyle/>
          <a:p>
            <a:r>
              <a:rPr lang="en-US" dirty="0" smtClean="0"/>
              <a:t>HITRAN16a,b </a:t>
            </a:r>
            <a:r>
              <a:rPr lang="en-US" dirty="0" err="1" smtClean="0"/>
              <a:t>linelists</a:t>
            </a:r>
            <a:r>
              <a:rPr lang="en-US" dirty="0" smtClean="0"/>
              <a:t> are indistinguishable. </a:t>
            </a:r>
            <a:r>
              <a:rPr lang="en-US" dirty="0"/>
              <a:t> </a:t>
            </a:r>
            <a:endParaRPr lang="en-US" dirty="0" smtClean="0"/>
          </a:p>
          <a:p>
            <a:r>
              <a:rPr lang="en-US" dirty="0" smtClean="0"/>
              <a:t>Lower CO</a:t>
            </a:r>
            <a:r>
              <a:rPr lang="en-US" baseline="-25000" dirty="0" smtClean="0"/>
              <a:t>2</a:t>
            </a:r>
            <a:r>
              <a:rPr lang="en-US" dirty="0" smtClean="0"/>
              <a:t> amounts are generally retrieved with HIT16 </a:t>
            </a:r>
            <a:r>
              <a:rPr lang="en-US" dirty="0" err="1" smtClean="0"/>
              <a:t>linelists</a:t>
            </a:r>
            <a:r>
              <a:rPr lang="en-US" dirty="0" smtClean="0"/>
              <a:t> generally (except at 6040 cm</a:t>
            </a:r>
            <a:r>
              <a:rPr lang="en-US" baseline="30000" dirty="0" smtClean="0"/>
              <a:t>-1</a:t>
            </a:r>
            <a:r>
              <a:rPr lang="en-US" dirty="0" smtClean="0"/>
              <a:t>).</a:t>
            </a:r>
          </a:p>
          <a:p>
            <a:r>
              <a:rPr lang="en-US" dirty="0"/>
              <a:t>T</a:t>
            </a:r>
            <a:r>
              <a:rPr lang="en-US" dirty="0" smtClean="0"/>
              <a:t>he 6220 and 6340 cm</a:t>
            </a:r>
            <a:r>
              <a:rPr lang="en-US" baseline="30000" dirty="0" smtClean="0"/>
              <a:t>-1 </a:t>
            </a:r>
            <a:r>
              <a:rPr lang="en-US" dirty="0" smtClean="0"/>
              <a:t>(TCCON) windows produce similar results with all pre-HIT16 </a:t>
            </a:r>
            <a:r>
              <a:rPr lang="en-US" dirty="0" err="1" smtClean="0"/>
              <a:t>linelists</a:t>
            </a:r>
            <a:r>
              <a:rPr lang="en-US" dirty="0" smtClean="0"/>
              <a:t>, but</a:t>
            </a:r>
            <a:r>
              <a:rPr lang="en-US" dirty="0"/>
              <a:t> </a:t>
            </a:r>
            <a:r>
              <a:rPr lang="en-US" dirty="0" smtClean="0"/>
              <a:t>the HIT16 </a:t>
            </a:r>
            <a:r>
              <a:rPr lang="en-US" dirty="0" err="1" smtClean="0"/>
              <a:t>linelists</a:t>
            </a:r>
            <a:r>
              <a:rPr lang="en-US" dirty="0" smtClean="0"/>
              <a:t> introduce a </a:t>
            </a:r>
            <a:r>
              <a:rPr lang="en-US" dirty="0"/>
              <a:t>2</a:t>
            </a:r>
            <a:r>
              <a:rPr lang="en-US" dirty="0" smtClean="0"/>
              <a:t>% discrepancy between the </a:t>
            </a:r>
            <a:r>
              <a:rPr lang="en-US" dirty="0"/>
              <a:t>6220 and 6340 cm</a:t>
            </a:r>
            <a:r>
              <a:rPr lang="en-US" baseline="30000" dirty="0"/>
              <a:t>-</a:t>
            </a:r>
            <a:r>
              <a:rPr lang="en-US" baseline="30000" dirty="0" smtClean="0"/>
              <a:t>1</a:t>
            </a:r>
            <a:r>
              <a:rPr lang="en-US" dirty="0" smtClean="0"/>
              <a:t> windows.</a:t>
            </a:r>
            <a:endParaRPr lang="en-US" dirty="0"/>
          </a:p>
        </p:txBody>
      </p:sp>
      <p:pic>
        <p:nvPicPr>
          <p:cNvPr id="2" name="Picture 1" descr="mean_vsf_wn_gnd_001.pdf"/>
          <p:cNvPicPr>
            <a:picLocks noChangeAspect="1"/>
          </p:cNvPicPr>
          <p:nvPr/>
        </p:nvPicPr>
        <p:blipFill rotWithShape="1">
          <a:blip r:embed="rId2">
            <a:extLst>
              <a:ext uri="{28A0092B-C50C-407E-A947-70E740481C1C}">
                <a14:useLocalDpi xmlns:a14="http://schemas.microsoft.com/office/drawing/2010/main" val="0"/>
              </a:ext>
            </a:extLst>
          </a:blip>
          <a:srcRect l="5750" t="11363" r="7108" b="43397"/>
          <a:stretch/>
        </p:blipFill>
        <p:spPr>
          <a:xfrm>
            <a:off x="1549512" y="1139986"/>
            <a:ext cx="6402105" cy="4301131"/>
          </a:xfrm>
          <a:prstGeom prst="rect">
            <a:avLst/>
          </a:prstGeom>
        </p:spPr>
      </p:pic>
    </p:spTree>
    <p:extLst>
      <p:ext uri="{BB962C8B-B14F-4D97-AF65-F5344CB8AC3E}">
        <p14:creationId xmlns:p14="http://schemas.microsoft.com/office/powerpoint/2010/main" val="39378739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335"/>
            <a:ext cx="8229600" cy="846638"/>
          </a:xfrm>
        </p:spPr>
        <p:txBody>
          <a:bodyPr>
            <a:normAutofit/>
          </a:bodyPr>
          <a:lstStyle/>
          <a:p>
            <a:r>
              <a:rPr lang="en-US" dirty="0" smtClean="0"/>
              <a:t>Conclusions – RMS fits</a:t>
            </a:r>
            <a:endParaRPr lang="en-US" dirty="0"/>
          </a:p>
        </p:txBody>
      </p:sp>
      <p:sp>
        <p:nvSpPr>
          <p:cNvPr id="3" name="TextBox 2"/>
          <p:cNvSpPr txBox="1"/>
          <p:nvPr/>
        </p:nvSpPr>
        <p:spPr>
          <a:xfrm>
            <a:off x="282035" y="1151454"/>
            <a:ext cx="8593934" cy="5078314"/>
          </a:xfrm>
          <a:prstGeom prst="rect">
            <a:avLst/>
          </a:prstGeom>
          <a:noFill/>
        </p:spPr>
        <p:txBody>
          <a:bodyPr wrap="square" rtlCol="0">
            <a:spAutoFit/>
          </a:bodyPr>
          <a:lstStyle/>
          <a:p>
            <a:r>
              <a:rPr lang="en-US" dirty="0" smtClean="0"/>
              <a:t>The HITRAN 2016 </a:t>
            </a:r>
            <a:r>
              <a:rPr lang="en-US" dirty="0" err="1" smtClean="0"/>
              <a:t>linelist</a:t>
            </a:r>
            <a:r>
              <a:rPr lang="en-US" dirty="0" smtClean="0"/>
              <a:t> represent embodies some major improvements over previous </a:t>
            </a:r>
            <a:r>
              <a:rPr lang="en-US" dirty="0" err="1" smtClean="0"/>
              <a:t>linelists</a:t>
            </a:r>
            <a:r>
              <a:rPr lang="en-US" dirty="0" smtClean="0"/>
              <a:t>, even without the two new </a:t>
            </a:r>
            <a:r>
              <a:rPr lang="en-US" dirty="0" err="1" smtClean="0"/>
              <a:t>isotopologs</a:t>
            </a:r>
            <a:r>
              <a:rPr lang="en-US" dirty="0" smtClean="0"/>
              <a:t> (A &amp; B).</a:t>
            </a:r>
          </a:p>
          <a:p>
            <a:endParaRPr lang="en-US" dirty="0"/>
          </a:p>
          <a:p>
            <a:r>
              <a:rPr lang="en-US" dirty="0" smtClean="0"/>
              <a:t>In all categories (lab, balloon, ground) of spectral </a:t>
            </a:r>
            <a:r>
              <a:rPr lang="en-US" dirty="0" err="1" smtClean="0"/>
              <a:t>measuements</a:t>
            </a:r>
            <a:r>
              <a:rPr lang="en-US" dirty="0" smtClean="0"/>
              <a:t>, the HIT16 </a:t>
            </a:r>
            <a:r>
              <a:rPr lang="en-US" dirty="0" err="1" smtClean="0"/>
              <a:t>linelists</a:t>
            </a:r>
            <a:r>
              <a:rPr lang="en-US" dirty="0" smtClean="0"/>
              <a:t> gives the best </a:t>
            </a:r>
            <a:r>
              <a:rPr lang="en-US" b="1" i="1" dirty="0" smtClean="0"/>
              <a:t>overall</a:t>
            </a:r>
            <a:r>
              <a:rPr lang="en-US" dirty="0" smtClean="0"/>
              <a:t> RMS fits.  HIT08 </a:t>
            </a:r>
            <a:r>
              <a:rPr lang="en-US" dirty="0" err="1" smtClean="0"/>
              <a:t>linelist</a:t>
            </a:r>
            <a:r>
              <a:rPr lang="en-US" dirty="0" smtClean="0"/>
              <a:t> gives the worst overall fits.  HITRAN12 and ATM16 are intermediate.</a:t>
            </a:r>
          </a:p>
          <a:p>
            <a:endParaRPr lang="en-US" dirty="0"/>
          </a:p>
          <a:p>
            <a:r>
              <a:rPr lang="en-US" dirty="0" smtClean="0"/>
              <a:t>That said, there were certain combinations of spectral measurements/windows where HIT16 was not the best.</a:t>
            </a:r>
          </a:p>
          <a:p>
            <a:pPr marL="285750" indent="-285750">
              <a:buFont typeface="Arial"/>
              <a:buChar char="•"/>
            </a:pPr>
            <a:r>
              <a:rPr lang="en-US" dirty="0" smtClean="0"/>
              <a:t>In the 4812 cm</a:t>
            </a:r>
            <a:r>
              <a:rPr lang="en-US" baseline="30000" dirty="0" smtClean="0"/>
              <a:t>-1 </a:t>
            </a:r>
            <a:r>
              <a:rPr lang="en-US" dirty="0" smtClean="0"/>
              <a:t>window, HIT16 gave the poorest fits of all </a:t>
            </a:r>
            <a:r>
              <a:rPr lang="en-US" dirty="0" err="1" smtClean="0"/>
              <a:t>linelists</a:t>
            </a:r>
            <a:r>
              <a:rPr lang="en-US" dirty="0" smtClean="0"/>
              <a:t> to lab and balloon spectra, which are sensitive to line positions.  In the same window, HIT16 gave the best fits to ground-based </a:t>
            </a:r>
            <a:r>
              <a:rPr lang="en-US" dirty="0" err="1" smtClean="0"/>
              <a:t>MkIV</a:t>
            </a:r>
            <a:r>
              <a:rPr lang="en-US" dirty="0" smtClean="0"/>
              <a:t> and TCCON spectra, which are strongly pressure-broadened.</a:t>
            </a:r>
          </a:p>
          <a:p>
            <a:pPr marL="285750" indent="-285750">
              <a:buFont typeface="Arial"/>
              <a:buChar char="•"/>
            </a:pPr>
            <a:r>
              <a:rPr lang="en-US" dirty="0" smtClean="0"/>
              <a:t>Above 6100 cm</a:t>
            </a:r>
            <a:r>
              <a:rPr lang="en-US" baseline="30000" dirty="0" smtClean="0"/>
              <a:t>-1</a:t>
            </a:r>
            <a:r>
              <a:rPr lang="en-US" dirty="0" smtClean="0"/>
              <a:t>, the HIT16 </a:t>
            </a:r>
            <a:r>
              <a:rPr lang="en-US" dirty="0" err="1" smtClean="0"/>
              <a:t>linelist</a:t>
            </a:r>
            <a:r>
              <a:rPr lang="en-US" dirty="0" smtClean="0"/>
              <a:t> is never the best.  In the two TCCON CO</a:t>
            </a:r>
            <a:r>
              <a:rPr lang="en-US" baseline="-25000" dirty="0" smtClean="0"/>
              <a:t>2</a:t>
            </a:r>
            <a:r>
              <a:rPr lang="en-US" dirty="0" smtClean="0"/>
              <a:t> bands at 6220 and 6340 cm</a:t>
            </a:r>
            <a:r>
              <a:rPr lang="en-US" baseline="30000" dirty="0" smtClean="0"/>
              <a:t>-1</a:t>
            </a:r>
            <a:r>
              <a:rPr lang="en-US" dirty="0" smtClean="0"/>
              <a:t>, the ATM16 </a:t>
            </a:r>
            <a:r>
              <a:rPr lang="en-US" dirty="0" err="1" smtClean="0"/>
              <a:t>linelist</a:t>
            </a:r>
            <a:r>
              <a:rPr lang="en-US" dirty="0" smtClean="0"/>
              <a:t> gives the best RMS fits.</a:t>
            </a:r>
          </a:p>
          <a:p>
            <a:pPr marL="285750" indent="-285750">
              <a:buFont typeface="Arial"/>
              <a:buChar char="•"/>
            </a:pPr>
            <a:r>
              <a:rPr lang="en-US" dirty="0" smtClean="0"/>
              <a:t>In fits to ground-based </a:t>
            </a:r>
            <a:r>
              <a:rPr lang="en-US" dirty="0" err="1" smtClean="0"/>
              <a:t>MkIV</a:t>
            </a:r>
            <a:r>
              <a:rPr lang="en-US" dirty="0" smtClean="0"/>
              <a:t> spectra in the 2080 cm</a:t>
            </a:r>
            <a:r>
              <a:rPr lang="en-US" baseline="30000" dirty="0" smtClean="0"/>
              <a:t>-1 </a:t>
            </a:r>
            <a:r>
              <a:rPr lang="en-US" dirty="0" smtClean="0"/>
              <a:t>window, HIT08 gave the best fits and HIT16 the worst. This was not the case in fits to lab or balloon spectra, implying that the HIT16 positions are good and that the widths/shifts are inadequate.</a:t>
            </a:r>
          </a:p>
          <a:p>
            <a:endParaRPr lang="en-US" dirty="0"/>
          </a:p>
        </p:txBody>
      </p:sp>
    </p:spTree>
    <p:extLst>
      <p:ext uri="{BB962C8B-B14F-4D97-AF65-F5344CB8AC3E}">
        <p14:creationId xmlns:p14="http://schemas.microsoft.com/office/powerpoint/2010/main" val="2830658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335"/>
            <a:ext cx="8229600" cy="744057"/>
          </a:xfrm>
        </p:spPr>
        <p:txBody>
          <a:bodyPr>
            <a:normAutofit fontScale="90000"/>
          </a:bodyPr>
          <a:lstStyle/>
          <a:p>
            <a:r>
              <a:rPr lang="en-US" dirty="0" smtClean="0"/>
              <a:t>Conclusions – Retrieved CO</a:t>
            </a:r>
            <a:r>
              <a:rPr lang="en-US" baseline="-25000" dirty="0" smtClean="0"/>
              <a:t>2</a:t>
            </a:r>
            <a:r>
              <a:rPr lang="en-US" dirty="0" smtClean="0"/>
              <a:t> amounts</a:t>
            </a:r>
            <a:endParaRPr lang="en-US" dirty="0"/>
          </a:p>
        </p:txBody>
      </p:sp>
      <p:sp>
        <p:nvSpPr>
          <p:cNvPr id="3" name="TextBox 2"/>
          <p:cNvSpPr txBox="1"/>
          <p:nvPr/>
        </p:nvSpPr>
        <p:spPr>
          <a:xfrm>
            <a:off x="282034" y="1091141"/>
            <a:ext cx="8708633" cy="4524316"/>
          </a:xfrm>
          <a:prstGeom prst="rect">
            <a:avLst/>
          </a:prstGeom>
          <a:noFill/>
        </p:spPr>
        <p:txBody>
          <a:bodyPr wrap="square" rtlCol="0">
            <a:spAutoFit/>
          </a:bodyPr>
          <a:lstStyle/>
          <a:p>
            <a:r>
              <a:rPr lang="en-US" dirty="0" smtClean="0"/>
              <a:t>The HIT16b SBHW field no longer has enough significant digits.  The current f5.3 format imposes a digitization error of up to 1%. </a:t>
            </a:r>
            <a:r>
              <a:rPr lang="en-US" dirty="0"/>
              <a:t> </a:t>
            </a:r>
            <a:r>
              <a:rPr lang="en-US" dirty="0" smtClean="0"/>
              <a:t>This has no impact on atmospheric spectra, or air-broadened lab spectra. But </a:t>
            </a:r>
            <a:r>
              <a:rPr lang="en-US" dirty="0"/>
              <a:t>f</a:t>
            </a:r>
            <a:r>
              <a:rPr lang="en-US" dirty="0" smtClean="0"/>
              <a:t>or modest pressure pure CO</a:t>
            </a:r>
            <a:r>
              <a:rPr lang="en-US" baseline="-25000" dirty="0" smtClean="0"/>
              <a:t>2</a:t>
            </a:r>
            <a:r>
              <a:rPr lang="en-US" dirty="0" smtClean="0"/>
              <a:t> lab samples, this causes a detectable degradation of the spectral fits.</a:t>
            </a:r>
          </a:p>
          <a:p>
            <a:endParaRPr lang="en-US" dirty="0"/>
          </a:p>
          <a:p>
            <a:r>
              <a:rPr lang="en-US" dirty="0" smtClean="0"/>
              <a:t>The low wavenumber dip in CO</a:t>
            </a:r>
            <a:r>
              <a:rPr lang="en-US" baseline="-25000" dirty="0" smtClean="0"/>
              <a:t>2</a:t>
            </a:r>
            <a:r>
              <a:rPr lang="en-US" dirty="0" smtClean="0"/>
              <a:t> amounts (VSF) retrieved from lab spectra is not seen in </a:t>
            </a:r>
            <a:r>
              <a:rPr lang="en-US" dirty="0" err="1" smtClean="0"/>
              <a:t>MkIV</a:t>
            </a:r>
            <a:r>
              <a:rPr lang="en-US" dirty="0" smtClean="0"/>
              <a:t> atmospheric spectra (ground or balloon).  Either the low-wavenumber lab measurements over-estimated the amount of CO</a:t>
            </a:r>
            <a:r>
              <a:rPr lang="en-US" baseline="-25000" dirty="0" smtClean="0"/>
              <a:t>2</a:t>
            </a:r>
            <a:r>
              <a:rPr lang="en-US" dirty="0" smtClean="0"/>
              <a:t> in their cell.  Or </a:t>
            </a:r>
            <a:r>
              <a:rPr lang="en-US" dirty="0" err="1" smtClean="0"/>
              <a:t>MkIV</a:t>
            </a:r>
            <a:r>
              <a:rPr lang="en-US" dirty="0" smtClean="0"/>
              <a:t> low-wavenumber measurements have a systematic error, not present at higher wavenumbers and not evident in retrievals of other gases.</a:t>
            </a:r>
          </a:p>
          <a:p>
            <a:endParaRPr lang="en-US" dirty="0"/>
          </a:p>
          <a:p>
            <a:r>
              <a:rPr lang="en-US" dirty="0" smtClean="0"/>
              <a:t>A worsening of the </a:t>
            </a:r>
            <a:r>
              <a:rPr lang="en-US" dirty="0" err="1" smtClean="0"/>
              <a:t>rms</a:t>
            </a:r>
            <a:r>
              <a:rPr lang="en-US" dirty="0" smtClean="0"/>
              <a:t> residuals in HIT16, relative to HIT12 and atm16, is seen around the </a:t>
            </a:r>
            <a:r>
              <a:rPr lang="en-US" baseline="30000" dirty="0" smtClean="0"/>
              <a:t>13</a:t>
            </a:r>
            <a:r>
              <a:rPr lang="en-US" dirty="0" smtClean="0"/>
              <a:t>CO</a:t>
            </a:r>
            <a:r>
              <a:rPr lang="en-US" baseline="-25000" dirty="0" smtClean="0"/>
              <a:t>2</a:t>
            </a:r>
            <a:r>
              <a:rPr lang="en-US" dirty="0" smtClean="0"/>
              <a:t> band (2 0 0 12 - 0 0 0 01) centered at 4887 cm</a:t>
            </a:r>
            <a:r>
              <a:rPr lang="en-US" baseline="30000" dirty="0" smtClean="0"/>
              <a:t>-1</a:t>
            </a:r>
            <a:r>
              <a:rPr lang="en-US" dirty="0" smtClean="0"/>
              <a:t>. This is due to a ~3% increase in the intensities of this band, and a ~1 </a:t>
            </a:r>
            <a:r>
              <a:rPr lang="en-US" dirty="0" err="1" smtClean="0"/>
              <a:t>mK</a:t>
            </a:r>
            <a:r>
              <a:rPr lang="en-US" dirty="0" smtClean="0"/>
              <a:t> shift in line positions, which don’t seem warranted.  This isn’t evident from the retrieved CO</a:t>
            </a:r>
            <a:r>
              <a:rPr lang="en-US" baseline="-25000" dirty="0" smtClean="0"/>
              <a:t>2</a:t>
            </a:r>
            <a:r>
              <a:rPr lang="en-US" dirty="0" smtClean="0"/>
              <a:t> amounts (from all isotopes) because this is dictated by the much-stronger </a:t>
            </a:r>
            <a:r>
              <a:rPr lang="en-US" baseline="30000" dirty="0" smtClean="0"/>
              <a:t>12</a:t>
            </a:r>
            <a:r>
              <a:rPr lang="en-US" dirty="0" smtClean="0"/>
              <a:t>CO</a:t>
            </a:r>
            <a:r>
              <a:rPr lang="en-US" baseline="-25000" dirty="0" smtClean="0"/>
              <a:t>2</a:t>
            </a:r>
            <a:r>
              <a:rPr lang="en-US" dirty="0" smtClean="0"/>
              <a:t> lines.</a:t>
            </a:r>
            <a:endParaRPr lang="en-US" dirty="0"/>
          </a:p>
        </p:txBody>
      </p:sp>
    </p:spTree>
    <p:extLst>
      <p:ext uri="{BB962C8B-B14F-4D97-AF65-F5344CB8AC3E}">
        <p14:creationId xmlns:p14="http://schemas.microsoft.com/office/powerpoint/2010/main" val="36621651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335"/>
            <a:ext cx="9144000" cy="1027636"/>
          </a:xfrm>
        </p:spPr>
        <p:txBody>
          <a:bodyPr>
            <a:normAutofit/>
          </a:bodyPr>
          <a:lstStyle/>
          <a:p>
            <a:r>
              <a:rPr lang="en-US" sz="4000" dirty="0" smtClean="0"/>
              <a:t>Implications for TCCON/NDACC</a:t>
            </a:r>
            <a:endParaRPr lang="en-US" sz="4000" dirty="0"/>
          </a:p>
        </p:txBody>
      </p:sp>
      <p:sp>
        <p:nvSpPr>
          <p:cNvPr id="3" name="TextBox 2"/>
          <p:cNvSpPr txBox="1"/>
          <p:nvPr/>
        </p:nvSpPr>
        <p:spPr>
          <a:xfrm>
            <a:off x="198303" y="1157971"/>
            <a:ext cx="8781786" cy="5632312"/>
          </a:xfrm>
          <a:prstGeom prst="rect">
            <a:avLst/>
          </a:prstGeom>
          <a:noFill/>
        </p:spPr>
        <p:txBody>
          <a:bodyPr wrap="square" rtlCol="0">
            <a:spAutoFit/>
          </a:bodyPr>
          <a:lstStyle/>
          <a:p>
            <a:r>
              <a:rPr lang="en-US" dirty="0" smtClean="0"/>
              <a:t>The HITRAN 2016 CO</a:t>
            </a:r>
            <a:r>
              <a:rPr lang="en-US" baseline="-25000" dirty="0" smtClean="0"/>
              <a:t>2</a:t>
            </a:r>
            <a:r>
              <a:rPr lang="en-US" dirty="0" smtClean="0"/>
              <a:t>  </a:t>
            </a:r>
            <a:r>
              <a:rPr lang="en-US" dirty="0" err="1" smtClean="0"/>
              <a:t>linelist</a:t>
            </a:r>
            <a:r>
              <a:rPr lang="en-US" dirty="0" smtClean="0"/>
              <a:t> is a non-starter for TCCON.  The CO</a:t>
            </a:r>
            <a:r>
              <a:rPr lang="en-US" baseline="-25000" dirty="0" smtClean="0"/>
              <a:t>2</a:t>
            </a:r>
            <a:r>
              <a:rPr lang="en-US" dirty="0" smtClean="0"/>
              <a:t> bands at 6211 and 6338 cm</a:t>
            </a:r>
            <a:r>
              <a:rPr lang="en-US" baseline="30000" dirty="0" smtClean="0"/>
              <a:t>-1</a:t>
            </a:r>
            <a:r>
              <a:rPr lang="en-US" dirty="0" smtClean="0"/>
              <a:t>, which are consistent to 0.1% using the ATM16 </a:t>
            </a:r>
            <a:r>
              <a:rPr lang="en-US" dirty="0" err="1" smtClean="0"/>
              <a:t>linelist</a:t>
            </a:r>
            <a:r>
              <a:rPr lang="en-US" dirty="0" smtClean="0"/>
              <a:t>, have a bias of 1-2% using HIT16 with the 6211 cm</a:t>
            </a:r>
            <a:r>
              <a:rPr lang="en-US" baseline="30000" dirty="0" smtClean="0"/>
              <a:t>-1</a:t>
            </a:r>
            <a:r>
              <a:rPr lang="en-US" dirty="0" smtClean="0"/>
              <a:t> window giving the larger CO</a:t>
            </a:r>
            <a:r>
              <a:rPr lang="en-US" baseline="-25000" dirty="0" smtClean="0"/>
              <a:t>2</a:t>
            </a:r>
            <a:r>
              <a:rPr lang="en-US" dirty="0" smtClean="0"/>
              <a:t> amounts in both lab and TCCON spectra.</a:t>
            </a:r>
          </a:p>
          <a:p>
            <a:endParaRPr lang="en-US" dirty="0"/>
          </a:p>
          <a:p>
            <a:r>
              <a:rPr lang="en-US" dirty="0" smtClean="0"/>
              <a:t>Also, the RMS residuals for these two windows worsen using the HIT16 </a:t>
            </a:r>
            <a:r>
              <a:rPr lang="en-US" dirty="0" err="1" smtClean="0"/>
              <a:t>linelist</a:t>
            </a:r>
            <a:r>
              <a:rPr lang="en-US" dirty="0" smtClean="0"/>
              <a:t>, as compared with ATM16.  This is also the case for the 6506 cm</a:t>
            </a:r>
            <a:r>
              <a:rPr lang="en-US" baseline="30000" dirty="0" smtClean="0"/>
              <a:t>-1</a:t>
            </a:r>
            <a:r>
              <a:rPr lang="en-US" dirty="0" smtClean="0"/>
              <a:t> window.</a:t>
            </a:r>
          </a:p>
          <a:p>
            <a:endParaRPr lang="en-US" dirty="0"/>
          </a:p>
          <a:p>
            <a:r>
              <a:rPr lang="en-US" dirty="0" smtClean="0"/>
              <a:t>For the 4850 cm</a:t>
            </a:r>
            <a:r>
              <a:rPr lang="en-US" baseline="30000" dirty="0" smtClean="0"/>
              <a:t>-1 </a:t>
            </a:r>
            <a:r>
              <a:rPr lang="en-US" dirty="0" smtClean="0"/>
              <a:t>region, used by OCO-2 and for attempted profile retrievals from TCCON, there are errors in line positions and intensities for several of the weaker bands (</a:t>
            </a:r>
            <a:r>
              <a:rPr lang="en-US" baseline="30000" dirty="0" smtClean="0"/>
              <a:t>13</a:t>
            </a:r>
            <a:r>
              <a:rPr lang="en-US" dirty="0" smtClean="0"/>
              <a:t>CO</a:t>
            </a:r>
            <a:r>
              <a:rPr lang="en-US" baseline="-25000" dirty="0" smtClean="0"/>
              <a:t>2</a:t>
            </a:r>
            <a:r>
              <a:rPr lang="en-US" dirty="0" smtClean="0"/>
              <a:t> and </a:t>
            </a:r>
            <a:r>
              <a:rPr lang="en-US" baseline="30000" dirty="0" smtClean="0"/>
              <a:t>12</a:t>
            </a:r>
            <a:r>
              <a:rPr lang="en-US" dirty="0" smtClean="0"/>
              <a:t>CO</a:t>
            </a:r>
            <a:r>
              <a:rPr lang="en-US" baseline="-25000" dirty="0" smtClean="0"/>
              <a:t>2</a:t>
            </a:r>
            <a:r>
              <a:rPr lang="en-US" dirty="0" smtClean="0"/>
              <a:t> hot-bands) which drive up the residuals in low-pressure spectra (lab &amp; balloon).The new widths, however, seem to be improved based on ground-based </a:t>
            </a:r>
            <a:r>
              <a:rPr lang="en-US" dirty="0" err="1" smtClean="0"/>
              <a:t>MkIV</a:t>
            </a:r>
            <a:r>
              <a:rPr lang="en-US" dirty="0" smtClean="0"/>
              <a:t> &amp; TCCON fits.</a:t>
            </a:r>
          </a:p>
          <a:p>
            <a:endParaRPr lang="en-US" dirty="0"/>
          </a:p>
          <a:p>
            <a:r>
              <a:rPr lang="en-US" dirty="0" smtClean="0"/>
              <a:t>Below 4800 cm</a:t>
            </a:r>
            <a:r>
              <a:rPr lang="en-US" baseline="30000" dirty="0" smtClean="0"/>
              <a:t>-1</a:t>
            </a:r>
            <a:r>
              <a:rPr lang="en-US" dirty="0" smtClean="0"/>
              <a:t>, the HIT16 is generally superior to previous </a:t>
            </a:r>
            <a:r>
              <a:rPr lang="en-US" dirty="0" err="1" smtClean="0"/>
              <a:t>linelists</a:t>
            </a:r>
            <a:r>
              <a:rPr lang="en-US" dirty="0" smtClean="0"/>
              <a:t> and should be adopted by NDACC.</a:t>
            </a:r>
          </a:p>
          <a:p>
            <a:endParaRPr lang="en-US" dirty="0"/>
          </a:p>
          <a:p>
            <a:r>
              <a:rPr lang="en-US" dirty="0" smtClean="0"/>
              <a:t>If the HITRAN16 widths &amp; shifts were fixed in the 4850 cm</a:t>
            </a:r>
            <a:r>
              <a:rPr lang="en-US" baseline="30000" dirty="0" smtClean="0"/>
              <a:t>-1 </a:t>
            </a:r>
            <a:r>
              <a:rPr lang="en-US" dirty="0" smtClean="0"/>
              <a:t>region, and then the result merged with the ATM16 </a:t>
            </a:r>
            <a:r>
              <a:rPr lang="en-US" dirty="0" err="1" smtClean="0"/>
              <a:t>linelist</a:t>
            </a:r>
            <a:r>
              <a:rPr lang="en-US" dirty="0" smtClean="0"/>
              <a:t> in the 6100-7000 cm</a:t>
            </a:r>
            <a:r>
              <a:rPr lang="en-US" baseline="30000" dirty="0" smtClean="0"/>
              <a:t>-1 </a:t>
            </a:r>
            <a:r>
              <a:rPr lang="en-US" dirty="0" smtClean="0"/>
              <a:t>region, then this would represent the best that could be currently achieved</a:t>
            </a:r>
            <a:r>
              <a:rPr lang="en-US" dirty="0" smtClean="0"/>
              <a:t>.</a:t>
            </a:r>
          </a:p>
          <a:p>
            <a:endParaRPr lang="en-US" dirty="0"/>
          </a:p>
          <a:p>
            <a:r>
              <a:rPr lang="en-US" i="1" dirty="0" smtClean="0"/>
              <a:t>HITRAN 2016 CO</a:t>
            </a:r>
            <a:r>
              <a:rPr lang="en-US" i="1" baseline="-25000" dirty="0" smtClean="0"/>
              <a:t>2</a:t>
            </a:r>
            <a:r>
              <a:rPr lang="en-US" i="1" dirty="0" smtClean="0"/>
              <a:t> is “two steps forward”.  With care we can avoid the “one step backward”.</a:t>
            </a:r>
            <a:endParaRPr lang="en-US" i="1" dirty="0"/>
          </a:p>
        </p:txBody>
      </p:sp>
    </p:spTree>
    <p:extLst>
      <p:ext uri="{BB962C8B-B14F-4D97-AF65-F5344CB8AC3E}">
        <p14:creationId xmlns:p14="http://schemas.microsoft.com/office/powerpoint/2010/main" val="51152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5071"/>
            <a:ext cx="9144000" cy="911686"/>
          </a:xfrm>
        </p:spPr>
        <p:txBody>
          <a:bodyPr>
            <a:normAutofit/>
          </a:bodyPr>
          <a:lstStyle/>
          <a:p>
            <a:r>
              <a:rPr lang="en-US" dirty="0" smtClean="0"/>
              <a:t>CFH</a:t>
            </a:r>
            <a:r>
              <a:rPr lang="en-US" baseline="-25000" dirty="0" smtClean="0"/>
              <a:t>2</a:t>
            </a:r>
            <a:r>
              <a:rPr lang="en-US" dirty="0" smtClean="0"/>
              <a:t>CF</a:t>
            </a:r>
            <a:r>
              <a:rPr lang="en-US" baseline="-25000" dirty="0" smtClean="0"/>
              <a:t>3</a:t>
            </a:r>
            <a:r>
              <a:rPr lang="en-US" baseline="0" dirty="0" smtClean="0"/>
              <a:t> Retrieved</a:t>
            </a:r>
            <a:r>
              <a:rPr lang="en-US" dirty="0" smtClean="0"/>
              <a:t> VSFs using PLL </a:t>
            </a:r>
            <a:endParaRPr lang="en-US" dirty="0"/>
          </a:p>
        </p:txBody>
      </p:sp>
      <p:pic>
        <p:nvPicPr>
          <p:cNvPr id="10" name="Picture 9" descr="Screen Shot 2018-06-13 at 5.46.21 AM.png"/>
          <p:cNvPicPr>
            <a:picLocks noChangeAspect="1"/>
          </p:cNvPicPr>
          <p:nvPr/>
        </p:nvPicPr>
        <p:blipFill rotWithShape="1">
          <a:blip r:embed="rId2">
            <a:extLst>
              <a:ext uri="{28A0092B-C50C-407E-A947-70E740481C1C}">
                <a14:useLocalDpi xmlns:a14="http://schemas.microsoft.com/office/drawing/2010/main" val="0"/>
              </a:ext>
            </a:extLst>
          </a:blip>
          <a:srcRect t="2686"/>
          <a:stretch/>
        </p:blipFill>
        <p:spPr>
          <a:xfrm>
            <a:off x="585937" y="1144454"/>
            <a:ext cx="7731229" cy="4815080"/>
          </a:xfrm>
          <a:prstGeom prst="rect">
            <a:avLst/>
          </a:prstGeom>
        </p:spPr>
      </p:pic>
      <p:sp>
        <p:nvSpPr>
          <p:cNvPr id="2" name="TextBox 1"/>
          <p:cNvSpPr txBox="1"/>
          <p:nvPr/>
        </p:nvSpPr>
        <p:spPr>
          <a:xfrm>
            <a:off x="223279" y="6057231"/>
            <a:ext cx="8832766" cy="646331"/>
          </a:xfrm>
          <a:prstGeom prst="rect">
            <a:avLst/>
          </a:prstGeom>
          <a:noFill/>
        </p:spPr>
        <p:txBody>
          <a:bodyPr wrap="none" rtlCol="0">
            <a:spAutoFit/>
          </a:bodyPr>
          <a:lstStyle/>
          <a:p>
            <a:r>
              <a:rPr lang="en-US" dirty="0" smtClean="0"/>
              <a:t>Showing VSFs </a:t>
            </a:r>
            <a:r>
              <a:rPr lang="en-US" dirty="0"/>
              <a:t>a</a:t>
            </a:r>
            <a:r>
              <a:rPr lang="en-US" dirty="0" smtClean="0"/>
              <a:t>veraged over all 12 windows.  103 lab spectra in total.  Over 400 spectral fits.</a:t>
            </a:r>
          </a:p>
          <a:p>
            <a:r>
              <a:rPr lang="en-US" dirty="0" smtClean="0"/>
              <a:t>All VSFs within 5% of 1.00. </a:t>
            </a:r>
            <a:endParaRPr lang="en-US" dirty="0"/>
          </a:p>
        </p:txBody>
      </p:sp>
    </p:spTree>
    <p:extLst>
      <p:ext uri="{BB962C8B-B14F-4D97-AF65-F5344CB8AC3E}">
        <p14:creationId xmlns:p14="http://schemas.microsoft.com/office/powerpoint/2010/main" val="408802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538"/>
          </a:xfrm>
        </p:spPr>
        <p:txBody>
          <a:bodyPr/>
          <a:lstStyle/>
          <a:p>
            <a:r>
              <a:rPr lang="en-US" dirty="0" smtClean="0"/>
              <a:t>CO</a:t>
            </a:r>
            <a:r>
              <a:rPr lang="en-US" baseline="-25000" dirty="0" smtClean="0"/>
              <a:t>2</a:t>
            </a:r>
            <a:r>
              <a:rPr lang="en-US" dirty="0" smtClean="0"/>
              <a:t> Spectroscopy Evaluation</a:t>
            </a:r>
            <a:endParaRPr lang="en-US" dirty="0"/>
          </a:p>
        </p:txBody>
      </p:sp>
      <p:sp>
        <p:nvSpPr>
          <p:cNvPr id="5" name="TextBox 4"/>
          <p:cNvSpPr txBox="1"/>
          <p:nvPr/>
        </p:nvSpPr>
        <p:spPr>
          <a:xfrm>
            <a:off x="141428" y="1612252"/>
            <a:ext cx="8883519" cy="4801315"/>
          </a:xfrm>
          <a:prstGeom prst="rect">
            <a:avLst/>
          </a:prstGeom>
          <a:noFill/>
        </p:spPr>
        <p:txBody>
          <a:bodyPr wrap="square" rtlCol="0">
            <a:spAutoFit/>
          </a:bodyPr>
          <a:lstStyle/>
          <a:p>
            <a:r>
              <a:rPr lang="en-US" dirty="0" smtClean="0"/>
              <a:t>Various CO</a:t>
            </a:r>
            <a:r>
              <a:rPr lang="en-US" baseline="-25000" dirty="0" smtClean="0"/>
              <a:t>2</a:t>
            </a:r>
            <a:r>
              <a:rPr lang="en-US" dirty="0" smtClean="0"/>
              <a:t> </a:t>
            </a:r>
            <a:r>
              <a:rPr lang="en-US" dirty="0" err="1" smtClean="0"/>
              <a:t>linelists</a:t>
            </a:r>
            <a:r>
              <a:rPr lang="en-US" dirty="0" smtClean="0"/>
              <a:t>, old and new, have been evaluated using lab (mainly </a:t>
            </a:r>
            <a:r>
              <a:rPr lang="en-US" dirty="0" err="1" smtClean="0"/>
              <a:t>Kitt</a:t>
            </a:r>
            <a:r>
              <a:rPr lang="en-US" dirty="0" smtClean="0"/>
              <a:t> Peak) and solar absorption (</a:t>
            </a:r>
            <a:r>
              <a:rPr lang="en-US" dirty="0" err="1" smtClean="0"/>
              <a:t>MkIV</a:t>
            </a:r>
            <a:r>
              <a:rPr lang="en-US" dirty="0" smtClean="0"/>
              <a:t>, TCCON) spectra.</a:t>
            </a:r>
          </a:p>
          <a:p>
            <a:endParaRPr lang="en-US" dirty="0"/>
          </a:p>
          <a:p>
            <a:r>
              <a:rPr lang="en-US" dirty="0" err="1" smtClean="0"/>
              <a:t>Linelist</a:t>
            </a:r>
            <a:r>
              <a:rPr lang="en-US" dirty="0" smtClean="0"/>
              <a:t> were evaluated in terms of their </a:t>
            </a:r>
            <a:r>
              <a:rPr lang="en-US" dirty="0" err="1" smtClean="0"/>
              <a:t>rms</a:t>
            </a:r>
            <a:r>
              <a:rPr lang="en-US" dirty="0" smtClean="0"/>
              <a:t> spectral fits, and the consistency of the retrieved gas amounts between different windows.</a:t>
            </a:r>
          </a:p>
          <a:p>
            <a:endParaRPr lang="en-US" dirty="0"/>
          </a:p>
          <a:p>
            <a:r>
              <a:rPr lang="en-US" dirty="0" smtClean="0"/>
              <a:t>A set of wide windows covering 650 to 7000 cm</a:t>
            </a:r>
            <a:r>
              <a:rPr lang="en-US" baseline="30000" dirty="0" smtClean="0"/>
              <a:t>-1 </a:t>
            </a:r>
            <a:r>
              <a:rPr lang="en-US" dirty="0" smtClean="0"/>
              <a:t>was defined, encompassing all the detectable CO</a:t>
            </a:r>
            <a:r>
              <a:rPr lang="en-US" baseline="-25000" dirty="0" smtClean="0"/>
              <a:t>2</a:t>
            </a:r>
            <a:r>
              <a:rPr lang="en-US" dirty="0" smtClean="0"/>
              <a:t> bands,</a:t>
            </a:r>
          </a:p>
          <a:p>
            <a:endParaRPr lang="en-US" dirty="0"/>
          </a:p>
          <a:p>
            <a:r>
              <a:rPr lang="en-US" dirty="0" smtClean="0"/>
              <a:t>GFIT spectral fitting code was used, assuming a Voigt </a:t>
            </a:r>
            <a:r>
              <a:rPr lang="en-US" dirty="0" err="1" smtClean="0"/>
              <a:t>lineshape</a:t>
            </a:r>
            <a:r>
              <a:rPr lang="en-US" dirty="0" smtClean="0"/>
              <a:t> and no LM.  Except in two window where fits were made with and without LM to gauge sensitivity.</a:t>
            </a:r>
          </a:p>
          <a:p>
            <a:endParaRPr lang="en-US" dirty="0"/>
          </a:p>
          <a:p>
            <a:r>
              <a:rPr lang="en-US" dirty="0" smtClean="0"/>
              <a:t>All CO</a:t>
            </a:r>
            <a:r>
              <a:rPr lang="en-US" baseline="-25000" dirty="0" smtClean="0"/>
              <a:t>2</a:t>
            </a:r>
            <a:r>
              <a:rPr lang="en-US" dirty="0" smtClean="0"/>
              <a:t> </a:t>
            </a:r>
            <a:r>
              <a:rPr lang="en-US" dirty="0" err="1" smtClean="0"/>
              <a:t>isotopologs</a:t>
            </a:r>
            <a:r>
              <a:rPr lang="en-US" dirty="0" smtClean="0"/>
              <a:t> were fitted together. No attempt to obtain separate evaluations for each.</a:t>
            </a:r>
          </a:p>
          <a:p>
            <a:r>
              <a:rPr lang="en-US" dirty="0" smtClean="0"/>
              <a:t>That said, some of the </a:t>
            </a:r>
            <a:r>
              <a:rPr lang="en-US" dirty="0" err="1" smtClean="0"/>
              <a:t>Kitt</a:t>
            </a:r>
            <a:r>
              <a:rPr lang="en-US" dirty="0" smtClean="0"/>
              <a:t> Peak lab spectra were </a:t>
            </a:r>
            <a:r>
              <a:rPr lang="en-US" baseline="30000" dirty="0" smtClean="0"/>
              <a:t>13</a:t>
            </a:r>
            <a:r>
              <a:rPr lang="en-US" dirty="0" smtClean="0"/>
              <a:t>C-enriched.</a:t>
            </a:r>
          </a:p>
          <a:p>
            <a:endParaRPr lang="en-US" dirty="0"/>
          </a:p>
          <a:p>
            <a:r>
              <a:rPr lang="en-US" dirty="0" smtClean="0"/>
              <a:t>A new </a:t>
            </a:r>
            <a:r>
              <a:rPr lang="en-US" dirty="0" err="1" smtClean="0"/>
              <a:t>linelist</a:t>
            </a:r>
            <a:r>
              <a:rPr lang="en-US" dirty="0" smtClean="0"/>
              <a:t> </a:t>
            </a:r>
            <a:r>
              <a:rPr lang="en-US" dirty="0"/>
              <a:t>i</a:t>
            </a:r>
            <a:r>
              <a:rPr lang="en-US" dirty="0" smtClean="0"/>
              <a:t>s being generated by combining the best aspects of previous HITRAN version, together with a few ad hoc empirical corrections (“HITRAN CO2’s Greatest Hits”)</a:t>
            </a:r>
          </a:p>
        </p:txBody>
      </p:sp>
    </p:spTree>
    <p:extLst>
      <p:ext uri="{BB962C8B-B14F-4D97-AF65-F5344CB8AC3E}">
        <p14:creationId xmlns:p14="http://schemas.microsoft.com/office/powerpoint/2010/main" val="857840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823" y="1304689"/>
            <a:ext cx="8786336" cy="5401480"/>
          </a:xfrm>
          <a:prstGeom prst="rect">
            <a:avLst/>
          </a:prstGeom>
          <a:noFill/>
        </p:spPr>
        <p:txBody>
          <a:bodyPr wrap="square" rtlCol="0">
            <a:spAutoFit/>
          </a:bodyPr>
          <a:lstStyle/>
          <a:p>
            <a:pPr>
              <a:spcAft>
                <a:spcPts val="1200"/>
              </a:spcAft>
            </a:pPr>
            <a:r>
              <a:rPr lang="pl-PL" b="1" dirty="0" smtClean="0">
                <a:latin typeface="+mj-lt"/>
                <a:cs typeface="Courier New"/>
              </a:rPr>
              <a:t>HIT08: </a:t>
            </a:r>
            <a:r>
              <a:rPr lang="pl-PL" dirty="0" smtClean="0">
                <a:latin typeface="+mj-lt"/>
                <a:cs typeface="Courier New"/>
              </a:rPr>
              <a:t>314,919 lines</a:t>
            </a:r>
            <a:endParaRPr lang="pl-PL" dirty="0">
              <a:latin typeface="+mj-lt"/>
              <a:cs typeface="Courier New"/>
            </a:endParaRPr>
          </a:p>
          <a:p>
            <a:pPr>
              <a:spcAft>
                <a:spcPts val="1200"/>
              </a:spcAft>
            </a:pPr>
            <a:r>
              <a:rPr lang="pl-PL" b="1" dirty="0" smtClean="0">
                <a:latin typeface="+mj-lt"/>
                <a:cs typeface="Courier New"/>
              </a:rPr>
              <a:t>HIT12: </a:t>
            </a:r>
            <a:r>
              <a:rPr lang="pl-PL" dirty="0" smtClean="0">
                <a:latin typeface="+mj-lt"/>
                <a:cs typeface="Courier New"/>
              </a:rPr>
              <a:t>471,847 lines</a:t>
            </a:r>
            <a:endParaRPr lang="pl-PL" dirty="0">
              <a:latin typeface="+mj-lt"/>
              <a:cs typeface="Courier New"/>
            </a:endParaRPr>
          </a:p>
          <a:p>
            <a:pPr>
              <a:spcAft>
                <a:spcPts val="1200"/>
              </a:spcAft>
            </a:pPr>
            <a:r>
              <a:rPr lang="pl-PL" b="1" dirty="0">
                <a:cs typeface="Courier New"/>
              </a:rPr>
              <a:t>ATM16: </a:t>
            </a:r>
            <a:r>
              <a:rPr lang="pl-PL" dirty="0">
                <a:cs typeface="Courier New"/>
              </a:rPr>
              <a:t>450,493 lines:  </a:t>
            </a:r>
            <a:r>
              <a:rPr lang="pl-PL" dirty="0" err="1">
                <a:cs typeface="Courier New"/>
              </a:rPr>
              <a:t>Mostly</a:t>
            </a:r>
            <a:r>
              <a:rPr lang="pl-PL" dirty="0">
                <a:cs typeface="Courier New"/>
              </a:rPr>
              <a:t> HITRAN 2012.  </a:t>
            </a:r>
            <a:r>
              <a:rPr lang="pl-PL" dirty="0" err="1">
                <a:cs typeface="Courier New"/>
              </a:rPr>
              <a:t>Based</a:t>
            </a:r>
            <a:r>
              <a:rPr lang="pl-PL" dirty="0">
                <a:cs typeface="Courier New"/>
              </a:rPr>
              <a:t> on </a:t>
            </a:r>
            <a:r>
              <a:rPr lang="pl-PL" dirty="0" err="1">
                <a:cs typeface="Courier New"/>
              </a:rPr>
              <a:t>Toth</a:t>
            </a:r>
            <a:r>
              <a:rPr lang="pl-PL" dirty="0">
                <a:cs typeface="Courier New"/>
              </a:rPr>
              <a:t> (2008) for the </a:t>
            </a:r>
            <a:r>
              <a:rPr lang="en-US" dirty="0">
                <a:cs typeface="Courier New"/>
              </a:rPr>
              <a:t>the 5740-6600 cm</a:t>
            </a:r>
            <a:r>
              <a:rPr lang="en-US" baseline="30000" dirty="0">
                <a:cs typeface="Courier New"/>
              </a:rPr>
              <a:t>-1 </a:t>
            </a:r>
            <a:r>
              <a:rPr lang="pl-PL" dirty="0">
                <a:cs typeface="Courier New"/>
              </a:rPr>
              <a:t>region</a:t>
            </a:r>
            <a:r>
              <a:rPr lang="pl-PL" baseline="30000" dirty="0">
                <a:cs typeface="Courier New"/>
              </a:rPr>
              <a:t> </a:t>
            </a:r>
            <a:r>
              <a:rPr lang="pl-PL" dirty="0" err="1">
                <a:cs typeface="Courier New"/>
              </a:rPr>
              <a:t>because</a:t>
            </a:r>
            <a:r>
              <a:rPr lang="pl-PL" dirty="0">
                <a:cs typeface="Courier New"/>
              </a:rPr>
              <a:t> </a:t>
            </a:r>
            <a:r>
              <a:rPr lang="pl-PL" dirty="0" err="1">
                <a:cs typeface="Courier New"/>
              </a:rPr>
              <a:t>it</a:t>
            </a:r>
            <a:r>
              <a:rPr lang="pl-PL" dirty="0">
                <a:cs typeface="Courier New"/>
              </a:rPr>
              <a:t> </a:t>
            </a:r>
            <a:r>
              <a:rPr lang="pl-PL" dirty="0" err="1">
                <a:cs typeface="Courier New"/>
              </a:rPr>
              <a:t>gave</a:t>
            </a:r>
            <a:r>
              <a:rPr lang="pl-PL" dirty="0">
                <a:cs typeface="Courier New"/>
              </a:rPr>
              <a:t> </a:t>
            </a:r>
            <a:r>
              <a:rPr lang="pl-PL" dirty="0" err="1">
                <a:cs typeface="Courier New"/>
              </a:rPr>
              <a:t>better</a:t>
            </a:r>
            <a:r>
              <a:rPr lang="pl-PL" dirty="0">
                <a:cs typeface="Courier New"/>
              </a:rPr>
              <a:t> </a:t>
            </a:r>
            <a:r>
              <a:rPr lang="pl-PL" dirty="0" err="1">
                <a:cs typeface="Courier New"/>
              </a:rPr>
              <a:t>fits</a:t>
            </a:r>
            <a:r>
              <a:rPr lang="pl-PL" dirty="0">
                <a:cs typeface="Courier New"/>
              </a:rPr>
              <a:t>.  </a:t>
            </a:r>
            <a:r>
              <a:rPr lang="pl-PL" dirty="0" err="1">
                <a:cs typeface="Courier New"/>
              </a:rPr>
              <a:t>Empirical</a:t>
            </a:r>
            <a:r>
              <a:rPr lang="pl-PL" dirty="0">
                <a:cs typeface="Courier New"/>
              </a:rPr>
              <a:t> </a:t>
            </a:r>
            <a:r>
              <a:rPr lang="pl-PL" dirty="0" err="1">
                <a:cs typeface="Courier New"/>
              </a:rPr>
              <a:t>adjustments</a:t>
            </a:r>
            <a:r>
              <a:rPr lang="pl-PL" dirty="0">
                <a:cs typeface="Courier New"/>
              </a:rPr>
              <a:t> </a:t>
            </a:r>
            <a:r>
              <a:rPr lang="pl-PL" dirty="0" err="1">
                <a:cs typeface="Courier New"/>
              </a:rPr>
              <a:t>throughout</a:t>
            </a:r>
            <a:r>
              <a:rPr lang="pl-PL" dirty="0">
                <a:cs typeface="Courier New"/>
              </a:rPr>
              <a:t>.</a:t>
            </a:r>
          </a:p>
          <a:p>
            <a:pPr>
              <a:spcAft>
                <a:spcPts val="1200"/>
              </a:spcAft>
            </a:pPr>
            <a:r>
              <a:rPr lang="pl-PL" b="1" dirty="0" smtClean="0">
                <a:latin typeface="+mj-lt"/>
                <a:cs typeface="Courier New"/>
              </a:rPr>
              <a:t>HIT16a:  </a:t>
            </a:r>
            <a:r>
              <a:rPr lang="pl-PL" dirty="0" smtClean="0">
                <a:latin typeface="+mj-lt"/>
                <a:cs typeface="Courier New"/>
              </a:rPr>
              <a:t>554,183 lines:</a:t>
            </a:r>
            <a:r>
              <a:rPr lang="pl-PL" dirty="0">
                <a:latin typeface="+mj-lt"/>
                <a:cs typeface="Courier New"/>
              </a:rPr>
              <a:t> </a:t>
            </a:r>
            <a:r>
              <a:rPr lang="pl-PL" dirty="0" smtClean="0">
                <a:latin typeface="+mj-lt"/>
                <a:cs typeface="Courier New"/>
              </a:rPr>
              <a:t> </a:t>
            </a:r>
            <a:r>
              <a:rPr lang="pl-PL" dirty="0" err="1" smtClean="0">
                <a:latin typeface="+mj-lt"/>
                <a:cs typeface="Courier New"/>
              </a:rPr>
              <a:t>Based</a:t>
            </a:r>
            <a:r>
              <a:rPr lang="pl-PL" dirty="0" smtClean="0">
                <a:latin typeface="+mj-lt"/>
                <a:cs typeface="Courier New"/>
              </a:rPr>
              <a:t> on </a:t>
            </a:r>
            <a:r>
              <a:rPr lang="pl-PL" dirty="0" err="1" smtClean="0">
                <a:latin typeface="+mj-lt"/>
                <a:cs typeface="Courier New"/>
              </a:rPr>
              <a:t>files</a:t>
            </a:r>
            <a:r>
              <a:rPr lang="pl-PL" dirty="0" smtClean="0">
                <a:latin typeface="+mj-lt"/>
                <a:cs typeface="Courier New"/>
              </a:rPr>
              <a:t> </a:t>
            </a:r>
            <a:r>
              <a:rPr lang="pl-PL" dirty="0" err="1" smtClean="0">
                <a:latin typeface="+mj-lt"/>
                <a:cs typeface="Courier New"/>
              </a:rPr>
              <a:t>that</a:t>
            </a:r>
            <a:r>
              <a:rPr lang="pl-PL" dirty="0" smtClean="0">
                <a:latin typeface="+mj-lt"/>
                <a:cs typeface="Courier New"/>
              </a:rPr>
              <a:t> </a:t>
            </a:r>
            <a:r>
              <a:rPr lang="pl-PL" dirty="0" err="1" smtClean="0">
                <a:latin typeface="+mj-lt"/>
                <a:cs typeface="Courier New"/>
              </a:rPr>
              <a:t>Iouli</a:t>
            </a:r>
            <a:r>
              <a:rPr lang="pl-PL" dirty="0" smtClean="0">
                <a:latin typeface="+mj-lt"/>
                <a:cs typeface="Courier New"/>
              </a:rPr>
              <a:t> Gordon </a:t>
            </a:r>
            <a:r>
              <a:rPr lang="pl-PL" dirty="0" err="1" smtClean="0">
                <a:latin typeface="+mj-lt"/>
                <a:cs typeface="Courier New"/>
              </a:rPr>
              <a:t>sent</a:t>
            </a:r>
            <a:r>
              <a:rPr lang="pl-PL" dirty="0" smtClean="0">
                <a:latin typeface="+mj-lt"/>
                <a:cs typeface="Courier New"/>
              </a:rPr>
              <a:t> me on </a:t>
            </a:r>
            <a:r>
              <a:rPr lang="pl-PL" dirty="0" err="1" smtClean="0">
                <a:latin typeface="+mj-lt"/>
                <a:cs typeface="Courier New"/>
              </a:rPr>
              <a:t>June</a:t>
            </a:r>
            <a:r>
              <a:rPr lang="pl-PL" dirty="0" smtClean="0">
                <a:latin typeface="+mj-lt"/>
                <a:cs typeface="Courier New"/>
              </a:rPr>
              <a:t> 27, 2017, (</a:t>
            </a:r>
            <a:r>
              <a:rPr lang="en-US" dirty="0"/>
              <a:t>02_hit16_first-</a:t>
            </a:r>
            <a:r>
              <a:rPr lang="en-US" dirty="0" smtClean="0"/>
              <a:t>9iso) and June 30, 2017, (hit838corr). Fixed 19 lines with ABHW=0 and one line with intensity=0 (copied intensity from HIT12). </a:t>
            </a:r>
            <a:endParaRPr lang="en-US" dirty="0">
              <a:latin typeface="+mj-lt"/>
              <a:cs typeface="Courier New"/>
            </a:endParaRPr>
          </a:p>
          <a:p>
            <a:pPr>
              <a:spcAft>
                <a:spcPts val="1200"/>
              </a:spcAft>
            </a:pPr>
            <a:r>
              <a:rPr lang="en-US" b="1" dirty="0" smtClean="0">
                <a:latin typeface="+mj-lt"/>
                <a:cs typeface="Courier New"/>
              </a:rPr>
              <a:t>HIT16b:  </a:t>
            </a:r>
            <a:r>
              <a:rPr lang="en-US" dirty="0" smtClean="0">
                <a:latin typeface="+mj-lt"/>
                <a:cs typeface="Courier New"/>
              </a:rPr>
              <a:t>559,874 lines: </a:t>
            </a:r>
            <a:r>
              <a:rPr lang="pl-PL" dirty="0" err="1" smtClean="0">
                <a:cs typeface="Courier New"/>
              </a:rPr>
              <a:t>Downloaded</a:t>
            </a:r>
            <a:r>
              <a:rPr lang="pl-PL" dirty="0" smtClean="0">
                <a:cs typeface="Courier New"/>
              </a:rPr>
              <a:t> from the HITRAN-online </a:t>
            </a:r>
            <a:r>
              <a:rPr lang="pl-PL" dirty="0" err="1" smtClean="0">
                <a:cs typeface="Courier New"/>
              </a:rPr>
              <a:t>website</a:t>
            </a:r>
            <a:r>
              <a:rPr lang="pl-PL" dirty="0" smtClean="0">
                <a:cs typeface="Courier New"/>
              </a:rPr>
              <a:t> on </a:t>
            </a:r>
            <a:r>
              <a:rPr lang="pl-PL" dirty="0" err="1" smtClean="0">
                <a:cs typeface="Courier New"/>
              </a:rPr>
              <a:t>Nov</a:t>
            </a:r>
            <a:r>
              <a:rPr lang="pl-PL" dirty="0" smtClean="0">
                <a:cs typeface="Courier New"/>
              </a:rPr>
              <a:t> 28, 2017 (5a1de32a.par).  </a:t>
            </a:r>
            <a:r>
              <a:rPr lang="pl-PL" dirty="0" err="1" smtClean="0">
                <a:cs typeface="Courier New"/>
              </a:rPr>
              <a:t>Includes</a:t>
            </a:r>
            <a:r>
              <a:rPr lang="pl-PL" dirty="0" smtClean="0">
                <a:cs typeface="Courier New"/>
              </a:rPr>
              <a:t> </a:t>
            </a:r>
            <a:r>
              <a:rPr lang="pl-PL" dirty="0" err="1" smtClean="0">
                <a:cs typeface="Courier New"/>
              </a:rPr>
              <a:t>isotopologs</a:t>
            </a:r>
            <a:r>
              <a:rPr lang="pl-PL" dirty="0" smtClean="0">
                <a:cs typeface="Courier New"/>
              </a:rPr>
              <a:t> 11 &amp; 12.  </a:t>
            </a:r>
            <a:r>
              <a:rPr lang="pl-PL" dirty="0" err="1" smtClean="0">
                <a:cs typeface="Courier New"/>
              </a:rPr>
              <a:t>Fixed</a:t>
            </a:r>
            <a:r>
              <a:rPr lang="pl-PL" dirty="0" smtClean="0">
                <a:cs typeface="Courier New"/>
              </a:rPr>
              <a:t> same 19 lines with ABHW=0. </a:t>
            </a:r>
          </a:p>
          <a:p>
            <a:pPr>
              <a:spcAft>
                <a:spcPts val="1200"/>
              </a:spcAft>
            </a:pPr>
            <a:endParaRPr lang="pl-PL" dirty="0" smtClean="0">
              <a:cs typeface="Courier New"/>
            </a:endParaRPr>
          </a:p>
          <a:p>
            <a:pPr>
              <a:spcAft>
                <a:spcPts val="1200"/>
              </a:spcAft>
            </a:pPr>
            <a:r>
              <a:rPr lang="pl-PL" dirty="0" err="1" smtClean="0">
                <a:cs typeface="Courier New"/>
              </a:rPr>
              <a:t>Every</a:t>
            </a:r>
            <a:r>
              <a:rPr lang="pl-PL" dirty="0" smtClean="0">
                <a:cs typeface="Courier New"/>
              </a:rPr>
              <a:t> </a:t>
            </a:r>
            <a:r>
              <a:rPr lang="pl-PL" dirty="0" err="1" smtClean="0">
                <a:cs typeface="Courier New"/>
              </a:rPr>
              <a:t>line</a:t>
            </a:r>
            <a:r>
              <a:rPr lang="pl-PL" dirty="0" smtClean="0">
                <a:cs typeface="Courier New"/>
              </a:rPr>
              <a:t> of HIT16b </a:t>
            </a:r>
            <a:r>
              <a:rPr lang="pl-PL" dirty="0" err="1" smtClean="0">
                <a:cs typeface="Courier New"/>
              </a:rPr>
              <a:t>is</a:t>
            </a:r>
            <a:r>
              <a:rPr lang="pl-PL" dirty="0" smtClean="0">
                <a:cs typeface="Courier New"/>
              </a:rPr>
              <a:t> </a:t>
            </a:r>
            <a:r>
              <a:rPr lang="pl-PL" dirty="0" err="1" smtClean="0">
                <a:cs typeface="Courier New"/>
              </a:rPr>
              <a:t>different</a:t>
            </a:r>
            <a:r>
              <a:rPr lang="pl-PL" dirty="0" smtClean="0">
                <a:cs typeface="Courier New"/>
              </a:rPr>
              <a:t> from HIT16a. </a:t>
            </a:r>
            <a:r>
              <a:rPr lang="pl-PL" dirty="0" err="1" smtClean="0">
                <a:cs typeface="Courier New"/>
              </a:rPr>
              <a:t>Mainly</a:t>
            </a:r>
            <a:r>
              <a:rPr lang="pl-PL" dirty="0" smtClean="0">
                <a:cs typeface="Courier New"/>
              </a:rPr>
              <a:t> </a:t>
            </a:r>
            <a:r>
              <a:rPr lang="pl-PL" dirty="0" err="1" smtClean="0">
                <a:cs typeface="Courier New"/>
              </a:rPr>
              <a:t>due</a:t>
            </a:r>
            <a:r>
              <a:rPr lang="pl-PL" dirty="0" smtClean="0">
                <a:cs typeface="Courier New"/>
              </a:rPr>
              <a:t> to </a:t>
            </a:r>
            <a:r>
              <a:rPr lang="pl-PL" dirty="0" err="1" smtClean="0">
                <a:cs typeface="Courier New"/>
              </a:rPr>
              <a:t>writing</a:t>
            </a:r>
            <a:r>
              <a:rPr lang="pl-PL" dirty="0" smtClean="0">
                <a:cs typeface="Courier New"/>
              </a:rPr>
              <a:t> SBHW in ‘f5.3’ format </a:t>
            </a:r>
            <a:r>
              <a:rPr lang="pl-PL" dirty="0" err="1" smtClean="0">
                <a:cs typeface="Courier New"/>
              </a:rPr>
              <a:t>instead</a:t>
            </a:r>
            <a:r>
              <a:rPr lang="pl-PL" dirty="0" smtClean="0">
                <a:cs typeface="Courier New"/>
              </a:rPr>
              <a:t> of ‘f5.4’.  </a:t>
            </a:r>
            <a:r>
              <a:rPr lang="pl-PL" dirty="0" err="1">
                <a:cs typeface="Courier New"/>
              </a:rPr>
              <a:t>W</a:t>
            </a:r>
            <a:r>
              <a:rPr lang="pl-PL" dirty="0" err="1" smtClean="0">
                <a:cs typeface="Courier New"/>
              </a:rPr>
              <a:t>idths</a:t>
            </a:r>
            <a:r>
              <a:rPr lang="pl-PL" dirty="0" smtClean="0">
                <a:cs typeface="Courier New"/>
              </a:rPr>
              <a:t> </a:t>
            </a:r>
            <a:r>
              <a:rPr lang="pl-PL" dirty="0" err="1" smtClean="0">
                <a:cs typeface="Courier New"/>
              </a:rPr>
              <a:t>that</a:t>
            </a:r>
            <a:r>
              <a:rPr lang="pl-PL" dirty="0" smtClean="0">
                <a:cs typeface="Courier New"/>
              </a:rPr>
              <a:t> </a:t>
            </a:r>
            <a:r>
              <a:rPr lang="pl-PL" dirty="0" err="1" smtClean="0">
                <a:cs typeface="Courier New"/>
              </a:rPr>
              <a:t>were</a:t>
            </a:r>
            <a:r>
              <a:rPr lang="pl-PL" dirty="0" smtClean="0">
                <a:cs typeface="Courier New"/>
              </a:rPr>
              <a:t> ‘.0678’ in HIT16a </a:t>
            </a:r>
            <a:r>
              <a:rPr lang="pl-PL" dirty="0" err="1" smtClean="0">
                <a:cs typeface="Courier New"/>
              </a:rPr>
              <a:t>became</a:t>
            </a:r>
            <a:r>
              <a:rPr lang="pl-PL" dirty="0" smtClean="0">
                <a:cs typeface="Courier New"/>
              </a:rPr>
              <a:t> ‘0.068’ in HIT16b. </a:t>
            </a:r>
            <a:r>
              <a:rPr lang="pl-PL" dirty="0">
                <a:cs typeface="Courier New"/>
              </a:rPr>
              <a:t> </a:t>
            </a:r>
            <a:r>
              <a:rPr lang="pl-PL" dirty="0" err="1" smtClean="0">
                <a:cs typeface="Courier New"/>
              </a:rPr>
              <a:t>Is</a:t>
            </a:r>
            <a:r>
              <a:rPr lang="pl-PL" dirty="0" smtClean="0">
                <a:cs typeface="Courier New"/>
              </a:rPr>
              <a:t> 2 </a:t>
            </a:r>
            <a:r>
              <a:rPr lang="pl-PL" dirty="0" err="1" smtClean="0">
                <a:cs typeface="Courier New"/>
              </a:rPr>
              <a:t>sig</a:t>
            </a:r>
            <a:r>
              <a:rPr lang="pl-PL" dirty="0" smtClean="0">
                <a:cs typeface="Courier New"/>
              </a:rPr>
              <a:t> </a:t>
            </a:r>
            <a:r>
              <a:rPr lang="pl-PL" dirty="0" err="1" smtClean="0">
                <a:cs typeface="Courier New"/>
              </a:rPr>
              <a:t>figs</a:t>
            </a:r>
            <a:r>
              <a:rPr lang="pl-PL" dirty="0" smtClean="0">
                <a:cs typeface="Courier New"/>
              </a:rPr>
              <a:t> </a:t>
            </a:r>
            <a:r>
              <a:rPr lang="pl-PL" dirty="0" err="1" smtClean="0">
                <a:cs typeface="Courier New"/>
              </a:rPr>
              <a:t>good</a:t>
            </a:r>
            <a:r>
              <a:rPr lang="pl-PL" dirty="0" smtClean="0">
                <a:cs typeface="Courier New"/>
              </a:rPr>
              <a:t> </a:t>
            </a:r>
            <a:r>
              <a:rPr lang="pl-PL" dirty="0" err="1" smtClean="0">
                <a:cs typeface="Courier New"/>
              </a:rPr>
              <a:t>enough</a:t>
            </a:r>
            <a:r>
              <a:rPr lang="pl-PL" dirty="0" smtClean="0">
                <a:cs typeface="Courier New"/>
              </a:rPr>
              <a:t>?  In </a:t>
            </a:r>
            <a:r>
              <a:rPr lang="pl-PL" dirty="0" err="1" smtClean="0">
                <a:cs typeface="Courier New"/>
              </a:rPr>
              <a:t>another</a:t>
            </a:r>
            <a:r>
              <a:rPr lang="pl-PL" dirty="0" smtClean="0">
                <a:cs typeface="Courier New"/>
              </a:rPr>
              <a:t> </a:t>
            </a:r>
            <a:r>
              <a:rPr lang="pl-PL" dirty="0" err="1" smtClean="0">
                <a:cs typeface="Courier New"/>
              </a:rPr>
              <a:t>case</a:t>
            </a:r>
            <a:r>
              <a:rPr lang="pl-PL" dirty="0" smtClean="0">
                <a:cs typeface="Courier New"/>
              </a:rPr>
              <a:t>, ‘.1039’ </a:t>
            </a:r>
            <a:r>
              <a:rPr lang="pl-PL" dirty="0" err="1" smtClean="0">
                <a:cs typeface="Courier New"/>
              </a:rPr>
              <a:t>became</a:t>
            </a:r>
            <a:r>
              <a:rPr lang="pl-PL" dirty="0" smtClean="0">
                <a:cs typeface="Courier New"/>
              </a:rPr>
              <a:t> ‘0.103’ !?</a:t>
            </a:r>
          </a:p>
          <a:p>
            <a:pPr>
              <a:spcAft>
                <a:spcPts val="600"/>
              </a:spcAft>
            </a:pPr>
            <a:r>
              <a:rPr lang="pl-PL" dirty="0" smtClean="0">
                <a:cs typeface="Courier New"/>
              </a:rPr>
              <a:t>In HIT16b, </a:t>
            </a:r>
            <a:r>
              <a:rPr lang="pl-PL" dirty="0" err="1" smtClean="0">
                <a:cs typeface="Courier New"/>
              </a:rPr>
              <a:t>some</a:t>
            </a:r>
            <a:r>
              <a:rPr lang="pl-PL" dirty="0" smtClean="0">
                <a:cs typeface="Courier New"/>
              </a:rPr>
              <a:t> </a:t>
            </a:r>
            <a:r>
              <a:rPr lang="pl-PL" dirty="0" err="1" smtClean="0">
                <a:cs typeface="Courier New"/>
              </a:rPr>
              <a:t>intensities</a:t>
            </a:r>
            <a:r>
              <a:rPr lang="pl-PL" dirty="0" smtClean="0">
                <a:cs typeface="Courier New"/>
              </a:rPr>
              <a:t> </a:t>
            </a:r>
            <a:r>
              <a:rPr lang="pl-PL" dirty="0" err="1" smtClean="0">
                <a:cs typeface="Courier New"/>
              </a:rPr>
              <a:t>written</a:t>
            </a:r>
            <a:r>
              <a:rPr lang="pl-PL" dirty="0" smtClean="0">
                <a:cs typeface="Courier New"/>
              </a:rPr>
              <a:t> as ‘2.980E-30’ in HIT16a, </a:t>
            </a:r>
            <a:r>
              <a:rPr lang="pl-PL" dirty="0" err="1" smtClean="0">
                <a:cs typeface="Courier New"/>
              </a:rPr>
              <a:t>are</a:t>
            </a:r>
            <a:r>
              <a:rPr lang="pl-PL" dirty="0" smtClean="0">
                <a:cs typeface="Courier New"/>
              </a:rPr>
              <a:t> ‘2.980e-30’ in HIT16b. </a:t>
            </a:r>
          </a:p>
          <a:p>
            <a:pPr>
              <a:spcAft>
                <a:spcPts val="600"/>
              </a:spcAft>
            </a:pPr>
            <a:r>
              <a:rPr lang="pl-PL" dirty="0" smtClean="0">
                <a:cs typeface="Courier New"/>
              </a:rPr>
              <a:t>HIT16b </a:t>
            </a:r>
            <a:r>
              <a:rPr lang="pl-PL" dirty="0" err="1" smtClean="0">
                <a:cs typeface="Courier New"/>
              </a:rPr>
              <a:t>contains</a:t>
            </a:r>
            <a:r>
              <a:rPr lang="pl-PL" dirty="0" smtClean="0">
                <a:cs typeface="Courier New"/>
              </a:rPr>
              <a:t> CO</a:t>
            </a:r>
            <a:r>
              <a:rPr lang="pl-PL" baseline="-25000" dirty="0" smtClean="0">
                <a:cs typeface="Courier New"/>
              </a:rPr>
              <a:t>2</a:t>
            </a:r>
            <a:r>
              <a:rPr lang="pl-PL" dirty="0" smtClean="0">
                <a:cs typeface="Courier New"/>
              </a:rPr>
              <a:t> </a:t>
            </a:r>
            <a:r>
              <a:rPr lang="pl-PL" dirty="0" err="1" smtClean="0">
                <a:cs typeface="Courier New"/>
              </a:rPr>
              <a:t>isotopologs</a:t>
            </a:r>
            <a:r>
              <a:rPr lang="pl-PL" dirty="0" smtClean="0">
                <a:cs typeface="Courier New"/>
              </a:rPr>
              <a:t> 11 and 12 (A and B) </a:t>
            </a:r>
          </a:p>
        </p:txBody>
      </p:sp>
      <p:sp>
        <p:nvSpPr>
          <p:cNvPr id="2" name="Title 1"/>
          <p:cNvSpPr>
            <a:spLocks noGrp="1"/>
          </p:cNvSpPr>
          <p:nvPr>
            <p:ph type="ctrTitle"/>
          </p:nvPr>
        </p:nvSpPr>
        <p:spPr>
          <a:xfrm>
            <a:off x="685800" y="33635"/>
            <a:ext cx="7772400" cy="1118003"/>
          </a:xfrm>
        </p:spPr>
        <p:txBody>
          <a:bodyPr/>
          <a:lstStyle/>
          <a:p>
            <a:r>
              <a:rPr lang="en-US" dirty="0" smtClean="0"/>
              <a:t>CO</a:t>
            </a:r>
            <a:r>
              <a:rPr lang="en-US" baseline="-25000" dirty="0" smtClean="0"/>
              <a:t>2</a:t>
            </a:r>
            <a:r>
              <a:rPr lang="en-US" dirty="0" smtClean="0"/>
              <a:t> </a:t>
            </a:r>
            <a:r>
              <a:rPr lang="en-US" dirty="0" err="1" smtClean="0"/>
              <a:t>Linelists</a:t>
            </a:r>
            <a:r>
              <a:rPr lang="en-US" dirty="0" smtClean="0"/>
              <a:t> </a:t>
            </a:r>
            <a:r>
              <a:rPr lang="en-US" dirty="0"/>
              <a:t>E</a:t>
            </a:r>
            <a:r>
              <a:rPr lang="en-US" dirty="0" smtClean="0"/>
              <a:t>valuated</a:t>
            </a:r>
            <a:endParaRPr lang="en-US" dirty="0"/>
          </a:p>
        </p:txBody>
      </p:sp>
    </p:spTree>
    <p:extLst>
      <p:ext uri="{BB962C8B-B14F-4D97-AF65-F5344CB8AC3E}">
        <p14:creationId xmlns:p14="http://schemas.microsoft.com/office/powerpoint/2010/main" val="3427614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52086850"/>
              </p:ext>
            </p:extLst>
          </p:nvPr>
        </p:nvGraphicFramePr>
        <p:xfrm>
          <a:off x="98860" y="926311"/>
          <a:ext cx="9004604" cy="5175431"/>
        </p:xfrm>
        <a:graphic>
          <a:graphicData uri="http://schemas.openxmlformats.org/drawingml/2006/table">
            <a:tbl>
              <a:tblPr firstRow="1" bandRow="1">
                <a:tableStyleId>{5C22544A-7EE6-4342-B048-85BDC9FD1C3A}</a:tableStyleId>
              </a:tblPr>
              <a:tblGrid>
                <a:gridCol w="1465245"/>
                <a:gridCol w="3943684"/>
                <a:gridCol w="3595675"/>
              </a:tblGrid>
              <a:tr h="404125">
                <a:tc>
                  <a:txBody>
                    <a:bodyPr/>
                    <a:lstStyle/>
                    <a:p>
                      <a:r>
                        <a:rPr lang="en-US" dirty="0" smtClean="0"/>
                        <a:t>Spectra</a:t>
                      </a:r>
                      <a:endParaRPr lang="en-US" dirty="0"/>
                    </a:p>
                  </a:txBody>
                  <a:tcPr/>
                </a:tc>
                <a:tc>
                  <a:txBody>
                    <a:bodyPr/>
                    <a:lstStyle/>
                    <a:p>
                      <a:r>
                        <a:rPr lang="en-US" dirty="0" smtClean="0"/>
                        <a:t>         Pros</a:t>
                      </a:r>
                      <a:endParaRPr lang="en-US" dirty="0"/>
                    </a:p>
                  </a:txBody>
                  <a:tcPr/>
                </a:tc>
                <a:tc>
                  <a:txBody>
                    <a:bodyPr/>
                    <a:lstStyle/>
                    <a:p>
                      <a:r>
                        <a:rPr lang="en-US" dirty="0" smtClean="0"/>
                        <a:t>           Cons</a:t>
                      </a:r>
                      <a:endParaRPr lang="en-US" dirty="0"/>
                    </a:p>
                  </a:txBody>
                  <a:tcPr/>
                </a:tc>
              </a:tr>
              <a:tr h="892953">
                <a:tc>
                  <a:txBody>
                    <a:bodyPr/>
                    <a:lstStyle/>
                    <a:p>
                      <a:pPr>
                        <a:lnSpc>
                          <a:spcPct val="90000"/>
                        </a:lnSpc>
                      </a:pPr>
                      <a:r>
                        <a:rPr lang="en-US" sz="1700" dirty="0" smtClean="0"/>
                        <a:t>Laboratory</a:t>
                      </a:r>
                    </a:p>
                    <a:p>
                      <a:pPr>
                        <a:lnSpc>
                          <a:spcPct val="90000"/>
                        </a:lnSpc>
                      </a:pPr>
                      <a:r>
                        <a:rPr lang="en-US" sz="1700" dirty="0" smtClean="0"/>
                        <a:t>(KP &amp; JPL)</a:t>
                      </a:r>
                      <a:endParaRPr lang="en-US" sz="1700" dirty="0"/>
                    </a:p>
                  </a:txBody>
                  <a:tcPr/>
                </a:tc>
                <a:tc>
                  <a:txBody>
                    <a:bodyPr/>
                    <a:lstStyle/>
                    <a:p>
                      <a:pPr marL="285750" indent="-285750">
                        <a:lnSpc>
                          <a:spcPct val="90000"/>
                        </a:lnSpc>
                        <a:buFont typeface="Arial"/>
                        <a:buChar char="•"/>
                      </a:pPr>
                      <a:r>
                        <a:rPr lang="en-US" sz="1700" dirty="0" smtClean="0"/>
                        <a:t>Well</a:t>
                      </a:r>
                      <a:r>
                        <a:rPr lang="en-US" sz="1700" baseline="0" dirty="0" smtClean="0"/>
                        <a:t> k</a:t>
                      </a:r>
                      <a:r>
                        <a:rPr lang="en-US" sz="1700" dirty="0" smtClean="0"/>
                        <a:t>nown cell conditions (T,P, VMR)</a:t>
                      </a:r>
                    </a:p>
                    <a:p>
                      <a:pPr marL="285750" indent="-285750">
                        <a:lnSpc>
                          <a:spcPct val="90000"/>
                        </a:lnSpc>
                        <a:buFont typeface="Arial"/>
                        <a:buChar char="•"/>
                      </a:pPr>
                      <a:r>
                        <a:rPr lang="en-US" sz="1700" dirty="0" smtClean="0"/>
                        <a:t>Extreme</a:t>
                      </a:r>
                      <a:r>
                        <a:rPr lang="en-US" sz="1700" baseline="0" dirty="0" smtClean="0"/>
                        <a:t> isotopic enrichments possible</a:t>
                      </a:r>
                    </a:p>
                    <a:p>
                      <a:pPr marL="285750" indent="-285750">
                        <a:lnSpc>
                          <a:spcPct val="90000"/>
                        </a:lnSpc>
                        <a:buFont typeface="Arial"/>
                        <a:buChar char="•"/>
                      </a:pPr>
                      <a:r>
                        <a:rPr lang="en-US" sz="1700" baseline="0" dirty="0" smtClean="0"/>
                        <a:t>Little interference (H</a:t>
                      </a:r>
                      <a:r>
                        <a:rPr lang="en-US" sz="1700" baseline="-25000" dirty="0" smtClean="0"/>
                        <a:t>2</a:t>
                      </a:r>
                      <a:r>
                        <a:rPr lang="en-US" sz="1700" baseline="0" dirty="0" smtClean="0"/>
                        <a:t>O, solar)</a:t>
                      </a:r>
                    </a:p>
                    <a:p>
                      <a:pPr marL="285750" indent="-285750">
                        <a:lnSpc>
                          <a:spcPct val="90000"/>
                        </a:lnSpc>
                        <a:buFont typeface="Arial"/>
                        <a:buChar char="•"/>
                      </a:pPr>
                      <a:r>
                        <a:rPr lang="en-US" sz="1700" baseline="0" dirty="0" smtClean="0"/>
                        <a:t>Self-broadening can be investigated</a:t>
                      </a:r>
                      <a:endParaRPr lang="en-US" sz="1700" dirty="0"/>
                    </a:p>
                  </a:txBody>
                  <a:tcPr/>
                </a:tc>
                <a:tc>
                  <a:txBody>
                    <a:bodyPr/>
                    <a:lstStyle/>
                    <a:p>
                      <a:pPr marL="285750" indent="-285750">
                        <a:lnSpc>
                          <a:spcPct val="90000"/>
                        </a:lnSpc>
                        <a:buFont typeface="Arial"/>
                        <a:buChar char="•"/>
                      </a:pPr>
                      <a:r>
                        <a:rPr lang="en-US" sz="1700" dirty="0" smtClean="0"/>
                        <a:t>Dim Source</a:t>
                      </a:r>
                      <a:r>
                        <a:rPr lang="en-US" sz="1700" baseline="0" dirty="0" smtClean="0"/>
                        <a:t> (lamp) so </a:t>
                      </a:r>
                      <a:r>
                        <a:rPr lang="en-US" sz="1700" dirty="0" smtClean="0"/>
                        <a:t>narrow spectral coverage</a:t>
                      </a:r>
                      <a:r>
                        <a:rPr lang="en-US" sz="1700" baseline="0" dirty="0" smtClean="0"/>
                        <a:t> and </a:t>
                      </a:r>
                      <a:r>
                        <a:rPr lang="en-US" sz="1700" dirty="0" smtClean="0"/>
                        <a:t>poor SNR</a:t>
                      </a:r>
                    </a:p>
                    <a:p>
                      <a:pPr marL="285750" indent="-285750">
                        <a:lnSpc>
                          <a:spcPct val="90000"/>
                        </a:lnSpc>
                        <a:buFont typeface="Arial"/>
                        <a:buChar char="•"/>
                      </a:pPr>
                      <a:r>
                        <a:rPr lang="en-US" sz="1700" dirty="0" smtClean="0"/>
                        <a:t>Narrow range</a:t>
                      </a:r>
                      <a:r>
                        <a:rPr lang="en-US" sz="1700" baseline="0" dirty="0" smtClean="0"/>
                        <a:t> of temperatures</a:t>
                      </a:r>
                      <a:endParaRPr lang="en-US" sz="1700" dirty="0"/>
                    </a:p>
                  </a:txBody>
                  <a:tcPr/>
                </a:tc>
              </a:tr>
              <a:tr h="1368750">
                <a:tc>
                  <a:txBody>
                    <a:bodyPr/>
                    <a:lstStyle/>
                    <a:p>
                      <a:pPr>
                        <a:lnSpc>
                          <a:spcPct val="90000"/>
                        </a:lnSpc>
                      </a:pPr>
                      <a:r>
                        <a:rPr lang="en-US" sz="1700" dirty="0" err="1" smtClean="0"/>
                        <a:t>MkIV</a:t>
                      </a:r>
                      <a:r>
                        <a:rPr lang="en-US" sz="1700" dirty="0" smtClean="0"/>
                        <a:t> </a:t>
                      </a:r>
                    </a:p>
                    <a:p>
                      <a:pPr>
                        <a:lnSpc>
                          <a:spcPct val="90000"/>
                        </a:lnSpc>
                      </a:pPr>
                      <a:r>
                        <a:rPr lang="en-US" sz="1700" dirty="0" smtClean="0"/>
                        <a:t>Balloon</a:t>
                      </a:r>
                      <a:r>
                        <a:rPr lang="en-US" sz="1700" baseline="0" dirty="0" smtClean="0"/>
                        <a:t> </a:t>
                      </a:r>
                      <a:r>
                        <a:rPr lang="en-US" sz="1700" dirty="0" smtClean="0"/>
                        <a:t>Occultation</a:t>
                      </a:r>
                      <a:endParaRPr lang="en-US" sz="1700" dirty="0"/>
                    </a:p>
                  </a:txBody>
                  <a:tcPr/>
                </a:tc>
                <a:tc>
                  <a:txBody>
                    <a:bodyPr/>
                    <a:lstStyle/>
                    <a:p>
                      <a:pPr marL="285750" indent="-285750">
                        <a:lnSpc>
                          <a:spcPct val="90000"/>
                        </a:lnSpc>
                        <a:buFont typeface="Arial"/>
                        <a:buChar char="•"/>
                      </a:pPr>
                      <a:r>
                        <a:rPr lang="en-US" sz="1700" dirty="0" smtClean="0"/>
                        <a:t>Bright Source (sun) allows</a:t>
                      </a:r>
                      <a:r>
                        <a:rPr lang="en-US" sz="1700" baseline="0" dirty="0" smtClean="0"/>
                        <a:t> b</a:t>
                      </a:r>
                      <a:r>
                        <a:rPr lang="en-US" sz="1700" dirty="0" smtClean="0"/>
                        <a:t>road coverage (650-4850 cm</a:t>
                      </a:r>
                      <a:r>
                        <a:rPr lang="en-US" sz="1700" baseline="30000" dirty="0" smtClean="0"/>
                        <a:t>-1</a:t>
                      </a:r>
                      <a:r>
                        <a:rPr lang="en-US" dirty="0" smtClean="0"/>
                        <a:t>) + </a:t>
                      </a:r>
                      <a:r>
                        <a:rPr lang="en-US" sz="1700" baseline="0" dirty="0" smtClean="0"/>
                        <a:t>high SNR</a:t>
                      </a:r>
                      <a:endParaRPr lang="en-US" sz="1700" dirty="0" smtClean="0"/>
                    </a:p>
                    <a:p>
                      <a:pPr marL="285750" indent="-285750">
                        <a:lnSpc>
                          <a:spcPct val="90000"/>
                        </a:lnSpc>
                        <a:buFont typeface="Arial"/>
                        <a:buChar char="•"/>
                      </a:pPr>
                      <a:r>
                        <a:rPr lang="en-US" sz="1700" dirty="0" smtClean="0"/>
                        <a:t>Wide range of T/P/VMR conditions  measured within minutes by same FTS</a:t>
                      </a:r>
                    </a:p>
                    <a:p>
                      <a:pPr marL="285750" indent="-285750">
                        <a:lnSpc>
                          <a:spcPct val="90000"/>
                        </a:lnSpc>
                        <a:buFont typeface="Arial"/>
                        <a:buChar char="•"/>
                      </a:pPr>
                      <a:r>
                        <a:rPr lang="en-US" sz="1700" dirty="0" smtClean="0"/>
                        <a:t>Solar &amp; instrumental features removed</a:t>
                      </a:r>
                    </a:p>
                    <a:p>
                      <a:pPr marL="285750" indent="-285750">
                        <a:lnSpc>
                          <a:spcPct val="90000"/>
                        </a:lnSpc>
                        <a:buFont typeface="Arial"/>
                        <a:buChar char="•"/>
                      </a:pPr>
                      <a:r>
                        <a:rPr lang="en-US" sz="1700" dirty="0" smtClean="0"/>
                        <a:t>Large path lengths (~400 km)</a:t>
                      </a:r>
                    </a:p>
                  </a:txBody>
                  <a:tcPr/>
                </a:tc>
                <a:tc>
                  <a:txBody>
                    <a:bodyPr/>
                    <a:lstStyle/>
                    <a:p>
                      <a:pPr marL="285750" indent="-285750">
                        <a:lnSpc>
                          <a:spcPct val="90000"/>
                        </a:lnSpc>
                        <a:buFont typeface="Arial"/>
                        <a:buChar char="•"/>
                      </a:pPr>
                      <a:r>
                        <a:rPr lang="en-US" sz="1700" dirty="0" smtClean="0"/>
                        <a:t>Non-uniform atmospheric path</a:t>
                      </a:r>
                    </a:p>
                    <a:p>
                      <a:pPr marL="285750" indent="-285750">
                        <a:lnSpc>
                          <a:spcPct val="90000"/>
                        </a:lnSpc>
                        <a:buFont typeface="Arial"/>
                        <a:buChar char="•"/>
                      </a:pPr>
                      <a:r>
                        <a:rPr lang="en-US" sz="1700" dirty="0" smtClean="0"/>
                        <a:t>Unknown atmospheric conditions (inferred from spectra)</a:t>
                      </a:r>
                    </a:p>
                    <a:p>
                      <a:pPr marL="285750" indent="-285750">
                        <a:lnSpc>
                          <a:spcPct val="90000"/>
                        </a:lnSpc>
                        <a:buFont typeface="Arial"/>
                        <a:buChar char="•"/>
                      </a:pPr>
                      <a:r>
                        <a:rPr lang="en-US" sz="1700" dirty="0" smtClean="0"/>
                        <a:t>Interferences from other gases with possibly poor </a:t>
                      </a:r>
                      <a:r>
                        <a:rPr lang="en-US" sz="1700" dirty="0" err="1" smtClean="0"/>
                        <a:t>specroscopy</a:t>
                      </a:r>
                      <a:endParaRPr lang="en-US" sz="1700" dirty="0"/>
                    </a:p>
                  </a:txBody>
                  <a:tcPr/>
                </a:tc>
              </a:tr>
              <a:tr h="1117602">
                <a:tc>
                  <a:txBody>
                    <a:bodyPr/>
                    <a:lstStyle/>
                    <a:p>
                      <a:pPr>
                        <a:lnSpc>
                          <a:spcPct val="90000"/>
                        </a:lnSpc>
                      </a:pPr>
                      <a:r>
                        <a:rPr lang="en-US" sz="1700" dirty="0" err="1" smtClean="0"/>
                        <a:t>MkIV</a:t>
                      </a:r>
                      <a:r>
                        <a:rPr lang="en-US" sz="1700" dirty="0" smtClean="0"/>
                        <a:t> </a:t>
                      </a:r>
                    </a:p>
                    <a:p>
                      <a:pPr>
                        <a:lnSpc>
                          <a:spcPct val="90000"/>
                        </a:lnSpc>
                      </a:pPr>
                      <a:r>
                        <a:rPr lang="en-US" sz="1700" dirty="0" smtClean="0"/>
                        <a:t>Ground-based</a:t>
                      </a:r>
                      <a:endParaRPr lang="en-US" sz="1700" dirty="0"/>
                    </a:p>
                  </a:txBody>
                  <a:tcPr/>
                </a:tc>
                <a:tc>
                  <a:txBody>
                    <a:bodyPr/>
                    <a:lstStyle/>
                    <a:p>
                      <a:pPr marL="285750" indent="-285750">
                        <a:lnSpc>
                          <a:spcPct val="90000"/>
                        </a:lnSpc>
                        <a:buFont typeface="Arial"/>
                        <a:buChar char="•"/>
                      </a:pPr>
                      <a:r>
                        <a:rPr lang="en-US" sz="1700" dirty="0" smtClean="0"/>
                        <a:t>Bright Source (sun) allows</a:t>
                      </a:r>
                      <a:r>
                        <a:rPr lang="en-US" sz="1700" baseline="0" dirty="0" smtClean="0"/>
                        <a:t> b</a:t>
                      </a:r>
                      <a:r>
                        <a:rPr lang="en-US" sz="1700" dirty="0" smtClean="0"/>
                        <a:t>road coverage (650-4850 cm</a:t>
                      </a:r>
                      <a:r>
                        <a:rPr lang="en-US" sz="1700" baseline="30000" dirty="0" smtClean="0"/>
                        <a:t>-1</a:t>
                      </a:r>
                      <a:r>
                        <a:rPr lang="en-US" dirty="0" smtClean="0"/>
                        <a:t>)</a:t>
                      </a:r>
                      <a:r>
                        <a:rPr lang="en-US" baseline="0" dirty="0" smtClean="0"/>
                        <a:t> + h</a:t>
                      </a:r>
                      <a:r>
                        <a:rPr lang="en-US" sz="1700" baseline="0" dirty="0" smtClean="0"/>
                        <a:t>igh SNR</a:t>
                      </a:r>
                      <a:endParaRPr lang="en-US" sz="1700" dirty="0" smtClean="0"/>
                    </a:p>
                    <a:p>
                      <a:pPr marL="285750" indent="-285750">
                        <a:lnSpc>
                          <a:spcPct val="90000"/>
                        </a:lnSpc>
                        <a:buFont typeface="Arial"/>
                        <a:buChar char="•"/>
                      </a:pPr>
                      <a:r>
                        <a:rPr lang="en-US" sz="1700" dirty="0" smtClean="0"/>
                        <a:t>Long paths (up</a:t>
                      </a:r>
                      <a:r>
                        <a:rPr lang="en-US" sz="1700" baseline="0" dirty="0" smtClean="0"/>
                        <a:t> to </a:t>
                      </a:r>
                      <a:r>
                        <a:rPr lang="en-US" sz="1700" dirty="0" smtClean="0"/>
                        <a:t>200 km)</a:t>
                      </a:r>
                    </a:p>
                    <a:p>
                      <a:pPr marL="285750" indent="-285750">
                        <a:lnSpc>
                          <a:spcPct val="90000"/>
                        </a:lnSpc>
                        <a:buFont typeface="Arial"/>
                        <a:buChar char="•"/>
                      </a:pPr>
                      <a:r>
                        <a:rPr lang="en-US" sz="1700" dirty="0" smtClean="0"/>
                        <a:t>Sensitive</a:t>
                      </a:r>
                      <a:r>
                        <a:rPr lang="en-US" sz="1700" baseline="0" dirty="0" smtClean="0"/>
                        <a:t> to air-broadened widths</a:t>
                      </a:r>
                      <a:endParaRPr lang="en-US" sz="1700" dirty="0" smtClean="0"/>
                    </a:p>
                  </a:txBody>
                  <a:tcPr/>
                </a:tc>
                <a:tc>
                  <a:txBody>
                    <a:bodyPr/>
                    <a:lstStyle/>
                    <a:p>
                      <a:pPr marL="285750" indent="-285750">
                        <a:lnSpc>
                          <a:spcPct val="90000"/>
                        </a:lnSpc>
                        <a:buFont typeface="Arial"/>
                        <a:buChar char="•"/>
                      </a:pPr>
                      <a:r>
                        <a:rPr lang="en-US" sz="1700" dirty="0" smtClean="0"/>
                        <a:t>Broad regions blacked out: </a:t>
                      </a:r>
                    </a:p>
                    <a:p>
                      <a:pPr marL="0" indent="0">
                        <a:lnSpc>
                          <a:spcPct val="90000"/>
                        </a:lnSpc>
                        <a:buFont typeface="Arial"/>
                        <a:buNone/>
                      </a:pPr>
                      <a:r>
                        <a:rPr lang="en-US" sz="1600" dirty="0" smtClean="0"/>
                        <a:t>      - H</a:t>
                      </a:r>
                      <a:r>
                        <a:rPr lang="en-US" sz="1600" baseline="-25000" dirty="0" smtClean="0"/>
                        <a:t>2</a:t>
                      </a:r>
                      <a:r>
                        <a:rPr lang="en-US" sz="1600" dirty="0" smtClean="0"/>
                        <a:t>O</a:t>
                      </a:r>
                      <a:r>
                        <a:rPr lang="en-US" sz="1600" baseline="0" dirty="0" smtClean="0"/>
                        <a:t> (1350-1900; 3350-4000 cm</a:t>
                      </a:r>
                      <a:r>
                        <a:rPr lang="en-US" sz="1600" baseline="30000" dirty="0" smtClean="0"/>
                        <a:t>-1</a:t>
                      </a:r>
                      <a:r>
                        <a:rPr lang="en-US" sz="1600" baseline="0" dirty="0" smtClean="0"/>
                        <a:t>) </a:t>
                      </a:r>
                    </a:p>
                    <a:p>
                      <a:pPr marL="0" indent="0">
                        <a:lnSpc>
                          <a:spcPct val="90000"/>
                        </a:lnSpc>
                        <a:buFont typeface="Arial"/>
                        <a:buNone/>
                      </a:pPr>
                      <a:r>
                        <a:rPr lang="en-US" sz="1600" baseline="0" dirty="0" smtClean="0"/>
                        <a:t>      - CO</a:t>
                      </a:r>
                      <a:r>
                        <a:rPr lang="en-US" sz="1600" baseline="-25000" dirty="0" smtClean="0"/>
                        <a:t>2</a:t>
                      </a:r>
                      <a:r>
                        <a:rPr lang="en-US" sz="1600" baseline="0" dirty="0" smtClean="0"/>
                        <a:t> (650-700; 2280-2390 cm</a:t>
                      </a:r>
                      <a:r>
                        <a:rPr lang="en-US" sz="1600" baseline="30000" dirty="0" smtClean="0"/>
                        <a:t>-1</a:t>
                      </a:r>
                      <a:r>
                        <a:rPr lang="en-US" sz="1600" baseline="0" dirty="0" smtClean="0"/>
                        <a:t>)</a:t>
                      </a:r>
                    </a:p>
                    <a:p>
                      <a:pPr marL="285750" indent="-285750">
                        <a:lnSpc>
                          <a:spcPct val="90000"/>
                        </a:lnSpc>
                        <a:buFont typeface="Arial"/>
                        <a:buChar char="•"/>
                      </a:pPr>
                      <a:r>
                        <a:rPr lang="en-US" sz="1700" baseline="0" dirty="0" smtClean="0"/>
                        <a:t>Solar features present</a:t>
                      </a:r>
                      <a:endParaRPr lang="en-US" sz="1700" dirty="0"/>
                    </a:p>
                  </a:txBody>
                  <a:tcPr/>
                </a:tc>
              </a:tr>
              <a:tr h="1125388">
                <a:tc>
                  <a:txBody>
                    <a:bodyPr/>
                    <a:lstStyle/>
                    <a:p>
                      <a:pPr>
                        <a:lnSpc>
                          <a:spcPct val="90000"/>
                        </a:lnSpc>
                      </a:pPr>
                      <a:r>
                        <a:rPr lang="en-US" sz="1700" dirty="0" smtClean="0"/>
                        <a:t>TCCON Ground-based</a:t>
                      </a:r>
                    </a:p>
                  </a:txBody>
                  <a:tcPr/>
                </a:tc>
                <a:tc>
                  <a:txBody>
                    <a:bodyPr/>
                    <a:lstStyle/>
                    <a:p>
                      <a:pPr marL="285750" indent="-285750">
                        <a:lnSpc>
                          <a:spcPct val="90000"/>
                        </a:lnSpc>
                        <a:buFont typeface="Arial"/>
                        <a:buChar char="•"/>
                      </a:pPr>
                      <a:r>
                        <a:rPr lang="en-US" sz="1700" dirty="0" smtClean="0"/>
                        <a:t>Bright Source (sun) allows</a:t>
                      </a:r>
                      <a:r>
                        <a:rPr lang="en-US" sz="1700" baseline="0" dirty="0" smtClean="0"/>
                        <a:t> b</a:t>
                      </a:r>
                      <a:r>
                        <a:rPr lang="en-US" sz="1700" dirty="0" smtClean="0"/>
                        <a:t>road coverage (4000-14800 cm</a:t>
                      </a:r>
                      <a:r>
                        <a:rPr lang="en-US" sz="1700" baseline="30000" dirty="0" smtClean="0"/>
                        <a:t>-1</a:t>
                      </a:r>
                      <a:r>
                        <a:rPr lang="en-US" dirty="0" smtClean="0"/>
                        <a:t>)</a:t>
                      </a:r>
                      <a:r>
                        <a:rPr lang="en-US" baseline="0" dirty="0" smtClean="0"/>
                        <a:t> + h</a:t>
                      </a:r>
                      <a:r>
                        <a:rPr lang="en-US" sz="1700" baseline="0" dirty="0" smtClean="0"/>
                        <a:t>igh SNR</a:t>
                      </a:r>
                      <a:endParaRPr lang="en-US" sz="1700" dirty="0" smtClean="0"/>
                    </a:p>
                    <a:p>
                      <a:pPr marL="285750" indent="-285750">
                        <a:lnSpc>
                          <a:spcPct val="90000"/>
                        </a:lnSpc>
                        <a:buFont typeface="Arial"/>
                        <a:buChar char="•"/>
                      </a:pPr>
                      <a:r>
                        <a:rPr lang="en-US" sz="1700" dirty="0" smtClean="0"/>
                        <a:t>Long paths (up</a:t>
                      </a:r>
                      <a:r>
                        <a:rPr lang="en-US" sz="1700" baseline="0" dirty="0" smtClean="0"/>
                        <a:t> to </a:t>
                      </a:r>
                      <a:r>
                        <a:rPr lang="en-US" sz="1700" dirty="0" smtClean="0"/>
                        <a:t>200 km)</a:t>
                      </a:r>
                    </a:p>
                    <a:p>
                      <a:pPr marL="285750" indent="-285750">
                        <a:lnSpc>
                          <a:spcPct val="90000"/>
                        </a:lnSpc>
                        <a:buFont typeface="Arial"/>
                        <a:buChar char="•"/>
                      </a:pPr>
                      <a:r>
                        <a:rPr lang="en-US" sz="1700" dirty="0" smtClean="0"/>
                        <a:t>Sensitive</a:t>
                      </a:r>
                      <a:r>
                        <a:rPr lang="en-US" sz="1700" baseline="0" dirty="0" smtClean="0"/>
                        <a:t> to air-broadened widths</a:t>
                      </a:r>
                      <a:endParaRPr lang="en-US" sz="1700" dirty="0" smtClean="0"/>
                    </a:p>
                  </a:txBody>
                  <a:tcPr/>
                </a:tc>
                <a:tc>
                  <a:txBody>
                    <a:bodyPr/>
                    <a:lstStyle/>
                    <a:p>
                      <a:pPr marL="285750" indent="-285750">
                        <a:lnSpc>
                          <a:spcPct val="90000"/>
                        </a:lnSpc>
                        <a:buFont typeface="Arial"/>
                        <a:buChar char="•"/>
                      </a:pPr>
                      <a:r>
                        <a:rPr lang="en-US" sz="1700" dirty="0" smtClean="0"/>
                        <a:t>Some regions blacked out:</a:t>
                      </a:r>
                      <a:r>
                        <a:rPr lang="en-US" sz="1700" baseline="0" dirty="0" smtClean="0"/>
                        <a:t> </a:t>
                      </a:r>
                      <a:r>
                        <a:rPr lang="en-US" sz="1700" dirty="0" smtClean="0"/>
                        <a:t> </a:t>
                      </a:r>
                    </a:p>
                    <a:p>
                      <a:pPr marL="0" indent="0">
                        <a:lnSpc>
                          <a:spcPct val="90000"/>
                        </a:lnSpc>
                        <a:buFont typeface="Arial"/>
                        <a:buNone/>
                      </a:pPr>
                      <a:r>
                        <a:rPr lang="en-US" sz="1700" dirty="0" smtClean="0"/>
                        <a:t>      - H</a:t>
                      </a:r>
                      <a:r>
                        <a:rPr lang="en-US" sz="1700" baseline="-25000" dirty="0" smtClean="0"/>
                        <a:t>2</a:t>
                      </a:r>
                      <a:r>
                        <a:rPr lang="en-US" sz="1700" dirty="0" smtClean="0"/>
                        <a:t>O</a:t>
                      </a:r>
                      <a:r>
                        <a:rPr lang="en-US" sz="1700" baseline="0" dirty="0" smtClean="0"/>
                        <a:t> (7000-7200 cm</a:t>
                      </a:r>
                      <a:r>
                        <a:rPr lang="en-US" sz="1700" baseline="30000" dirty="0" smtClean="0"/>
                        <a:t>-1</a:t>
                      </a:r>
                      <a:r>
                        <a:rPr lang="en-US" sz="1700" baseline="0" dirty="0" smtClean="0"/>
                        <a:t>)</a:t>
                      </a:r>
                    </a:p>
                    <a:p>
                      <a:pPr marL="285750" indent="-285750">
                        <a:lnSpc>
                          <a:spcPct val="90000"/>
                        </a:lnSpc>
                        <a:buFont typeface="Arial"/>
                        <a:buChar char="•"/>
                      </a:pPr>
                      <a:r>
                        <a:rPr lang="en-US" sz="1700" baseline="0" dirty="0" smtClean="0"/>
                        <a:t>Solar features present</a:t>
                      </a:r>
                    </a:p>
                    <a:p>
                      <a:pPr>
                        <a:lnSpc>
                          <a:spcPct val="90000"/>
                        </a:lnSpc>
                      </a:pPr>
                      <a:endParaRPr lang="en-US" sz="1700" dirty="0"/>
                    </a:p>
                  </a:txBody>
                  <a:tcPr/>
                </a:tc>
              </a:tr>
            </a:tbl>
          </a:graphicData>
        </a:graphic>
      </p:graphicFrame>
      <p:sp>
        <p:nvSpPr>
          <p:cNvPr id="3" name="Title 2"/>
          <p:cNvSpPr>
            <a:spLocks noGrp="1"/>
          </p:cNvSpPr>
          <p:nvPr>
            <p:ph type="title"/>
          </p:nvPr>
        </p:nvSpPr>
        <p:spPr>
          <a:xfrm>
            <a:off x="457200" y="31609"/>
            <a:ext cx="8229600" cy="927011"/>
          </a:xfrm>
        </p:spPr>
        <p:txBody>
          <a:bodyPr>
            <a:normAutofit fontScale="90000"/>
          </a:bodyPr>
          <a:lstStyle/>
          <a:p>
            <a:r>
              <a:rPr lang="en-US" dirty="0" smtClean="0"/>
              <a:t>Types of Spectra and their Pros</a:t>
            </a:r>
            <a:r>
              <a:rPr lang="en-US" baseline="0" dirty="0" smtClean="0"/>
              <a:t> &amp; Cons</a:t>
            </a:r>
            <a:endParaRPr lang="en-US" dirty="0"/>
          </a:p>
        </p:txBody>
      </p:sp>
      <p:sp>
        <p:nvSpPr>
          <p:cNvPr id="4" name="TextBox 3"/>
          <p:cNvSpPr txBox="1"/>
          <p:nvPr/>
        </p:nvSpPr>
        <p:spPr>
          <a:xfrm>
            <a:off x="98860" y="6136948"/>
            <a:ext cx="8919898" cy="646331"/>
          </a:xfrm>
          <a:prstGeom prst="rect">
            <a:avLst/>
          </a:prstGeom>
          <a:noFill/>
        </p:spPr>
        <p:txBody>
          <a:bodyPr wrap="square" rtlCol="0">
            <a:spAutoFit/>
          </a:bodyPr>
          <a:lstStyle/>
          <a:p>
            <a:r>
              <a:rPr lang="en-US" i="1" dirty="0" smtClean="0"/>
              <a:t>IMO, main drawback of using atmospheric spectra for spectroscopic purposes, is that you need good </a:t>
            </a:r>
            <a:r>
              <a:rPr lang="en-US" i="1" dirty="0" err="1" smtClean="0"/>
              <a:t>linelists</a:t>
            </a:r>
            <a:r>
              <a:rPr lang="en-US" i="1" dirty="0" smtClean="0"/>
              <a:t> for </a:t>
            </a:r>
            <a:r>
              <a:rPr lang="en-US" b="1" i="1" dirty="0" smtClean="0"/>
              <a:t>all</a:t>
            </a:r>
            <a:r>
              <a:rPr lang="en-US" i="1" dirty="0" smtClean="0"/>
              <a:t> gases with significant absorption, not just the gas of current interest.</a:t>
            </a:r>
          </a:p>
        </p:txBody>
      </p:sp>
    </p:spTree>
    <p:extLst>
      <p:ext uri="{BB962C8B-B14F-4D97-AF65-F5344CB8AC3E}">
        <p14:creationId xmlns:p14="http://schemas.microsoft.com/office/powerpoint/2010/main" val="2949184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254125"/>
          </a:xfrm>
        </p:spPr>
        <p:txBody>
          <a:bodyPr/>
          <a:lstStyle/>
          <a:p>
            <a:r>
              <a:rPr lang="en-US" dirty="0" smtClean="0"/>
              <a:t>Laboratory Spectra</a:t>
            </a:r>
            <a:endParaRPr lang="en-US" dirty="0"/>
          </a:p>
        </p:txBody>
      </p:sp>
      <p:sp>
        <p:nvSpPr>
          <p:cNvPr id="3" name="TextBox 2"/>
          <p:cNvSpPr txBox="1"/>
          <p:nvPr/>
        </p:nvSpPr>
        <p:spPr>
          <a:xfrm>
            <a:off x="333515" y="1542386"/>
            <a:ext cx="8597672" cy="4524316"/>
          </a:xfrm>
          <a:prstGeom prst="rect">
            <a:avLst/>
          </a:prstGeom>
          <a:noFill/>
        </p:spPr>
        <p:txBody>
          <a:bodyPr wrap="square" rtlCol="0">
            <a:spAutoFit/>
          </a:bodyPr>
          <a:lstStyle/>
          <a:p>
            <a:r>
              <a:rPr lang="en-US" dirty="0" smtClean="0"/>
              <a:t>Used 147 lab spectra of CO</a:t>
            </a:r>
            <a:r>
              <a:rPr lang="en-US" baseline="-25000" dirty="0" smtClean="0"/>
              <a:t>2</a:t>
            </a:r>
            <a:r>
              <a:rPr lang="en-US" dirty="0" smtClean="0"/>
              <a:t>.  137 from </a:t>
            </a:r>
            <a:r>
              <a:rPr lang="en-US" dirty="0" err="1" smtClean="0"/>
              <a:t>Kitt</a:t>
            </a:r>
            <a:r>
              <a:rPr lang="en-US" dirty="0" smtClean="0"/>
              <a:t> </a:t>
            </a:r>
            <a:r>
              <a:rPr lang="en-US" dirty="0"/>
              <a:t>P</a:t>
            </a:r>
            <a:r>
              <a:rPr lang="en-US" dirty="0" smtClean="0"/>
              <a:t>eak + 10 from JPL (</a:t>
            </a:r>
            <a:r>
              <a:rPr lang="en-US" dirty="0" err="1" smtClean="0"/>
              <a:t>Keeyoon</a:t>
            </a:r>
            <a:r>
              <a:rPr lang="en-US" dirty="0" smtClean="0"/>
              <a:t> Sung)</a:t>
            </a:r>
          </a:p>
          <a:p>
            <a:endParaRPr lang="en-US" dirty="0"/>
          </a:p>
          <a:p>
            <a:r>
              <a:rPr lang="en-US" dirty="0" smtClean="0"/>
              <a:t>Vast majority of CO2 spectra measured at room temperature, so limited ability to check T-dependent parameters. </a:t>
            </a:r>
          </a:p>
          <a:p>
            <a:endParaRPr lang="en-US" dirty="0"/>
          </a:p>
          <a:p>
            <a:r>
              <a:rPr lang="en-US" dirty="0" smtClean="0"/>
              <a:t>One spectrum measured at 235K, one at 268K, the rest all above 290K.</a:t>
            </a:r>
          </a:p>
          <a:p>
            <a:endParaRPr lang="en-US" dirty="0"/>
          </a:p>
          <a:p>
            <a:r>
              <a:rPr lang="en-US" dirty="0" smtClean="0"/>
              <a:t>Pressures from 0.1 to 700 </a:t>
            </a:r>
            <a:r>
              <a:rPr lang="en-US" dirty="0" err="1" smtClean="0"/>
              <a:t>Torr</a:t>
            </a:r>
            <a:r>
              <a:rPr lang="en-US" dirty="0" smtClean="0"/>
              <a:t>.</a:t>
            </a:r>
          </a:p>
          <a:p>
            <a:endParaRPr lang="en-US" dirty="0"/>
          </a:p>
          <a:p>
            <a:r>
              <a:rPr lang="en-US" dirty="0" smtClean="0"/>
              <a:t>26 spectra are enriched in </a:t>
            </a:r>
            <a:r>
              <a:rPr lang="en-US" baseline="30000" dirty="0" smtClean="0"/>
              <a:t>13</a:t>
            </a:r>
            <a:r>
              <a:rPr lang="en-US" dirty="0" smtClean="0"/>
              <a:t>C, mainly covering the strong </a:t>
            </a:r>
            <a:r>
              <a:rPr lang="en-US" i="1" dirty="0" smtClean="0"/>
              <a:t>v</a:t>
            </a:r>
            <a:r>
              <a:rPr lang="en-US" baseline="-25000" dirty="0" smtClean="0"/>
              <a:t>3</a:t>
            </a:r>
            <a:r>
              <a:rPr lang="en-US" dirty="0" smtClean="0"/>
              <a:t> band centered at 2330 cm</a:t>
            </a:r>
            <a:r>
              <a:rPr lang="en-US" baseline="30000" dirty="0" smtClean="0"/>
              <a:t>-1</a:t>
            </a:r>
            <a:r>
              <a:rPr lang="en-US" dirty="0"/>
              <a:t>.</a:t>
            </a:r>
            <a:endParaRPr lang="en-US" baseline="30000" dirty="0" smtClean="0"/>
          </a:p>
          <a:p>
            <a:endParaRPr lang="en-US" dirty="0"/>
          </a:p>
          <a:p>
            <a:r>
              <a:rPr lang="en-US" dirty="0" smtClean="0"/>
              <a:t>Collective spectral coverage from 600 to 12,000 cm</a:t>
            </a:r>
            <a:r>
              <a:rPr lang="en-US" baseline="30000" dirty="0" smtClean="0"/>
              <a:t>-1</a:t>
            </a:r>
            <a:r>
              <a:rPr lang="en-US" dirty="0"/>
              <a:t>,</a:t>
            </a:r>
            <a:r>
              <a:rPr lang="en-US" dirty="0" smtClean="0"/>
              <a:t> although individual spectra are much </a:t>
            </a:r>
            <a:r>
              <a:rPr lang="en-US" dirty="0"/>
              <a:t>narrower. D</a:t>
            </a:r>
            <a:r>
              <a:rPr lang="en-US" dirty="0" smtClean="0"/>
              <a:t>id </a:t>
            </a:r>
            <a:r>
              <a:rPr lang="en-US" dirty="0"/>
              <a:t>not bother fitting beyond 7000 cm</a:t>
            </a:r>
            <a:r>
              <a:rPr lang="en-US" baseline="30000" dirty="0"/>
              <a:t>-</a:t>
            </a:r>
            <a:r>
              <a:rPr lang="en-US" baseline="30000" dirty="0" smtClean="0"/>
              <a:t>1</a:t>
            </a:r>
            <a:r>
              <a:rPr lang="en-US" dirty="0" smtClean="0"/>
              <a:t>.  No interest to TCCON or NDACC.</a:t>
            </a:r>
            <a:endParaRPr lang="en-US" baseline="30000" dirty="0" smtClean="0"/>
          </a:p>
          <a:p>
            <a:endParaRPr lang="en-US" dirty="0"/>
          </a:p>
          <a:p>
            <a:r>
              <a:rPr lang="en-US" dirty="0" smtClean="0"/>
              <a:t>Of the 5733 theoretical spectra fits (39 windows x 147 spectra), only 1885 (30.8 %) could actually be performed due to the limited spectral coverage of the lab spectra.</a:t>
            </a:r>
            <a:endParaRPr lang="en-US" dirty="0"/>
          </a:p>
        </p:txBody>
      </p:sp>
    </p:spTree>
    <p:extLst>
      <p:ext uri="{BB962C8B-B14F-4D97-AF65-F5344CB8AC3E}">
        <p14:creationId xmlns:p14="http://schemas.microsoft.com/office/powerpoint/2010/main" val="194893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996" y="928364"/>
            <a:ext cx="8788421" cy="5850068"/>
          </a:xfrm>
          <a:prstGeom prst="rect">
            <a:avLst/>
          </a:prstGeom>
          <a:noFill/>
          <a:ln>
            <a:noFill/>
          </a:ln>
        </p:spPr>
        <p:txBody>
          <a:bodyPr wrap="none" rtlCol="0">
            <a:spAutoFit/>
          </a:bodyPr>
          <a:lstStyle/>
          <a:p>
            <a:pPr>
              <a:lnSpc>
                <a:spcPct val="80000"/>
              </a:lnSpc>
              <a:spcAft>
                <a:spcPts val="600"/>
              </a:spcAft>
            </a:pPr>
            <a:r>
              <a:rPr lang="en-US" sz="1700" b="1" dirty="0" smtClean="0">
                <a:latin typeface="Courier"/>
                <a:cs typeface="Courier"/>
              </a:rPr>
              <a:t>Center Width  Gases fitted     &lt;</a:t>
            </a:r>
            <a:r>
              <a:rPr lang="en-US" sz="1700" b="1" dirty="0" err="1" smtClean="0">
                <a:latin typeface="Courier"/>
                <a:cs typeface="Courier"/>
              </a:rPr>
              <a:t>Iso</a:t>
            </a:r>
            <a:r>
              <a:rPr lang="en-US" sz="1700" b="1" dirty="0" smtClean="0">
                <a:latin typeface="Courier"/>
                <a:cs typeface="Courier"/>
              </a:rPr>
              <a:t>&gt;  </a:t>
            </a:r>
            <a:r>
              <a:rPr lang="en-US" sz="1700" b="1" dirty="0" err="1">
                <a:latin typeface="Courier"/>
                <a:cs typeface="Courier"/>
              </a:rPr>
              <a:t>S</a:t>
            </a:r>
            <a:r>
              <a:rPr lang="en-US" sz="1700" b="1" baseline="-25000" dirty="0" err="1">
                <a:latin typeface="Courier"/>
                <a:cs typeface="Courier"/>
              </a:rPr>
              <a:t>max</a:t>
            </a:r>
            <a:r>
              <a:rPr lang="en-US" sz="1700" b="1" dirty="0">
                <a:latin typeface="Courier"/>
                <a:cs typeface="Courier"/>
              </a:rPr>
              <a:t>   </a:t>
            </a:r>
            <a:r>
              <a:rPr lang="en-US" sz="1700" b="1" dirty="0" smtClean="0">
                <a:latin typeface="Courier"/>
                <a:cs typeface="Courier"/>
              </a:rPr>
              <a:t>   </a:t>
            </a:r>
            <a:r>
              <a:rPr lang="en-US" sz="1700" b="1" dirty="0" err="1">
                <a:latin typeface="Courier"/>
                <a:cs typeface="Courier"/>
              </a:rPr>
              <a:t>S</a:t>
            </a:r>
            <a:r>
              <a:rPr lang="en-US" sz="1700" b="1" baseline="-25000" dirty="0" err="1">
                <a:latin typeface="Courier"/>
                <a:cs typeface="Courier"/>
              </a:rPr>
              <a:t>tot</a:t>
            </a:r>
            <a:r>
              <a:rPr lang="en-US" sz="1700" b="1" dirty="0">
                <a:latin typeface="Courier"/>
                <a:cs typeface="Courier"/>
              </a:rPr>
              <a:t>  </a:t>
            </a:r>
            <a:r>
              <a:rPr lang="en-US" sz="1700" b="1" dirty="0" smtClean="0">
                <a:latin typeface="Courier"/>
                <a:cs typeface="Courier"/>
              </a:rPr>
              <a:t>   &lt;S&gt;    &lt;E”&gt;</a:t>
            </a:r>
            <a:endParaRPr lang="en-US" sz="1700" b="1" baseline="-25000" dirty="0">
              <a:latin typeface="Courier"/>
              <a:cs typeface="Courier"/>
            </a:endParaRPr>
          </a:p>
          <a:p>
            <a:pPr>
              <a:lnSpc>
                <a:spcPct val="70000"/>
              </a:lnSpc>
            </a:pPr>
            <a:r>
              <a:rPr lang="en-US" sz="1300" dirty="0">
                <a:latin typeface="Courier"/>
                <a:cs typeface="Courier"/>
              </a:rPr>
              <a:t> </a:t>
            </a:r>
            <a:r>
              <a:rPr lang="en-US" sz="1300" dirty="0" smtClean="0">
                <a:latin typeface="Courier"/>
                <a:cs typeface="Courier"/>
              </a:rPr>
              <a:t> 693.50  </a:t>
            </a:r>
            <a:r>
              <a:rPr lang="en-US" sz="1300" dirty="0">
                <a:latin typeface="Courier"/>
                <a:cs typeface="Courier"/>
              </a:rPr>
              <a:t>49.40   co2  h2o                1.01  1.707E-19  2.929E-18  1.051E-19  335.3</a:t>
            </a:r>
          </a:p>
          <a:p>
            <a:pPr>
              <a:lnSpc>
                <a:spcPct val="70000"/>
              </a:lnSpc>
            </a:pPr>
            <a:r>
              <a:rPr lang="en-US" sz="1300" dirty="0">
                <a:latin typeface="Courier"/>
                <a:cs typeface="Courier"/>
              </a:rPr>
              <a:t>  754.50  65.50   co2  h2o                1.01  2.965E-21  4.756E-20  1.829E-21  998.8</a:t>
            </a:r>
          </a:p>
          <a:p>
            <a:pPr>
              <a:lnSpc>
                <a:spcPct val="70000"/>
              </a:lnSpc>
            </a:pPr>
            <a:r>
              <a:rPr lang="en-US" sz="1300" dirty="0">
                <a:latin typeface="Courier"/>
                <a:cs typeface="Courier"/>
              </a:rPr>
              <a:t>  827.20  68.60   co2  h2o                1.01  1.570E-23  2.546E-22  9.940E-24 1597.6</a:t>
            </a:r>
          </a:p>
          <a:p>
            <a:pPr>
              <a:lnSpc>
                <a:spcPct val="70000"/>
              </a:lnSpc>
            </a:pPr>
            <a:r>
              <a:rPr lang="en-US" sz="1300" dirty="0">
                <a:latin typeface="Courier"/>
                <a:cs typeface="Courier"/>
              </a:rPr>
              <a:t>  925.00  72.10   co2  h2o                1.03  2.147E-23  3.348E-22  1.336E-23 1686.9</a:t>
            </a:r>
          </a:p>
          <a:p>
            <a:pPr>
              <a:lnSpc>
                <a:spcPct val="70000"/>
              </a:lnSpc>
            </a:pPr>
            <a:r>
              <a:rPr lang="en-US" sz="1300" dirty="0">
                <a:latin typeface="Courier"/>
                <a:cs typeface="Courier"/>
              </a:rPr>
              <a:t>  980.00  42.10   co2  h2o  nh3           1.01  2.244E-23  3.086E-22  1.605E-23 1586.3</a:t>
            </a:r>
          </a:p>
          <a:p>
            <a:pPr>
              <a:lnSpc>
                <a:spcPct val="70000"/>
              </a:lnSpc>
            </a:pPr>
            <a:r>
              <a:rPr lang="en-US" sz="1300" dirty="0">
                <a:latin typeface="Courier"/>
                <a:cs typeface="Courier"/>
              </a:rPr>
              <a:t> 1056.40  93.80   co2  h2o                1.02  3.461E-23  9.952E-22  2.225E-23 1553.0</a:t>
            </a:r>
          </a:p>
          <a:p>
            <a:pPr>
              <a:lnSpc>
                <a:spcPct val="70000"/>
              </a:lnSpc>
            </a:pPr>
            <a:r>
              <a:rPr lang="en-US" sz="1300" dirty="0">
                <a:latin typeface="Courier"/>
                <a:cs typeface="Courier"/>
              </a:rPr>
              <a:t> 1239.50  40.60   co2  h2o                3.05  5.651E-25  1.801E-23  3.594E-25  274.2</a:t>
            </a:r>
          </a:p>
          <a:p>
            <a:pPr>
              <a:lnSpc>
                <a:spcPct val="70000"/>
              </a:lnSpc>
            </a:pPr>
            <a:r>
              <a:rPr lang="en-US" sz="1300" dirty="0">
                <a:latin typeface="Courier"/>
                <a:cs typeface="Courier"/>
              </a:rPr>
              <a:t> 1280.60  39.80   co2  h2o  ch4           3.07  5.996E-25  1.806E-23  4.081E-25  216.9</a:t>
            </a:r>
          </a:p>
          <a:p>
            <a:pPr>
              <a:lnSpc>
                <a:spcPct val="70000"/>
              </a:lnSpc>
            </a:pPr>
            <a:r>
              <a:rPr lang="en-US" sz="1300" dirty="0">
                <a:latin typeface="Courier"/>
                <a:cs typeface="Courier"/>
              </a:rPr>
              <a:t> 1367.40  51.80   co2  h2o  ch4           3.07  6.561E-25  3.536E-23  4.497E-25  196.2</a:t>
            </a:r>
          </a:p>
          <a:p>
            <a:pPr>
              <a:lnSpc>
                <a:spcPct val="70000"/>
              </a:lnSpc>
            </a:pPr>
            <a:r>
              <a:rPr lang="en-US" sz="1300" dirty="0">
                <a:latin typeface="Courier"/>
                <a:cs typeface="Courier"/>
              </a:rPr>
              <a:t> 1857.40  16.50   co2  h2o                1.13  5.761E-25  6.328E-24  4.282E-25 1101.4</a:t>
            </a:r>
          </a:p>
          <a:p>
            <a:pPr>
              <a:lnSpc>
                <a:spcPct val="70000"/>
              </a:lnSpc>
            </a:pPr>
            <a:r>
              <a:rPr lang="en-US" sz="1300" dirty="0">
                <a:latin typeface="Courier"/>
                <a:cs typeface="Courier"/>
              </a:rPr>
              <a:t> 1906.50  71.00   co2  h2o                1.02  2.789E-23  6.322E-22  1.539E-23  359.6</a:t>
            </a:r>
          </a:p>
          <a:p>
            <a:pPr>
              <a:lnSpc>
                <a:spcPct val="70000"/>
              </a:lnSpc>
            </a:pPr>
            <a:r>
              <a:rPr lang="en-US" sz="1300" dirty="0">
                <a:latin typeface="Courier"/>
                <a:cs typeface="Courier"/>
              </a:rPr>
              <a:t> 1958.00  28.60   co2  h2o                1.01  3.045E-24  3.545E-23  2.205E-24  595.2</a:t>
            </a:r>
          </a:p>
          <a:p>
            <a:pPr>
              <a:lnSpc>
                <a:spcPct val="70000"/>
              </a:lnSpc>
            </a:pPr>
            <a:r>
              <a:rPr lang="en-US" sz="1300" dirty="0">
                <a:latin typeface="Courier"/>
                <a:cs typeface="Courier"/>
              </a:rPr>
              <a:t> 1982.50  17.00   co2  h2o                1.13  9.520E-25  5.430E-24  4.171E-25 1196.4</a:t>
            </a:r>
          </a:p>
          <a:p>
            <a:pPr>
              <a:lnSpc>
                <a:spcPct val="70000"/>
              </a:lnSpc>
            </a:pPr>
            <a:r>
              <a:rPr lang="en-US" sz="1300" dirty="0">
                <a:latin typeface="Courier"/>
                <a:cs typeface="Courier"/>
              </a:rPr>
              <a:t> 2082.00 178.00   co2  h2o   co  n2o      1.02  2.017E-22  6.184E-21  1.062E-22  378.0</a:t>
            </a:r>
          </a:p>
          <a:p>
            <a:pPr>
              <a:lnSpc>
                <a:spcPct val="70000"/>
              </a:lnSpc>
            </a:pPr>
            <a:r>
              <a:rPr lang="en-US" sz="1300" dirty="0">
                <a:latin typeface="Courier"/>
                <a:cs typeface="Courier"/>
              </a:rPr>
              <a:t> 2299.00 202.00   co2  h2o  n2o  co ch4   1.02  3.542E-18  1.012E-16  2.294E-18  261.1</a:t>
            </a:r>
          </a:p>
          <a:p>
            <a:pPr>
              <a:lnSpc>
                <a:spcPct val="70000"/>
              </a:lnSpc>
            </a:pPr>
            <a:r>
              <a:rPr lang="en-US" sz="1300" dirty="0">
                <a:latin typeface="Courier"/>
                <a:cs typeface="Courier"/>
              </a:rPr>
              <a:t> 2432.00  67.00   co2  n2o  ch4           1.03  2.499E-24  6.402E-23  1.798E-24 1469.9</a:t>
            </a:r>
          </a:p>
          <a:p>
            <a:pPr>
              <a:lnSpc>
                <a:spcPct val="70000"/>
              </a:lnSpc>
            </a:pPr>
            <a:r>
              <a:rPr lang="en-US" sz="1300" dirty="0">
                <a:latin typeface="Courier"/>
                <a:cs typeface="Courier"/>
              </a:rPr>
              <a:t> 2502.00  70.00   co2  n2o  </a:t>
            </a:r>
            <a:r>
              <a:rPr lang="en-US" sz="1300" dirty="0" err="1">
                <a:latin typeface="Courier"/>
                <a:cs typeface="Courier"/>
              </a:rPr>
              <a:t>hdo</a:t>
            </a:r>
            <a:r>
              <a:rPr lang="en-US" sz="1300" dirty="0">
                <a:latin typeface="Courier"/>
                <a:cs typeface="Courier"/>
              </a:rPr>
              <a:t>  ch4      2.95  2.547E-25  1.508E-23  1.653E-25  304.7</a:t>
            </a:r>
          </a:p>
          <a:p>
            <a:pPr>
              <a:lnSpc>
                <a:spcPct val="70000"/>
              </a:lnSpc>
            </a:pPr>
            <a:r>
              <a:rPr lang="en-US" sz="1300" dirty="0">
                <a:latin typeface="Courier"/>
                <a:cs typeface="Courier"/>
              </a:rPr>
              <a:t> 2601.00  96.00   co2  n2o  </a:t>
            </a:r>
            <a:r>
              <a:rPr lang="en-US" sz="1300" dirty="0" err="1">
                <a:latin typeface="Courier"/>
                <a:cs typeface="Courier"/>
              </a:rPr>
              <a:t>hdo</a:t>
            </a:r>
            <a:r>
              <a:rPr lang="en-US" sz="1300" dirty="0">
                <a:latin typeface="Courier"/>
                <a:cs typeface="Courier"/>
              </a:rPr>
              <a:t>  ch4      3.05  4.210E-25  2.491E-23  2.698E-25  250.8</a:t>
            </a:r>
          </a:p>
          <a:p>
            <a:pPr>
              <a:lnSpc>
                <a:spcPct val="70000"/>
              </a:lnSpc>
            </a:pPr>
            <a:r>
              <a:rPr lang="en-US" sz="1300" dirty="0">
                <a:latin typeface="Courier"/>
                <a:cs typeface="Courier"/>
              </a:rPr>
              <a:t> 2760.00  62.00   co2  h2o  </a:t>
            </a:r>
            <a:r>
              <a:rPr lang="en-US" sz="1300" dirty="0" err="1">
                <a:latin typeface="Courier"/>
                <a:cs typeface="Courier"/>
              </a:rPr>
              <a:t>hdo</a:t>
            </a:r>
            <a:r>
              <a:rPr lang="en-US" sz="1300" dirty="0">
                <a:latin typeface="Courier"/>
                <a:cs typeface="Courier"/>
              </a:rPr>
              <a:t> n2o ch4   3.05  6.336E-26  3.579E-24  4.224E-26  213.7</a:t>
            </a:r>
          </a:p>
          <a:p>
            <a:pPr>
              <a:lnSpc>
                <a:spcPct val="70000"/>
              </a:lnSpc>
            </a:pPr>
            <a:r>
              <a:rPr lang="en-US" sz="1300" dirty="0">
                <a:latin typeface="Courier"/>
                <a:cs typeface="Courier"/>
              </a:rPr>
              <a:t> 3155.00  42.00   co2  h2o  n2o  ch4      1.03  3.090E-25  5.115E-24  1.895E-25  530.9</a:t>
            </a:r>
          </a:p>
          <a:p>
            <a:pPr>
              <a:lnSpc>
                <a:spcPct val="70000"/>
              </a:lnSpc>
            </a:pPr>
            <a:r>
              <a:rPr lang="en-US" sz="1300" dirty="0">
                <a:latin typeface="Courier"/>
                <a:cs typeface="Courier"/>
              </a:rPr>
              <a:t> 3207.00  50.00   co2  h2o  n2o           1.00  5.059E-25  7.592E-24  3.531E-25  419.7</a:t>
            </a:r>
          </a:p>
          <a:p>
            <a:pPr>
              <a:lnSpc>
                <a:spcPct val="70000"/>
              </a:lnSpc>
            </a:pPr>
            <a:r>
              <a:rPr lang="en-US" sz="1300" dirty="0">
                <a:latin typeface="Courier"/>
                <a:cs typeface="Courier"/>
              </a:rPr>
              <a:t> 3309.00  49.00   co2  h2o  n2o           1.05  1.711E-24  2.793E-23  1.016E-24  580.3</a:t>
            </a:r>
          </a:p>
          <a:p>
            <a:pPr>
              <a:lnSpc>
                <a:spcPct val="70000"/>
              </a:lnSpc>
            </a:pPr>
            <a:r>
              <a:rPr lang="en-US" sz="1300" dirty="0">
                <a:latin typeface="Courier"/>
                <a:cs typeface="Courier"/>
              </a:rPr>
              <a:t> 3364.00  52.00   co2  h2o  n2o           1.00  4.951E-24  8.645E-23  3.016E-24  422.2</a:t>
            </a:r>
          </a:p>
          <a:p>
            <a:pPr>
              <a:lnSpc>
                <a:spcPct val="70000"/>
              </a:lnSpc>
            </a:pPr>
            <a:r>
              <a:rPr lang="en-US" sz="1300" dirty="0">
                <a:latin typeface="Courier"/>
                <a:cs typeface="Courier"/>
              </a:rPr>
              <a:t> 3553.85  52.50   co2  h2o  n2o           1.13  8.918E-21  8.408E-20  2.729E-21  817.1</a:t>
            </a:r>
          </a:p>
          <a:p>
            <a:pPr>
              <a:lnSpc>
                <a:spcPct val="70000"/>
              </a:lnSpc>
            </a:pPr>
            <a:r>
              <a:rPr lang="en-US" sz="1300" dirty="0">
                <a:latin typeface="Courier"/>
                <a:cs typeface="Courier"/>
              </a:rPr>
              <a:t> 3623.40  87.40   co2  h2o                1.03  3.887E-20  1.051E-18  2.633E-20  225.3</a:t>
            </a:r>
          </a:p>
          <a:p>
            <a:pPr>
              <a:lnSpc>
                <a:spcPct val="70000"/>
              </a:lnSpc>
            </a:pPr>
            <a:r>
              <a:rPr lang="en-US" sz="1300" dirty="0">
                <a:latin typeface="Courier"/>
                <a:cs typeface="Courier"/>
              </a:rPr>
              <a:t> 3713.50  83.00   co2  h2o  n2o           1.01  5.925E-20  1.653E-18  3.892E-20  255.7</a:t>
            </a:r>
          </a:p>
          <a:p>
            <a:pPr>
              <a:lnSpc>
                <a:spcPct val="70000"/>
              </a:lnSpc>
            </a:pPr>
            <a:r>
              <a:rPr lang="en-US" sz="1300" dirty="0">
                <a:latin typeface="Courier"/>
                <a:cs typeface="Courier"/>
              </a:rPr>
              <a:t> 3811.00  74.00   co2  h2o  n2o           1.03  2.364E-24  6.154E-23  1.635E-24 1480.5</a:t>
            </a:r>
          </a:p>
          <a:p>
            <a:pPr>
              <a:lnSpc>
                <a:spcPct val="70000"/>
              </a:lnSpc>
            </a:pPr>
            <a:r>
              <a:rPr lang="en-US" sz="1300" dirty="0">
                <a:latin typeface="Courier"/>
                <a:cs typeface="Courier"/>
              </a:rPr>
              <a:t> 3872.00  32.00   co2  h2o                1.87  3.783E-26  1.882E-24  2.300E-26 1318.1</a:t>
            </a:r>
          </a:p>
          <a:p>
            <a:pPr>
              <a:lnSpc>
                <a:spcPct val="70000"/>
              </a:lnSpc>
            </a:pPr>
            <a:r>
              <a:rPr lang="en-US" sz="1300" dirty="0">
                <a:latin typeface="Courier"/>
                <a:cs typeface="Courier"/>
              </a:rPr>
              <a:t> 3991.00  84.00   co2  h2o                1.22  2.389E-25  6.259E-24  1.136E-25 1024.5</a:t>
            </a:r>
          </a:p>
          <a:p>
            <a:pPr>
              <a:lnSpc>
                <a:spcPct val="70000"/>
              </a:lnSpc>
            </a:pPr>
            <a:r>
              <a:rPr lang="en-US" sz="1300" dirty="0">
                <a:latin typeface="Courier"/>
                <a:cs typeface="Courier"/>
              </a:rPr>
              <a:t> 4622.00  83.00   co2  n2o                2.81  2.753E-25  1.867E-23  1.619E-25  291.8</a:t>
            </a:r>
          </a:p>
          <a:p>
            <a:pPr>
              <a:lnSpc>
                <a:spcPct val="70000"/>
              </a:lnSpc>
            </a:pPr>
            <a:r>
              <a:rPr lang="en-US" sz="1300" dirty="0">
                <a:latin typeface="Courier"/>
                <a:cs typeface="Courier"/>
              </a:rPr>
              <a:t> 4812.00 184.00   co2  n2o                1.07  2.730E-22  8.300E-21  1.660E-22  282.8</a:t>
            </a:r>
          </a:p>
          <a:p>
            <a:pPr>
              <a:lnSpc>
                <a:spcPct val="70000"/>
              </a:lnSpc>
            </a:pPr>
            <a:r>
              <a:rPr lang="en-US" sz="1300" dirty="0">
                <a:latin typeface="Courier"/>
                <a:cs typeface="Courier"/>
              </a:rPr>
              <a:t> 4962.00 116.00   co2  n2o                1.01  1.319E-21  3.708E-20  8.561E-22  260.4</a:t>
            </a:r>
          </a:p>
          <a:p>
            <a:pPr>
              <a:lnSpc>
                <a:spcPct val="70000"/>
              </a:lnSpc>
            </a:pPr>
            <a:r>
              <a:rPr lang="en-US" sz="1300" dirty="0">
                <a:latin typeface="Courier"/>
                <a:cs typeface="Courier"/>
              </a:rPr>
              <a:t> 5096.00 152.00   co2  h2o  n2o  nh3      1.01  4.289E-22  1.216E-20  2.747E-22  271.2</a:t>
            </a:r>
          </a:p>
          <a:p>
            <a:pPr>
              <a:lnSpc>
                <a:spcPct val="70000"/>
              </a:lnSpc>
            </a:pPr>
            <a:r>
              <a:rPr lang="en-US" sz="1300" dirty="0">
                <a:latin typeface="Courier"/>
                <a:cs typeface="Courier"/>
              </a:rPr>
              <a:t> 6072.00  98.00   co2                     1.07  1.731E-24  5.074E-23  1.090E-24  262.2</a:t>
            </a:r>
          </a:p>
          <a:p>
            <a:pPr>
              <a:lnSpc>
                <a:spcPct val="70000"/>
              </a:lnSpc>
            </a:pPr>
            <a:r>
              <a:rPr lang="en-US" sz="1300" dirty="0">
                <a:latin typeface="Courier"/>
                <a:cs typeface="Courier"/>
              </a:rPr>
              <a:t> 6211.00 128.00   co2                     1.02  1.750E-23  5.000E-22  1.119E-23  268.0</a:t>
            </a:r>
          </a:p>
          <a:p>
            <a:pPr>
              <a:lnSpc>
                <a:spcPct val="70000"/>
              </a:lnSpc>
            </a:pPr>
            <a:r>
              <a:rPr lang="en-US" sz="1300" dirty="0">
                <a:latin typeface="Courier"/>
                <a:cs typeface="Courier"/>
              </a:rPr>
              <a:t> 6338.00 124.00   co2                     1.00  1.779E-23  4.949E-22  1.153E-23  261.6</a:t>
            </a:r>
          </a:p>
          <a:p>
            <a:pPr>
              <a:lnSpc>
                <a:spcPct val="70000"/>
              </a:lnSpc>
            </a:pPr>
            <a:r>
              <a:rPr lang="en-US" sz="1300" dirty="0">
                <a:latin typeface="Courier"/>
                <a:cs typeface="Courier"/>
              </a:rPr>
              <a:t> 6506.00 124.00   co2                     1.00  1.937E-24  5.793E-23  1.167E-24  282.7</a:t>
            </a:r>
          </a:p>
          <a:p>
            <a:pPr>
              <a:lnSpc>
                <a:spcPct val="70000"/>
              </a:lnSpc>
            </a:pPr>
            <a:r>
              <a:rPr lang="en-US" sz="1300" dirty="0">
                <a:latin typeface="Courier"/>
                <a:cs typeface="Courier"/>
              </a:rPr>
              <a:t> 6769.00  82.00   co2  h2o                2.01  6.380E-25  1.762E-23  4.267E-25  242.5</a:t>
            </a:r>
          </a:p>
          <a:p>
            <a:pPr>
              <a:lnSpc>
                <a:spcPct val="70000"/>
              </a:lnSpc>
            </a:pPr>
            <a:r>
              <a:rPr lang="en-US" sz="1300" dirty="0">
                <a:latin typeface="Courier"/>
                <a:cs typeface="Courier"/>
              </a:rPr>
              <a:t> 6940.00 120.00   co2  h2o                1.01  6.025E-23  1.703E-21  3.939E-23  259.5</a:t>
            </a:r>
          </a:p>
        </p:txBody>
      </p:sp>
      <p:sp>
        <p:nvSpPr>
          <p:cNvPr id="3" name="Title 2"/>
          <p:cNvSpPr>
            <a:spLocks noGrp="1"/>
          </p:cNvSpPr>
          <p:nvPr>
            <p:ph type="title"/>
          </p:nvPr>
        </p:nvSpPr>
        <p:spPr>
          <a:xfrm>
            <a:off x="0" y="28856"/>
            <a:ext cx="9144000" cy="807849"/>
          </a:xfrm>
        </p:spPr>
        <p:txBody>
          <a:bodyPr>
            <a:normAutofit/>
          </a:bodyPr>
          <a:lstStyle/>
          <a:p>
            <a:r>
              <a:rPr lang="en-US" dirty="0" smtClean="0"/>
              <a:t>Properties of the 39 windows fitted</a:t>
            </a:r>
            <a:endParaRPr lang="en-US" dirty="0"/>
          </a:p>
        </p:txBody>
      </p:sp>
      <p:sp>
        <p:nvSpPr>
          <p:cNvPr id="4" name="Oval 3"/>
          <p:cNvSpPr/>
          <p:nvPr/>
        </p:nvSpPr>
        <p:spPr>
          <a:xfrm>
            <a:off x="4353953" y="3377534"/>
            <a:ext cx="558200" cy="586184"/>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4326043" y="4925608"/>
            <a:ext cx="558200" cy="586184"/>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4353953" y="2007523"/>
            <a:ext cx="558200" cy="586184"/>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4367908" y="6168885"/>
            <a:ext cx="502380" cy="458323"/>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493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6487</TotalTime>
  <Words>6991</Words>
  <Application>Microsoft Macintosh PowerPoint</Application>
  <PresentationFormat>On-screen Show (4:3)</PresentationFormat>
  <Paragraphs>496</Paragraphs>
  <Slides>38</Slides>
  <Notes>3</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Spectroscopy Update</vt:lpstr>
      <vt:lpstr>New PLLs</vt:lpstr>
      <vt:lpstr>CFH2CF3 (HCF-134a) PLLs</vt:lpstr>
      <vt:lpstr>CFH2CF3 Retrieved VSFs using PLL </vt:lpstr>
      <vt:lpstr>CO2 Spectroscopy Evaluation</vt:lpstr>
      <vt:lpstr>CO2 Linelists Evaluated</vt:lpstr>
      <vt:lpstr>Types of Spectra and their Pros &amp; Cons</vt:lpstr>
      <vt:lpstr>Laboratory Spectra</vt:lpstr>
      <vt:lpstr>Properties of the 39 windows fitted</vt:lpstr>
      <vt:lpstr>Properties of the windows fitted </vt:lpstr>
      <vt:lpstr>Broad Window Approach</vt:lpstr>
      <vt:lpstr>% RMS fits to laboratory spectra</vt:lpstr>
      <vt:lpstr>RMS Fits to lab spectra</vt:lpstr>
      <vt:lpstr>One step backwards: frequency errors in HIT16</vt:lpstr>
      <vt:lpstr>What went wrong in 4812 cm-1 window ?</vt:lpstr>
      <vt:lpstr>Example of position error in HIT16</vt:lpstr>
      <vt:lpstr>Example of intensity error in HIT16</vt:lpstr>
      <vt:lpstr>Retrieved CO2 VMR Scale Factors (lab)</vt:lpstr>
      <vt:lpstr>Retrieved CO2 VMR Scale Factors (lab)</vt:lpstr>
      <vt:lpstr>Lab Spectra: Summary &amp; Conclusions</vt:lpstr>
      <vt:lpstr>Effect of Line Mixing (LM)</vt:lpstr>
      <vt:lpstr>MkIV Balloon spectra</vt:lpstr>
      <vt:lpstr>Properties of the 33 balloon windows</vt:lpstr>
      <vt:lpstr>% RMS residuals fitting MkIV balloon spectra:</vt:lpstr>
      <vt:lpstr>RMS fitting residuals (MkIV balloon)</vt:lpstr>
      <vt:lpstr>CO2 VMR Scale factors (MkIV balloon)</vt:lpstr>
      <vt:lpstr>Summary of Balloon Results</vt:lpstr>
      <vt:lpstr>MkIV Ground-based spectra</vt:lpstr>
      <vt:lpstr>RMS Spectral fits (MkIV Ground)</vt:lpstr>
      <vt:lpstr>% RMS from ground-based MkIV</vt:lpstr>
      <vt:lpstr>VSFs from ground-based MkIV</vt:lpstr>
      <vt:lpstr>Ground-based TCCON spectra</vt:lpstr>
      <vt:lpstr>% RMS from ground-based TCCON</vt:lpstr>
      <vt:lpstr>% RMS from ground-based TCCON</vt:lpstr>
      <vt:lpstr>VSF from ground-based TCCON</vt:lpstr>
      <vt:lpstr>Conclusions – RMS fits</vt:lpstr>
      <vt:lpstr>Conclusions – Retrieved CO2 amounts</vt:lpstr>
      <vt:lpstr>Implications for TCCON/NDACC</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JPL</dc:creator>
  <cp:lastModifiedBy>JPL</cp:lastModifiedBy>
  <cp:revision>226</cp:revision>
  <dcterms:created xsi:type="dcterms:W3CDTF">2017-11-29T06:06:57Z</dcterms:created>
  <dcterms:modified xsi:type="dcterms:W3CDTF">2018-06-13T15:19:07Z</dcterms:modified>
</cp:coreProperties>
</file>