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3" r:id="rId1"/>
    <p:sldMasterId id="2147483765" r:id="rId2"/>
    <p:sldMasterId id="2147483778" r:id="rId3"/>
    <p:sldMasterId id="2147483790" r:id="rId4"/>
    <p:sldMasterId id="2147483802" r:id="rId5"/>
  </p:sldMasterIdLst>
  <p:notesMasterIdLst>
    <p:notesMasterId r:id="rId32"/>
  </p:notesMasterIdLst>
  <p:sldIdLst>
    <p:sldId id="273" r:id="rId6"/>
    <p:sldId id="274" r:id="rId7"/>
    <p:sldId id="261" r:id="rId8"/>
    <p:sldId id="259" r:id="rId9"/>
    <p:sldId id="275" r:id="rId10"/>
    <p:sldId id="276" r:id="rId11"/>
    <p:sldId id="277" r:id="rId12"/>
    <p:sldId id="278" r:id="rId13"/>
    <p:sldId id="265" r:id="rId14"/>
    <p:sldId id="271" r:id="rId15"/>
    <p:sldId id="272" r:id="rId16"/>
    <p:sldId id="264" r:id="rId17"/>
    <p:sldId id="279" r:id="rId18"/>
    <p:sldId id="280" r:id="rId19"/>
    <p:sldId id="281" r:id="rId20"/>
    <p:sldId id="282" r:id="rId21"/>
    <p:sldId id="283" r:id="rId22"/>
    <p:sldId id="284" r:id="rId23"/>
    <p:sldId id="285" r:id="rId24"/>
    <p:sldId id="286" r:id="rId25"/>
    <p:sldId id="287" r:id="rId26"/>
    <p:sldId id="288" r:id="rId27"/>
    <p:sldId id="289" r:id="rId28"/>
    <p:sldId id="290" r:id="rId29"/>
    <p:sldId id="291" r:id="rId30"/>
    <p:sldId id="292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61" autoAdjust="0"/>
    <p:restoredTop sz="93063" autoAdjust="0"/>
  </p:normalViewPr>
  <p:slideViewPr>
    <p:cSldViewPr snapToGrid="0" snapToObjects="1">
      <p:cViewPr varScale="1">
        <p:scale>
          <a:sx n="61" d="100"/>
          <a:sy n="61" d="100"/>
        </p:scale>
        <p:origin x="1380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theme" Target="theme/theme1.xml"/><Relationship Id="rId8" Type="http://schemas.openxmlformats.org/officeDocument/2006/relationships/slide" Target="slides/slide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Roche\Documents\MobaXterm\slash\RemoteFiles\197304_2_1\BRUKER-measurements.csv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cap="none" spc="2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CA"/>
              <a:t>Bruker 125HR measurements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cap="none" spc="2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MIR</c:v>
          </c:tx>
          <c:spPr>
            <a:gradFill rotWithShape="1">
              <a:gsLst>
                <a:gs pos="0">
                  <a:schemeClr val="accent1">
                    <a:lumMod val="110000"/>
                    <a:satMod val="105000"/>
                    <a:tint val="67000"/>
                  </a:schemeClr>
                </a:gs>
                <a:gs pos="50000">
                  <a:schemeClr val="accent1">
                    <a:lumMod val="105000"/>
                    <a:satMod val="103000"/>
                    <a:tint val="73000"/>
                  </a:schemeClr>
                </a:gs>
                <a:gs pos="100000">
                  <a:schemeClr val="accent1">
                    <a:lumMod val="105000"/>
                    <a:satMod val="109000"/>
                    <a:tint val="81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1">
                  <a:shade val="95000"/>
                </a:schemeClr>
              </a:solidFill>
              <a:round/>
            </a:ln>
            <a:effectLst/>
          </c:spPr>
          <c:invertIfNegative val="0"/>
          <c:cat>
            <c:numRef>
              <c:f>'BRUKER-measurements'!$A$2610:$A$2643</c:f>
              <c:numCache>
                <c:formatCode>m/d/yyyy</c:formatCode>
                <c:ptCount val="34"/>
                <c:pt idx="0">
                  <c:v>43158</c:v>
                </c:pt>
                <c:pt idx="1">
                  <c:v>43159</c:v>
                </c:pt>
                <c:pt idx="2">
                  <c:v>43160</c:v>
                </c:pt>
                <c:pt idx="3">
                  <c:v>43161</c:v>
                </c:pt>
                <c:pt idx="4">
                  <c:v>43162</c:v>
                </c:pt>
                <c:pt idx="5">
                  <c:v>43163</c:v>
                </c:pt>
                <c:pt idx="6">
                  <c:v>43164</c:v>
                </c:pt>
                <c:pt idx="7">
                  <c:v>43165</c:v>
                </c:pt>
                <c:pt idx="8">
                  <c:v>43166</c:v>
                </c:pt>
                <c:pt idx="9">
                  <c:v>43167</c:v>
                </c:pt>
                <c:pt idx="10">
                  <c:v>43168</c:v>
                </c:pt>
                <c:pt idx="11">
                  <c:v>43169</c:v>
                </c:pt>
                <c:pt idx="12">
                  <c:v>43170</c:v>
                </c:pt>
                <c:pt idx="13">
                  <c:v>43171</c:v>
                </c:pt>
                <c:pt idx="14">
                  <c:v>43172</c:v>
                </c:pt>
                <c:pt idx="15">
                  <c:v>43173</c:v>
                </c:pt>
                <c:pt idx="16">
                  <c:v>43174</c:v>
                </c:pt>
                <c:pt idx="17">
                  <c:v>43175</c:v>
                </c:pt>
                <c:pt idx="18">
                  <c:v>43176</c:v>
                </c:pt>
                <c:pt idx="19">
                  <c:v>43177</c:v>
                </c:pt>
                <c:pt idx="20">
                  <c:v>43178</c:v>
                </c:pt>
                <c:pt idx="21">
                  <c:v>43179</c:v>
                </c:pt>
                <c:pt idx="22">
                  <c:v>43180</c:v>
                </c:pt>
                <c:pt idx="23">
                  <c:v>43181</c:v>
                </c:pt>
                <c:pt idx="24">
                  <c:v>43182</c:v>
                </c:pt>
                <c:pt idx="25">
                  <c:v>43183</c:v>
                </c:pt>
                <c:pt idx="26">
                  <c:v>43184</c:v>
                </c:pt>
                <c:pt idx="27">
                  <c:v>43185</c:v>
                </c:pt>
                <c:pt idx="28">
                  <c:v>43186</c:v>
                </c:pt>
                <c:pt idx="29">
                  <c:v>43187</c:v>
                </c:pt>
                <c:pt idx="30">
                  <c:v>43188</c:v>
                </c:pt>
                <c:pt idx="31">
                  <c:v>43189</c:v>
                </c:pt>
                <c:pt idx="32">
                  <c:v>43190</c:v>
                </c:pt>
                <c:pt idx="33">
                  <c:v>43191</c:v>
                </c:pt>
              </c:numCache>
            </c:numRef>
          </c:cat>
          <c:val>
            <c:numRef>
              <c:f>'BRUKER-measurements'!$B$2610:$B$2643</c:f>
              <c:numCache>
                <c:formatCode>General</c:formatCode>
                <c:ptCount val="34"/>
                <c:pt idx="0">
                  <c:v>2</c:v>
                </c:pt>
                <c:pt idx="1">
                  <c:v>2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26</c:v>
                </c:pt>
                <c:pt idx="7">
                  <c:v>24</c:v>
                </c:pt>
                <c:pt idx="8">
                  <c:v>63</c:v>
                </c:pt>
                <c:pt idx="9">
                  <c:v>0</c:v>
                </c:pt>
                <c:pt idx="10">
                  <c:v>0</c:v>
                </c:pt>
                <c:pt idx="11">
                  <c:v>111</c:v>
                </c:pt>
                <c:pt idx="12">
                  <c:v>57</c:v>
                </c:pt>
                <c:pt idx="13">
                  <c:v>41</c:v>
                </c:pt>
                <c:pt idx="14">
                  <c:v>0</c:v>
                </c:pt>
                <c:pt idx="15">
                  <c:v>0</c:v>
                </c:pt>
                <c:pt idx="16">
                  <c:v>58</c:v>
                </c:pt>
                <c:pt idx="17">
                  <c:v>42</c:v>
                </c:pt>
                <c:pt idx="18">
                  <c:v>38</c:v>
                </c:pt>
                <c:pt idx="19">
                  <c:v>45</c:v>
                </c:pt>
                <c:pt idx="20">
                  <c:v>0</c:v>
                </c:pt>
                <c:pt idx="21">
                  <c:v>40</c:v>
                </c:pt>
                <c:pt idx="22">
                  <c:v>111</c:v>
                </c:pt>
                <c:pt idx="23">
                  <c:v>4</c:v>
                </c:pt>
                <c:pt idx="24">
                  <c:v>31</c:v>
                </c:pt>
                <c:pt idx="25">
                  <c:v>0</c:v>
                </c:pt>
                <c:pt idx="26">
                  <c:v>0</c:v>
                </c:pt>
                <c:pt idx="27">
                  <c:v>81</c:v>
                </c:pt>
                <c:pt idx="28">
                  <c:v>22</c:v>
                </c:pt>
                <c:pt idx="29">
                  <c:v>2</c:v>
                </c:pt>
                <c:pt idx="30">
                  <c:v>110</c:v>
                </c:pt>
                <c:pt idx="31">
                  <c:v>117</c:v>
                </c:pt>
                <c:pt idx="32">
                  <c:v>158</c:v>
                </c:pt>
                <c:pt idx="3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92B-4FF3-8DB7-F20E0992DE1D}"/>
            </c:ext>
          </c:extLst>
        </c:ser>
        <c:ser>
          <c:idx val="1"/>
          <c:order val="1"/>
          <c:tx>
            <c:v>NIR</c:v>
          </c:tx>
          <c:spPr>
            <a:gradFill rotWithShape="1">
              <a:gsLst>
                <a:gs pos="0">
                  <a:schemeClr val="accent2">
                    <a:lumMod val="110000"/>
                    <a:satMod val="105000"/>
                    <a:tint val="67000"/>
                  </a:schemeClr>
                </a:gs>
                <a:gs pos="50000">
                  <a:schemeClr val="accent2">
                    <a:lumMod val="105000"/>
                    <a:satMod val="103000"/>
                    <a:tint val="73000"/>
                  </a:schemeClr>
                </a:gs>
                <a:gs pos="100000">
                  <a:schemeClr val="accent2">
                    <a:lumMod val="105000"/>
                    <a:satMod val="109000"/>
                    <a:tint val="81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2">
                  <a:shade val="95000"/>
                </a:schemeClr>
              </a:solidFill>
              <a:round/>
            </a:ln>
            <a:effectLst/>
          </c:spPr>
          <c:invertIfNegative val="0"/>
          <c:cat>
            <c:numRef>
              <c:f>'BRUKER-measurements'!$A$2610:$A$2643</c:f>
              <c:numCache>
                <c:formatCode>m/d/yyyy</c:formatCode>
                <c:ptCount val="34"/>
                <c:pt idx="0">
                  <c:v>43158</c:v>
                </c:pt>
                <c:pt idx="1">
                  <c:v>43159</c:v>
                </c:pt>
                <c:pt idx="2">
                  <c:v>43160</c:v>
                </c:pt>
                <c:pt idx="3">
                  <c:v>43161</c:v>
                </c:pt>
                <c:pt idx="4">
                  <c:v>43162</c:v>
                </c:pt>
                <c:pt idx="5">
                  <c:v>43163</c:v>
                </c:pt>
                <c:pt idx="6">
                  <c:v>43164</c:v>
                </c:pt>
                <c:pt idx="7">
                  <c:v>43165</c:v>
                </c:pt>
                <c:pt idx="8">
                  <c:v>43166</c:v>
                </c:pt>
                <c:pt idx="9">
                  <c:v>43167</c:v>
                </c:pt>
                <c:pt idx="10">
                  <c:v>43168</c:v>
                </c:pt>
                <c:pt idx="11">
                  <c:v>43169</c:v>
                </c:pt>
                <c:pt idx="12">
                  <c:v>43170</c:v>
                </c:pt>
                <c:pt idx="13">
                  <c:v>43171</c:v>
                </c:pt>
                <c:pt idx="14">
                  <c:v>43172</c:v>
                </c:pt>
                <c:pt idx="15">
                  <c:v>43173</c:v>
                </c:pt>
                <c:pt idx="16">
                  <c:v>43174</c:v>
                </c:pt>
                <c:pt idx="17">
                  <c:v>43175</c:v>
                </c:pt>
                <c:pt idx="18">
                  <c:v>43176</c:v>
                </c:pt>
                <c:pt idx="19">
                  <c:v>43177</c:v>
                </c:pt>
                <c:pt idx="20">
                  <c:v>43178</c:v>
                </c:pt>
                <c:pt idx="21">
                  <c:v>43179</c:v>
                </c:pt>
                <c:pt idx="22">
                  <c:v>43180</c:v>
                </c:pt>
                <c:pt idx="23">
                  <c:v>43181</c:v>
                </c:pt>
                <c:pt idx="24">
                  <c:v>43182</c:v>
                </c:pt>
                <c:pt idx="25">
                  <c:v>43183</c:v>
                </c:pt>
                <c:pt idx="26">
                  <c:v>43184</c:v>
                </c:pt>
                <c:pt idx="27">
                  <c:v>43185</c:v>
                </c:pt>
                <c:pt idx="28">
                  <c:v>43186</c:v>
                </c:pt>
                <c:pt idx="29">
                  <c:v>43187</c:v>
                </c:pt>
                <c:pt idx="30">
                  <c:v>43188</c:v>
                </c:pt>
                <c:pt idx="31">
                  <c:v>43189</c:v>
                </c:pt>
                <c:pt idx="32">
                  <c:v>43190</c:v>
                </c:pt>
                <c:pt idx="33">
                  <c:v>43191</c:v>
                </c:pt>
              </c:numCache>
            </c:numRef>
          </c:cat>
          <c:val>
            <c:numRef>
              <c:f>'BRUKER-measurements'!$C$2610:$C$2643</c:f>
              <c:numCache>
                <c:formatCode>General</c:formatCode>
                <c:ptCount val="3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167</c:v>
                </c:pt>
                <c:pt idx="10">
                  <c:v>184</c:v>
                </c:pt>
                <c:pt idx="11">
                  <c:v>0</c:v>
                </c:pt>
                <c:pt idx="12">
                  <c:v>0</c:v>
                </c:pt>
                <c:pt idx="13">
                  <c:v>101</c:v>
                </c:pt>
                <c:pt idx="14">
                  <c:v>0</c:v>
                </c:pt>
                <c:pt idx="15">
                  <c:v>0</c:v>
                </c:pt>
                <c:pt idx="16">
                  <c:v>79</c:v>
                </c:pt>
                <c:pt idx="17">
                  <c:v>94</c:v>
                </c:pt>
                <c:pt idx="18">
                  <c:v>125</c:v>
                </c:pt>
                <c:pt idx="19">
                  <c:v>41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78</c:v>
                </c:pt>
                <c:pt idx="25">
                  <c:v>0</c:v>
                </c:pt>
                <c:pt idx="26">
                  <c:v>90</c:v>
                </c:pt>
                <c:pt idx="27">
                  <c:v>33</c:v>
                </c:pt>
                <c:pt idx="28">
                  <c:v>100</c:v>
                </c:pt>
                <c:pt idx="29">
                  <c:v>15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92B-4FF3-8DB7-F20E0992DE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486431712"/>
        <c:axId val="486430072"/>
      </c:barChart>
      <c:dateAx>
        <c:axId val="48643171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CA"/>
                  <a:t>Time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900" b="0" i="0" u="none" strike="noStrike" kern="1200" cap="all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86430072"/>
        <c:crosses val="autoZero"/>
        <c:auto val="1"/>
        <c:lblOffset val="100"/>
        <c:baseTimeUnit val="days"/>
      </c:dateAx>
      <c:valAx>
        <c:axId val="4864300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CA"/>
                  <a:t>spectra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0" i="0" u="none" strike="noStrike" kern="1200" cap="all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8643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6">
  <cs:axisTitle>
    <cs:lnRef idx="0"/>
    <cs:fillRef idx="0"/>
    <cs:effectRef idx="0"/>
    <cs:fontRef idx="minor">
      <a:schemeClr val="tx1">
        <a:lumMod val="50000"/>
        <a:lumOff val="50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E386AC-DE4B-6846-BDC8-9F97EC31E402}" type="datetimeFigureOut">
              <a:rPr lang="en-US" smtClean="0"/>
              <a:t>6/13/2018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492735-3D30-E24B-8FE5-06F0C10CCA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869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7253A5-CA3F-4C88-A2C8-CDA8C5F62A1E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5032269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492735-3D30-E24B-8FE5-06F0C10CCA6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5999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CA" altLang="en-US" smtClean="0"/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AC89EC7-858A-4FCF-92F7-2C7ACF2EC600}" type="slidenum">
              <a:rPr lang="en-US" altLang="en-US" smtClean="0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5</a:t>
            </a:fld>
            <a:endParaRPr lang="en-US" altLang="en-US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81753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492735-3D30-E24B-8FE5-06F0C10CCA6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9149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6EB7DAA-9AEB-4D24-975B-E0A684A267CA}" type="slidenum">
              <a:rPr kumimoji="0" lang="en-CA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CA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41875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CA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F0D5BC9-2189-43F0-9E4C-15BD835798D2}" type="slidenum">
              <a:rPr kumimoji="0" lang="en-CA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CA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39560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CA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42DA8A-F76E-4F5A-BB81-DDCB370D7C6D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42581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229AE5-98F0-41FB-9F48-81E66DF848BB}" type="slidenum">
              <a:rPr kumimoji="0" lang="en-CA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CA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41339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8A0577F-0421-4ABA-BCD3-E496B86EA805}" type="datetimeFigureOut">
              <a:rPr lang="en-US" smtClean="0"/>
              <a:pPr>
                <a:defRPr/>
              </a:pPr>
              <a:t>6/13/2018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0F3E3D-4821-4234-AEF6-A6C7F8373F67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2266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8B71900-8130-40E7-9FD3-2C467C2F1A60}" type="datetimeFigureOut">
              <a:rPr lang="en-US" smtClean="0"/>
              <a:pPr>
                <a:defRPr/>
              </a:pPr>
              <a:t>6/13/2018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2F811D-0B13-4DF6-8585-6EC5298A9CED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811814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1A20FB8-A6C8-4345-A7DB-650A0B5FC067}" type="datetimeFigureOut">
              <a:rPr lang="en-US" smtClean="0"/>
              <a:pPr>
                <a:defRPr/>
              </a:pPr>
              <a:t>6/13/2018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D9B1AA-C40C-4E3C-B05E-18EBA826ABA4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007386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824464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457705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752558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19200"/>
            <a:ext cx="40386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40386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656584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889756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152400"/>
            <a:ext cx="8382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28244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28289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20238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32631A-CA8F-4B7F-A085-B429C1C79836}" type="datetimeFigureOut">
              <a:rPr lang="en-US" smtClean="0"/>
              <a:pPr>
                <a:defRPr/>
              </a:pPr>
              <a:t>6/13/2018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B5561B-6114-4DCC-BA4D-3C6450F74AA0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457293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CA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417434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141477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6096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6096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4922773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228600"/>
            <a:ext cx="7696200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219200"/>
            <a:ext cx="8229600" cy="24765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3848100"/>
            <a:ext cx="8229600" cy="24765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7712270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1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A930F6-80EA-4AE7-B159-0E0C1FC6639D}" type="datetimeFigureOut">
              <a:rPr lang="en-CA"/>
              <a:pPr>
                <a:defRPr/>
              </a:pPr>
              <a:t>2018-06-13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CD4A04-2711-42D5-A9EB-82A08B70B8D8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57211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latin typeface="Helvetica" pitchFamily="34" charset="0"/>
                <a:cs typeface="Helvetica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C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2C4AF3-882E-4C90-859A-8C6A2397F821}" type="datetimeFigureOut">
              <a:rPr lang="en-CA"/>
              <a:pPr>
                <a:defRPr/>
              </a:pPr>
              <a:t>2018-06-13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203137-1EF2-4F7D-97B1-E394D66823FD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922621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5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0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1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91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6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2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9A9298-48DA-4159-BACD-06A48821E7B4}" type="datetimeFigureOut">
              <a:rPr lang="en-CA"/>
              <a:pPr>
                <a:defRPr/>
              </a:pPr>
              <a:t>2018-06-13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796B4-FCCF-408A-AB52-B3CBECAE20B8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6810233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7BE5E6-4876-4417-8F90-3E6B91664F5E}" type="datetimeFigureOut">
              <a:rPr lang="en-CA"/>
              <a:pPr>
                <a:defRPr/>
              </a:pPr>
              <a:t>2018-06-13</a:t>
            </a:fld>
            <a:endParaRPr lang="en-C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CD3FEA-9C52-4FDB-8FE7-3E04FB13275C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1924493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3" indent="0">
              <a:buNone/>
              <a:defRPr sz="2000" b="1"/>
            </a:lvl2pPr>
            <a:lvl3pPr marL="914305" indent="0">
              <a:buNone/>
              <a:defRPr sz="1800" b="1"/>
            </a:lvl3pPr>
            <a:lvl4pPr marL="1371458" indent="0">
              <a:buNone/>
              <a:defRPr sz="1600" b="1"/>
            </a:lvl4pPr>
            <a:lvl5pPr marL="1828610" indent="0">
              <a:buNone/>
              <a:defRPr sz="1600" b="1"/>
            </a:lvl5pPr>
            <a:lvl6pPr marL="2285763" indent="0">
              <a:buNone/>
              <a:defRPr sz="1600" b="1"/>
            </a:lvl6pPr>
            <a:lvl7pPr marL="2742915" indent="0">
              <a:buNone/>
              <a:defRPr sz="1600" b="1"/>
            </a:lvl7pPr>
            <a:lvl8pPr marL="3200068" indent="0">
              <a:buNone/>
              <a:defRPr sz="1600" b="1"/>
            </a:lvl8pPr>
            <a:lvl9pPr marL="365722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3" indent="0">
              <a:buNone/>
              <a:defRPr sz="2000" b="1"/>
            </a:lvl2pPr>
            <a:lvl3pPr marL="914305" indent="0">
              <a:buNone/>
              <a:defRPr sz="1800" b="1"/>
            </a:lvl3pPr>
            <a:lvl4pPr marL="1371458" indent="0">
              <a:buNone/>
              <a:defRPr sz="1600" b="1"/>
            </a:lvl4pPr>
            <a:lvl5pPr marL="1828610" indent="0">
              <a:buNone/>
              <a:defRPr sz="1600" b="1"/>
            </a:lvl5pPr>
            <a:lvl6pPr marL="2285763" indent="0">
              <a:buNone/>
              <a:defRPr sz="1600" b="1"/>
            </a:lvl6pPr>
            <a:lvl7pPr marL="2742915" indent="0">
              <a:buNone/>
              <a:defRPr sz="1600" b="1"/>
            </a:lvl7pPr>
            <a:lvl8pPr marL="3200068" indent="0">
              <a:buNone/>
              <a:defRPr sz="1600" b="1"/>
            </a:lvl8pPr>
            <a:lvl9pPr marL="365722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E10DBD-0AE7-408D-A66D-CFDA334E647E}" type="datetimeFigureOut">
              <a:rPr lang="en-CA"/>
              <a:pPr>
                <a:defRPr/>
              </a:pPr>
              <a:t>2018-06-13</a:t>
            </a:fld>
            <a:endParaRPr lang="en-CA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9498A1-E24C-4844-B50D-145785114BA2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347740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ED9CA-E8D5-4DF2-B5B2-C9B8A0A50383}" type="datetimeFigureOut">
              <a:rPr lang="en-CA"/>
              <a:pPr>
                <a:defRPr/>
              </a:pPr>
              <a:t>2018-06-13</a:t>
            </a:fld>
            <a:endParaRPr lang="en-CA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D456DA-261F-4C0D-8BCA-B25F658AECFE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501076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256D7D-105C-4BA5-9FE6-2C126CCAA623}" type="datetimeFigureOut">
              <a:rPr lang="en-US" smtClean="0"/>
              <a:pPr>
                <a:defRPr/>
              </a:pPr>
              <a:t>6/13/2018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46C754-3DCD-4C14-ADA1-587DABBF2D08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26840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247050-D2A7-4F94-82F6-54215D2C3ACB}" type="datetimeFigureOut">
              <a:rPr lang="en-CA"/>
              <a:pPr>
                <a:defRPr/>
              </a:pPr>
              <a:t>2018-06-13</a:t>
            </a:fld>
            <a:endParaRPr lang="en-CA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A5816-BC97-4473-84D5-50FA9CB418DF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2152516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53" indent="0">
              <a:buNone/>
              <a:defRPr sz="1200"/>
            </a:lvl2pPr>
            <a:lvl3pPr marL="914305" indent="0">
              <a:buNone/>
              <a:defRPr sz="1000"/>
            </a:lvl3pPr>
            <a:lvl4pPr marL="1371458" indent="0">
              <a:buNone/>
              <a:defRPr sz="900"/>
            </a:lvl4pPr>
            <a:lvl5pPr marL="1828610" indent="0">
              <a:buNone/>
              <a:defRPr sz="900"/>
            </a:lvl5pPr>
            <a:lvl6pPr marL="2285763" indent="0">
              <a:buNone/>
              <a:defRPr sz="900"/>
            </a:lvl6pPr>
            <a:lvl7pPr marL="2742915" indent="0">
              <a:buNone/>
              <a:defRPr sz="900"/>
            </a:lvl7pPr>
            <a:lvl8pPr marL="3200068" indent="0">
              <a:buNone/>
              <a:defRPr sz="900"/>
            </a:lvl8pPr>
            <a:lvl9pPr marL="365722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0986EA-0F32-4AB7-9D6E-5B96E4BC8C11}" type="datetimeFigureOut">
              <a:rPr lang="en-CA"/>
              <a:pPr>
                <a:defRPr/>
              </a:pPr>
              <a:t>2018-06-13</a:t>
            </a:fld>
            <a:endParaRPr lang="en-C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CC776C-74E2-4E37-9B69-FB91E81415E9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6832080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53" indent="0">
              <a:buNone/>
              <a:defRPr sz="2800"/>
            </a:lvl2pPr>
            <a:lvl3pPr marL="914305" indent="0">
              <a:buNone/>
              <a:defRPr sz="2400"/>
            </a:lvl3pPr>
            <a:lvl4pPr marL="1371458" indent="0">
              <a:buNone/>
              <a:defRPr sz="2000"/>
            </a:lvl4pPr>
            <a:lvl5pPr marL="1828610" indent="0">
              <a:buNone/>
              <a:defRPr sz="2000"/>
            </a:lvl5pPr>
            <a:lvl6pPr marL="2285763" indent="0">
              <a:buNone/>
              <a:defRPr sz="2000"/>
            </a:lvl6pPr>
            <a:lvl7pPr marL="2742915" indent="0">
              <a:buNone/>
              <a:defRPr sz="2000"/>
            </a:lvl7pPr>
            <a:lvl8pPr marL="3200068" indent="0">
              <a:buNone/>
              <a:defRPr sz="2000"/>
            </a:lvl8pPr>
            <a:lvl9pPr marL="3657220" indent="0">
              <a:buNone/>
              <a:defRPr sz="2000"/>
            </a:lvl9pPr>
          </a:lstStyle>
          <a:p>
            <a:pPr lvl="0"/>
            <a:endParaRPr lang="en-CA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53" indent="0">
              <a:buNone/>
              <a:defRPr sz="1200"/>
            </a:lvl2pPr>
            <a:lvl3pPr marL="914305" indent="0">
              <a:buNone/>
              <a:defRPr sz="1000"/>
            </a:lvl3pPr>
            <a:lvl4pPr marL="1371458" indent="0">
              <a:buNone/>
              <a:defRPr sz="900"/>
            </a:lvl4pPr>
            <a:lvl5pPr marL="1828610" indent="0">
              <a:buNone/>
              <a:defRPr sz="900"/>
            </a:lvl5pPr>
            <a:lvl6pPr marL="2285763" indent="0">
              <a:buNone/>
              <a:defRPr sz="900"/>
            </a:lvl6pPr>
            <a:lvl7pPr marL="2742915" indent="0">
              <a:buNone/>
              <a:defRPr sz="900"/>
            </a:lvl7pPr>
            <a:lvl8pPr marL="3200068" indent="0">
              <a:buNone/>
              <a:defRPr sz="900"/>
            </a:lvl8pPr>
            <a:lvl9pPr marL="365722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3C9477-866B-4DE1-8F6E-FD524ADFE50F}" type="datetimeFigureOut">
              <a:rPr lang="en-CA"/>
              <a:pPr>
                <a:defRPr/>
              </a:pPr>
              <a:t>2018-06-13</a:t>
            </a:fld>
            <a:endParaRPr lang="en-C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F0F7E6-0358-4ED9-AB4A-8810B457F71A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7403388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B6FE2-15D5-49A8-88F0-7E4050067BD0}" type="datetimeFigureOut">
              <a:rPr lang="en-CA"/>
              <a:pPr>
                <a:defRPr/>
              </a:pPr>
              <a:t>2018-06-13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95A07-AA4B-49EC-9FB6-0E650B34AB7E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8300669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F161D6-8B00-422C-8F90-9509C4882B03}" type="datetimeFigureOut">
              <a:rPr lang="en-CA"/>
              <a:pPr>
                <a:defRPr/>
              </a:pPr>
              <a:t>2018-06-13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A23F9E-00A0-49D0-BF61-B15657A4D294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8738102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D7B25-BD09-40FF-A4D8-C7205024E5FB}" type="datetimeFigureOut">
              <a:rPr lang="en-CA" smtClean="0"/>
              <a:t>2018-06-13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72C24-77F2-47C7-B891-B711F052113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9402875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D7B25-BD09-40FF-A4D8-C7205024E5FB}" type="datetimeFigureOut">
              <a:rPr lang="en-CA" smtClean="0"/>
              <a:t>2018-06-13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72C24-77F2-47C7-B891-B711F052113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4546300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D7B25-BD09-40FF-A4D8-C7205024E5FB}" type="datetimeFigureOut">
              <a:rPr lang="en-CA" smtClean="0"/>
              <a:t>2018-06-13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72C24-77F2-47C7-B891-B711F052113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4413557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D7B25-BD09-40FF-A4D8-C7205024E5FB}" type="datetimeFigureOut">
              <a:rPr lang="en-CA" smtClean="0"/>
              <a:t>2018-06-13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72C24-77F2-47C7-B891-B711F052113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1127748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D7B25-BD09-40FF-A4D8-C7205024E5FB}" type="datetimeFigureOut">
              <a:rPr lang="en-CA" smtClean="0"/>
              <a:t>2018-06-13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72C24-77F2-47C7-B891-B711F052113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859618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D60E8B-83E1-4994-BE82-11F6FC08ADE7}" type="datetimeFigureOut">
              <a:rPr lang="en-US" smtClean="0"/>
              <a:pPr>
                <a:defRPr/>
              </a:pPr>
              <a:t>6/13/2018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EF74F8-C075-4210-9807-02A66A95762F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3866063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D7B25-BD09-40FF-A4D8-C7205024E5FB}" type="datetimeFigureOut">
              <a:rPr lang="en-CA" smtClean="0"/>
              <a:t>2018-06-13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72C24-77F2-47C7-B891-B711F052113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6691203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D7B25-BD09-40FF-A4D8-C7205024E5FB}" type="datetimeFigureOut">
              <a:rPr lang="en-CA" smtClean="0"/>
              <a:t>2018-06-13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72C24-77F2-47C7-B891-B711F052113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5126776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D7B25-BD09-40FF-A4D8-C7205024E5FB}" type="datetimeFigureOut">
              <a:rPr lang="en-CA" smtClean="0"/>
              <a:t>2018-06-13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72C24-77F2-47C7-B891-B711F052113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3920404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D7B25-BD09-40FF-A4D8-C7205024E5FB}" type="datetimeFigureOut">
              <a:rPr lang="en-CA" smtClean="0"/>
              <a:t>2018-06-13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72C24-77F2-47C7-B891-B711F052113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0951117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D7B25-BD09-40FF-A4D8-C7205024E5FB}" type="datetimeFigureOut">
              <a:rPr lang="en-CA" smtClean="0"/>
              <a:t>2018-06-13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72C24-77F2-47C7-B891-B711F052113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5728557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D7B25-BD09-40FF-A4D8-C7205024E5FB}" type="datetimeFigureOut">
              <a:rPr lang="en-CA" smtClean="0"/>
              <a:t>2018-06-13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72C24-77F2-47C7-B891-B711F052113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3775332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1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53" indent="0" algn="ctr">
              <a:buNone/>
              <a:defRPr/>
            </a:lvl2pPr>
            <a:lvl3pPr marL="914305" indent="0" algn="ctr">
              <a:buNone/>
              <a:defRPr/>
            </a:lvl3pPr>
            <a:lvl4pPr marL="1371458" indent="0" algn="ctr">
              <a:buNone/>
              <a:defRPr/>
            </a:lvl4pPr>
            <a:lvl5pPr marL="1828610" indent="0" algn="ctr">
              <a:buNone/>
              <a:defRPr/>
            </a:lvl5pPr>
            <a:lvl6pPr marL="2285763" indent="0" algn="ctr">
              <a:buNone/>
              <a:defRPr/>
            </a:lvl6pPr>
            <a:lvl7pPr marL="2742915" indent="0" algn="ctr">
              <a:buNone/>
              <a:defRPr/>
            </a:lvl7pPr>
            <a:lvl8pPr marL="3200068" indent="0" algn="ctr">
              <a:buNone/>
              <a:defRPr/>
            </a:lvl8pPr>
            <a:lvl9pPr marL="365722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4241656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3718535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53" indent="0">
              <a:buNone/>
              <a:defRPr sz="1800"/>
            </a:lvl2pPr>
            <a:lvl3pPr marL="914305" indent="0">
              <a:buNone/>
              <a:defRPr sz="1600"/>
            </a:lvl3pPr>
            <a:lvl4pPr marL="1371458" indent="0">
              <a:buNone/>
              <a:defRPr sz="1400"/>
            </a:lvl4pPr>
            <a:lvl5pPr marL="1828610" indent="0">
              <a:buNone/>
              <a:defRPr sz="1400"/>
            </a:lvl5pPr>
            <a:lvl6pPr marL="2285763" indent="0">
              <a:buNone/>
              <a:defRPr sz="1400"/>
            </a:lvl6pPr>
            <a:lvl7pPr marL="2742915" indent="0">
              <a:buNone/>
              <a:defRPr sz="1400"/>
            </a:lvl7pPr>
            <a:lvl8pPr marL="3200068" indent="0">
              <a:buNone/>
              <a:defRPr sz="1400"/>
            </a:lvl8pPr>
            <a:lvl9pPr marL="365722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4393942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19200"/>
            <a:ext cx="40386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40386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654394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8AE393-DBB7-49DD-9F0A-9542D85790AB}" type="datetimeFigureOut">
              <a:rPr lang="en-US" smtClean="0"/>
              <a:pPr>
                <a:defRPr/>
              </a:pPr>
              <a:t>6/13/2018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775593-07AB-4AC3-B0F7-DB3AEA9CC3E2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839269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3" indent="0">
              <a:buNone/>
              <a:defRPr sz="2000" b="1"/>
            </a:lvl2pPr>
            <a:lvl3pPr marL="914305" indent="0">
              <a:buNone/>
              <a:defRPr sz="1800" b="1"/>
            </a:lvl3pPr>
            <a:lvl4pPr marL="1371458" indent="0">
              <a:buNone/>
              <a:defRPr sz="1600" b="1"/>
            </a:lvl4pPr>
            <a:lvl5pPr marL="1828610" indent="0">
              <a:buNone/>
              <a:defRPr sz="1600" b="1"/>
            </a:lvl5pPr>
            <a:lvl6pPr marL="2285763" indent="0">
              <a:buNone/>
              <a:defRPr sz="1600" b="1"/>
            </a:lvl6pPr>
            <a:lvl7pPr marL="2742915" indent="0">
              <a:buNone/>
              <a:defRPr sz="1600" b="1"/>
            </a:lvl7pPr>
            <a:lvl8pPr marL="3200068" indent="0">
              <a:buNone/>
              <a:defRPr sz="1600" b="1"/>
            </a:lvl8pPr>
            <a:lvl9pPr marL="365722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3" indent="0">
              <a:buNone/>
              <a:defRPr sz="2000" b="1"/>
            </a:lvl2pPr>
            <a:lvl3pPr marL="914305" indent="0">
              <a:buNone/>
              <a:defRPr sz="1800" b="1"/>
            </a:lvl3pPr>
            <a:lvl4pPr marL="1371458" indent="0">
              <a:buNone/>
              <a:defRPr sz="1600" b="1"/>
            </a:lvl4pPr>
            <a:lvl5pPr marL="1828610" indent="0">
              <a:buNone/>
              <a:defRPr sz="1600" b="1"/>
            </a:lvl5pPr>
            <a:lvl6pPr marL="2285763" indent="0">
              <a:buNone/>
              <a:defRPr sz="1600" b="1"/>
            </a:lvl6pPr>
            <a:lvl7pPr marL="2742915" indent="0">
              <a:buNone/>
              <a:defRPr sz="1600" b="1"/>
            </a:lvl7pPr>
            <a:lvl8pPr marL="3200068" indent="0">
              <a:buNone/>
              <a:defRPr sz="1600" b="1"/>
            </a:lvl8pPr>
            <a:lvl9pPr marL="365722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32804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8077200" cy="7620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64418043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6100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53" indent="0">
              <a:buNone/>
              <a:defRPr sz="1200"/>
            </a:lvl2pPr>
            <a:lvl3pPr marL="914305" indent="0">
              <a:buNone/>
              <a:defRPr sz="1000"/>
            </a:lvl3pPr>
            <a:lvl4pPr marL="1371458" indent="0">
              <a:buNone/>
              <a:defRPr sz="900"/>
            </a:lvl4pPr>
            <a:lvl5pPr marL="1828610" indent="0">
              <a:buNone/>
              <a:defRPr sz="900"/>
            </a:lvl5pPr>
            <a:lvl6pPr marL="2285763" indent="0">
              <a:buNone/>
              <a:defRPr sz="900"/>
            </a:lvl6pPr>
            <a:lvl7pPr marL="2742915" indent="0">
              <a:buNone/>
              <a:defRPr sz="900"/>
            </a:lvl7pPr>
            <a:lvl8pPr marL="3200068" indent="0">
              <a:buNone/>
              <a:defRPr sz="900"/>
            </a:lvl8pPr>
            <a:lvl9pPr marL="365722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3725052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53" indent="0">
              <a:buNone/>
              <a:defRPr sz="2800"/>
            </a:lvl2pPr>
            <a:lvl3pPr marL="914305" indent="0">
              <a:buNone/>
              <a:defRPr sz="2400"/>
            </a:lvl3pPr>
            <a:lvl4pPr marL="1371458" indent="0">
              <a:buNone/>
              <a:defRPr sz="2000"/>
            </a:lvl4pPr>
            <a:lvl5pPr marL="1828610" indent="0">
              <a:buNone/>
              <a:defRPr sz="2000"/>
            </a:lvl5pPr>
            <a:lvl6pPr marL="2285763" indent="0">
              <a:buNone/>
              <a:defRPr sz="2000"/>
            </a:lvl6pPr>
            <a:lvl7pPr marL="2742915" indent="0">
              <a:buNone/>
              <a:defRPr sz="2000"/>
            </a:lvl7pPr>
            <a:lvl8pPr marL="3200068" indent="0">
              <a:buNone/>
              <a:defRPr sz="2000"/>
            </a:lvl8pPr>
            <a:lvl9pPr marL="3657220" indent="0">
              <a:buNone/>
              <a:defRPr sz="2000"/>
            </a:lvl9pPr>
          </a:lstStyle>
          <a:p>
            <a:pPr lvl="0"/>
            <a:endParaRPr lang="en-CA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53" indent="0">
              <a:buNone/>
              <a:defRPr sz="1200"/>
            </a:lvl2pPr>
            <a:lvl3pPr marL="914305" indent="0">
              <a:buNone/>
              <a:defRPr sz="1000"/>
            </a:lvl3pPr>
            <a:lvl4pPr marL="1371458" indent="0">
              <a:buNone/>
              <a:defRPr sz="900"/>
            </a:lvl4pPr>
            <a:lvl5pPr marL="1828610" indent="0">
              <a:buNone/>
              <a:defRPr sz="900"/>
            </a:lvl5pPr>
            <a:lvl6pPr marL="2285763" indent="0">
              <a:buNone/>
              <a:defRPr sz="900"/>
            </a:lvl6pPr>
            <a:lvl7pPr marL="2742915" indent="0">
              <a:buNone/>
              <a:defRPr sz="900"/>
            </a:lvl7pPr>
            <a:lvl8pPr marL="3200068" indent="0">
              <a:buNone/>
              <a:defRPr sz="900"/>
            </a:lvl8pPr>
            <a:lvl9pPr marL="365722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4418064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9076537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228600"/>
            <a:ext cx="2057400" cy="6096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6096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4947135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228600"/>
            <a:ext cx="7696200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219200"/>
            <a:ext cx="8229600" cy="24765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3848100"/>
            <a:ext cx="8229600" cy="24765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1691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7E891D1-7B32-4D79-BC5A-566B69437F40}" type="datetimeFigureOut">
              <a:rPr lang="en-US" smtClean="0"/>
              <a:pPr>
                <a:defRPr/>
              </a:pPr>
              <a:t>6/13/2018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FD4E06-1672-42DF-9E99-4584CF154901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30168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508030D-79BC-41BE-AA8E-45176297F6C4}" type="datetimeFigureOut">
              <a:rPr lang="en-US" smtClean="0"/>
              <a:pPr>
                <a:defRPr/>
              </a:pPr>
              <a:t>6/13/2018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37C539-86FB-41BF-B838-48E5835987A3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31643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912DF-2FD9-4B6A-8EA3-CB329531CD21}" type="datetimeFigureOut">
              <a:rPr lang="en-US" smtClean="0"/>
              <a:pPr>
                <a:defRPr/>
              </a:pPr>
              <a:t>6/13/2018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F6C3C6-1F3E-4DC4-94EB-671DFDE5CF71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60553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4CD0C08-4DE3-46CE-B6F9-EC366F467738}" type="datetimeFigureOut">
              <a:rPr lang="en-US" smtClean="0"/>
              <a:pPr>
                <a:defRPr/>
              </a:pPr>
              <a:t>6/13/2018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B3B195-ABCA-42E2-9211-30B4E0300CDF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039011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C66F5485-6BCB-435F-9AAE-158AB4A7B37C}" type="datetimeFigureOut">
              <a:rPr lang="en-US" smtClean="0"/>
              <a:pPr>
                <a:defRPr/>
              </a:pPr>
              <a:t>6/13/2018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A14905B0-E411-4A4D-9889-4B448F6781E7}" type="slidenum">
              <a:rPr lang="en-CA" smtClean="0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10358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152400"/>
            <a:ext cx="8382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66800"/>
            <a:ext cx="838200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pic>
        <p:nvPicPr>
          <p:cNvPr id="3076" name="Picture 6" descr="http://www.huntlogo.com/wp-content/uploads/2011/10/university-of-toronto-logo.png"/>
          <p:cNvPicPr>
            <a:picLocks noChangeAspect="1" noChangeArrowheads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0"/>
            <a:ext cx="863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0129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  <p:sldLayoutId id="2147483777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 b="1">
          <a:solidFill>
            <a:srgbClr val="0099CC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 b="1">
          <a:solidFill>
            <a:srgbClr val="0099CC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 b="1">
          <a:solidFill>
            <a:srgbClr val="0099CC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 b="1">
          <a:solidFill>
            <a:srgbClr val="0099CC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12500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900113" indent="-442913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120000"/>
        <a:buFont typeface="Arial" panose="020B0604020202020204" pitchFamily="34" charset="0"/>
        <a:buChar char="→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CA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CA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DED4310-FE0C-4031-A393-EBBCF2297343}" type="datetimeFigureOut">
              <a:rPr lang="en-CA"/>
              <a:pPr>
                <a:defRPr/>
              </a:pPr>
              <a:t>2018-06-13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FEC7B70-B5F7-40C5-9E62-D2BF9E921282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70837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153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30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45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61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865" indent="-34286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73" indent="-28572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2" indent="-228577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34" indent="-228577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87" indent="-228577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0" indent="-228577" algn="l" defTabSz="91430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92" indent="-228577" algn="l" defTabSz="91430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45" indent="-228577" algn="l" defTabSz="91430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97" indent="-228577" algn="l" defTabSz="91430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3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5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58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0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63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15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68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20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DD7B25-BD09-40FF-A4D8-C7205024E5FB}" type="datetimeFigureOut">
              <a:rPr lang="en-CA" smtClean="0"/>
              <a:t>2018-06-13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472C24-77F2-47C7-B891-B711F052113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82959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92" r:id="rId2"/>
    <p:sldLayoutId id="2147483793" r:id="rId3"/>
    <p:sldLayoutId id="2147483794" r:id="rId4"/>
    <p:sldLayoutId id="2147483795" r:id="rId5"/>
    <p:sldLayoutId id="2147483796" r:id="rId6"/>
    <p:sldLayoutId id="2147483797" r:id="rId7"/>
    <p:sldLayoutId id="2147483798" r:id="rId8"/>
    <p:sldLayoutId id="2147483799" r:id="rId9"/>
    <p:sldLayoutId id="2147483800" r:id="rId10"/>
    <p:sldLayoutId id="214748380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90601" y="152400"/>
            <a:ext cx="8153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66800"/>
            <a:ext cx="83820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5865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804" r:id="rId2"/>
    <p:sldLayoutId id="2147483805" r:id="rId3"/>
    <p:sldLayoutId id="2147483806" r:id="rId4"/>
    <p:sldLayoutId id="2147483807" r:id="rId5"/>
    <p:sldLayoutId id="2147483808" r:id="rId6"/>
    <p:sldLayoutId id="2147483809" r:id="rId7"/>
    <p:sldLayoutId id="2147483810" r:id="rId8"/>
    <p:sldLayoutId id="2147483811" r:id="rId9"/>
    <p:sldLayoutId id="2147483812" r:id="rId10"/>
    <p:sldLayoutId id="2147483813" r:id="rId11"/>
    <p:sldLayoutId id="2147483814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99C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99CC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99CC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99CC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99CC"/>
          </a:solidFill>
          <a:latin typeface="Arial" pitchFamily="34" charset="0"/>
        </a:defRPr>
      </a:lvl5pPr>
      <a:lvl6pPr marL="457153" algn="ctr" rtl="0" fontAlgn="base">
        <a:spcBef>
          <a:spcPct val="0"/>
        </a:spcBef>
        <a:spcAft>
          <a:spcPct val="0"/>
        </a:spcAft>
        <a:defRPr sz="4000" b="1">
          <a:solidFill>
            <a:srgbClr val="0099CC"/>
          </a:solidFill>
          <a:latin typeface="Arial" pitchFamily="34" charset="0"/>
        </a:defRPr>
      </a:lvl6pPr>
      <a:lvl7pPr marL="914305" algn="ctr" rtl="0" fontAlgn="base">
        <a:spcBef>
          <a:spcPct val="0"/>
        </a:spcBef>
        <a:spcAft>
          <a:spcPct val="0"/>
        </a:spcAft>
        <a:defRPr sz="4000" b="1">
          <a:solidFill>
            <a:srgbClr val="0099CC"/>
          </a:solidFill>
          <a:latin typeface="Arial" pitchFamily="34" charset="0"/>
        </a:defRPr>
      </a:lvl7pPr>
      <a:lvl8pPr marL="1371458" algn="ctr" rtl="0" fontAlgn="base">
        <a:spcBef>
          <a:spcPct val="0"/>
        </a:spcBef>
        <a:spcAft>
          <a:spcPct val="0"/>
        </a:spcAft>
        <a:defRPr sz="4000" b="1">
          <a:solidFill>
            <a:srgbClr val="0099CC"/>
          </a:solidFill>
          <a:latin typeface="Arial" pitchFamily="34" charset="0"/>
        </a:defRPr>
      </a:lvl8pPr>
      <a:lvl9pPr marL="1828610" algn="ctr" rtl="0" fontAlgn="base">
        <a:spcBef>
          <a:spcPct val="0"/>
        </a:spcBef>
        <a:spcAft>
          <a:spcPct val="0"/>
        </a:spcAft>
        <a:defRPr sz="4000" b="1">
          <a:solidFill>
            <a:srgbClr val="0099CC"/>
          </a:solidFill>
          <a:latin typeface="Arial" pitchFamily="34" charset="0"/>
        </a:defRPr>
      </a:lvl9pPr>
    </p:titleStyle>
    <p:bodyStyle>
      <a:lvl1pPr marL="342865" indent="-342865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SzPct val="12500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900020" indent="-442867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SzPct val="120000"/>
        <a:buFont typeface="Arial" pitchFamily="34" charset="0"/>
        <a:buChar char="→"/>
        <a:defRPr sz="2000">
          <a:solidFill>
            <a:schemeClr val="tx1"/>
          </a:solidFill>
          <a:latin typeface="+mn-lt"/>
        </a:defRPr>
      </a:lvl2pPr>
      <a:lvl3pPr marL="1142882" indent="-228577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034" indent="-228577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187" indent="-228577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340" indent="-228577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492" indent="-228577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8645" indent="-228577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5797" indent="-228577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3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5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58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0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63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15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68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20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9.jpeg"/><Relationship Id="rId7" Type="http://schemas.microsoft.com/office/2007/relationships/hdphoto" Target="../media/hdphoto1.wdp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5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40.png"/><Relationship Id="rId4" Type="http://schemas.openxmlformats.org/officeDocument/2006/relationships/image" Target="../media/image25.jpeg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5.jpeg"/><Relationship Id="rId5" Type="http://schemas.openxmlformats.org/officeDocument/2006/relationships/hyperlink" Target="https://eureka.physics.utoronto.ca/" TargetMode="External"/><Relationship Id="rId4" Type="http://schemas.openxmlformats.org/officeDocument/2006/relationships/hyperlink" Target="http://www.candac.ca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8" descr="C:\Documents and Settings\cwhaley\My Documents\temp\Jeff's going away gift\IMG_29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71600" y="228600"/>
            <a:ext cx="7783016" cy="22098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400" b="1" cap="none" dirty="0" smtClean="0"/>
              <a:t>The University of Toronto Atmospheric Observatory: </a:t>
            </a:r>
            <a:br>
              <a:rPr lang="en-US" sz="4400" b="1" cap="none" dirty="0" smtClean="0"/>
            </a:br>
            <a:r>
              <a:rPr lang="en-US" sz="4400" b="1" cap="none" dirty="0" smtClean="0"/>
              <a:t>Site Report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95684" y="2564904"/>
            <a:ext cx="8148316" cy="1872208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tx1"/>
                </a:solidFill>
              </a:rPr>
              <a:t>Kimberly Strong, </a:t>
            </a:r>
            <a:r>
              <a:rPr lang="en-US" b="1" dirty="0" err="1" smtClean="0">
                <a:solidFill>
                  <a:schemeClr val="tx1"/>
                </a:solidFill>
              </a:rPr>
              <a:t>Shoma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b="1" dirty="0">
                <a:solidFill>
                  <a:schemeClr val="tx1"/>
                </a:solidFill>
              </a:rPr>
              <a:t>Yamanouchi, Brendan Byrne, </a:t>
            </a:r>
            <a:r>
              <a:rPr lang="en-US" b="1" dirty="0" err="1" smtClean="0">
                <a:solidFill>
                  <a:schemeClr val="tx1"/>
                </a:solidFill>
              </a:rPr>
              <a:t>Orfeo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b="1" dirty="0">
                <a:solidFill>
                  <a:schemeClr val="tx1"/>
                </a:solidFill>
              </a:rPr>
              <a:t>Colebatch, </a:t>
            </a:r>
            <a:r>
              <a:rPr lang="en-US" b="1" dirty="0" smtClean="0">
                <a:solidFill>
                  <a:schemeClr val="tx1"/>
                </a:solidFill>
              </a:rPr>
              <a:t>Erik </a:t>
            </a:r>
            <a:r>
              <a:rPr lang="en-US" b="1" dirty="0" err="1">
                <a:solidFill>
                  <a:schemeClr val="tx1"/>
                </a:solidFill>
              </a:rPr>
              <a:t>Lutsch</a:t>
            </a:r>
            <a:r>
              <a:rPr lang="en-US" b="1" dirty="0">
                <a:solidFill>
                  <a:schemeClr val="tx1"/>
                </a:solidFill>
              </a:rPr>
              <a:t>, Sebastien Roche, </a:t>
            </a:r>
            <a:r>
              <a:rPr lang="en-US" b="1" dirty="0" smtClean="0">
                <a:solidFill>
                  <a:schemeClr val="tx1"/>
                </a:solidFill>
              </a:rPr>
              <a:t/>
            </a:r>
            <a:br>
              <a:rPr lang="en-US" b="1" dirty="0" smtClean="0">
                <a:solidFill>
                  <a:schemeClr val="tx1"/>
                </a:solidFill>
              </a:rPr>
            </a:br>
            <a:r>
              <a:rPr lang="en-US" b="1" dirty="0" smtClean="0">
                <a:solidFill>
                  <a:schemeClr val="tx1"/>
                </a:solidFill>
              </a:rPr>
              <a:t>Lei Liu, Stephanie </a:t>
            </a:r>
            <a:r>
              <a:rPr lang="en-US" b="1" dirty="0">
                <a:solidFill>
                  <a:schemeClr val="tx1"/>
                </a:solidFill>
              </a:rPr>
              <a:t>Conway, </a:t>
            </a:r>
            <a:r>
              <a:rPr lang="en-US" b="1" dirty="0" smtClean="0">
                <a:solidFill>
                  <a:schemeClr val="tx1"/>
                </a:solidFill>
              </a:rPr>
              <a:t>Alistair Duff</a:t>
            </a:r>
            <a:endParaRPr lang="en-US" sz="2400" b="1" dirty="0" smtClean="0">
              <a:solidFill>
                <a:srgbClr val="CC0000"/>
              </a:solidFill>
            </a:endParaRPr>
          </a:p>
          <a:p>
            <a:pPr eaLnBrk="1" hangingPunct="1"/>
            <a:r>
              <a:rPr lang="en-US" sz="2400" b="1" dirty="0" smtClean="0">
                <a:solidFill>
                  <a:srgbClr val="FF0000"/>
                </a:solidFill>
              </a:rPr>
              <a:t>Department of Physics, University of Toronto</a:t>
            </a:r>
            <a:endParaRPr lang="en-US" sz="2400" dirty="0" smtClean="0">
              <a:solidFill>
                <a:srgbClr val="CC0000"/>
              </a:solidFill>
            </a:endParaRPr>
          </a:p>
        </p:txBody>
      </p:sp>
      <p:sp>
        <p:nvSpPr>
          <p:cNvPr id="2054" name="Text Box 5"/>
          <p:cNvSpPr txBox="1">
            <a:spLocks noChangeArrowheads="1"/>
          </p:cNvSpPr>
          <p:nvPr/>
        </p:nvSpPr>
        <p:spPr bwMode="auto">
          <a:xfrm>
            <a:off x="357188" y="5085184"/>
            <a:ext cx="84582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NDACC IRWG Meeting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Mexico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13 June 2018</a:t>
            </a:r>
          </a:p>
        </p:txBody>
      </p:sp>
    </p:spTree>
    <p:extLst>
      <p:ext uri="{BB962C8B-B14F-4D97-AF65-F5344CB8AC3E}">
        <p14:creationId xmlns:p14="http://schemas.microsoft.com/office/powerpoint/2010/main" val="3426149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74" y="870814"/>
            <a:ext cx="7928916" cy="59277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745" y="130881"/>
            <a:ext cx="8219090" cy="685800"/>
          </a:xfrm>
        </p:spPr>
        <p:txBody>
          <a:bodyPr/>
          <a:lstStyle/>
          <a:p>
            <a:r>
              <a:rPr lang="en-CA" sz="4000" b="1" dirty="0"/>
              <a:t>Open-Path FTIR</a:t>
            </a:r>
            <a:endParaRPr lang="en-CA" sz="4000" dirty="0"/>
          </a:p>
        </p:txBody>
      </p:sp>
      <p:sp>
        <p:nvSpPr>
          <p:cNvPr id="7" name="Rectangle 6"/>
          <p:cNvSpPr/>
          <p:nvPr/>
        </p:nvSpPr>
        <p:spPr>
          <a:xfrm>
            <a:off x="453451" y="6364022"/>
            <a:ext cx="47092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2000" b="1" dirty="0" smtClean="0">
                <a:solidFill>
                  <a:srgbClr val="CD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</a:t>
            </a:r>
            <a:r>
              <a:rPr lang="en-CA" sz="2000" b="1" dirty="0">
                <a:solidFill>
                  <a:srgbClr val="CD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://uoftlongpath.wordpress.com/</a:t>
            </a:r>
            <a:endParaRPr lang="en-CA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5318234" y="4561490"/>
            <a:ext cx="3825766" cy="2291247"/>
          </a:xfrm>
          <a:solidFill>
            <a:schemeClr val="bg1"/>
          </a:solidFill>
        </p:spPr>
        <p:txBody>
          <a:bodyPr>
            <a:normAutofit/>
          </a:bodyPr>
          <a:lstStyle/>
          <a:p>
            <a:pPr>
              <a:buClrTx/>
              <a:buSzPct val="100000"/>
            </a:pPr>
            <a:r>
              <a:rPr lang="en-CA" sz="2000" dirty="0" smtClean="0">
                <a:solidFill>
                  <a:schemeClr val="tx1"/>
                </a:solidFill>
              </a:rPr>
              <a:t>Bruker 125M with telescope and retroreflector from ECCC</a:t>
            </a:r>
          </a:p>
          <a:p>
            <a:r>
              <a:rPr lang="en-CA" sz="2000" dirty="0" smtClean="0">
                <a:solidFill>
                  <a:schemeClr val="tx1"/>
                </a:solidFill>
              </a:rPr>
              <a:t>Testing open-path operation with initial focus on </a:t>
            </a:r>
            <a:r>
              <a:rPr lang="en-CA" sz="2000" dirty="0"/>
              <a:t>CO</a:t>
            </a:r>
            <a:r>
              <a:rPr lang="en-CA" sz="2000" baseline="-25000" dirty="0"/>
              <a:t>2</a:t>
            </a:r>
            <a:r>
              <a:rPr lang="en-CA" sz="2000" dirty="0"/>
              <a:t>, CO, </a:t>
            </a:r>
            <a:r>
              <a:rPr lang="en-CA" sz="2000" dirty="0" smtClean="0"/>
              <a:t>CH</a:t>
            </a:r>
            <a:r>
              <a:rPr lang="en-CA" sz="2000" baseline="-25000" dirty="0" smtClean="0"/>
              <a:t>4</a:t>
            </a:r>
            <a:r>
              <a:rPr lang="en-CA" sz="2000" dirty="0" smtClean="0"/>
              <a:t> and N</a:t>
            </a:r>
            <a:r>
              <a:rPr lang="en-CA" sz="2000" baseline="-25000" dirty="0" smtClean="0"/>
              <a:t>2</a:t>
            </a:r>
            <a:r>
              <a:rPr lang="en-CA" sz="2000" dirty="0" smtClean="0"/>
              <a:t>O in downtown Toronto</a:t>
            </a:r>
            <a:endParaRPr lang="en-CA" sz="2000" dirty="0" smtClean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55149" y="6509804"/>
            <a:ext cx="31614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6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Brendan Byrne, </a:t>
            </a:r>
            <a:r>
              <a:rPr lang="en-CA" sz="16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Orfeo</a:t>
            </a:r>
            <a:r>
              <a:rPr lang="en-CA" sz="16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Colebatch</a:t>
            </a:r>
            <a:endParaRPr lang="en-CA" sz="16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1857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4000" dirty="0" err="1" smtClean="0"/>
              <a:t>UofT</a:t>
            </a:r>
            <a:r>
              <a:rPr lang="en-CA" sz="4000" dirty="0" smtClean="0"/>
              <a:t> OP-FTIR Time Series</a:t>
            </a:r>
            <a:endParaRPr lang="en-CA" sz="4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10544" b="-1"/>
          <a:stretch/>
        </p:blipFill>
        <p:spPr>
          <a:xfrm>
            <a:off x="420414" y="925968"/>
            <a:ext cx="8019393" cy="541224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982557" y="6519446"/>
            <a:ext cx="31614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6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Brendan Byrne, </a:t>
            </a:r>
            <a:r>
              <a:rPr lang="en-CA" sz="1600" dirty="0" err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Orfeo</a:t>
            </a:r>
            <a:r>
              <a:rPr lang="en-CA" sz="16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Colebatch</a:t>
            </a:r>
            <a:endParaRPr lang="en-CA" sz="16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47421" y="1052091"/>
            <a:ext cx="4423006" cy="98488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285750" indent="-285750">
              <a:buSzPct val="120000"/>
              <a:buFont typeface="Arial" panose="020B0604020202020204" pitchFamily="34" charset="0"/>
              <a:buChar char="•"/>
            </a:pPr>
            <a:r>
              <a:rPr lang="en-CA" sz="2000" dirty="0" smtClean="0"/>
              <a:t>Retrievals with MALT software </a:t>
            </a:r>
          </a:p>
          <a:p>
            <a:pPr marL="285750" indent="-285750">
              <a:buSzPct val="120000"/>
              <a:buFont typeface="Arial" panose="020B0604020202020204" pitchFamily="34" charset="0"/>
              <a:buChar char="•"/>
            </a:pPr>
            <a:r>
              <a:rPr lang="en-CA" dirty="0" smtClean="0"/>
              <a:t>Investigating sensitivity </a:t>
            </a:r>
            <a:r>
              <a:rPr lang="en-CA" dirty="0"/>
              <a:t>to </a:t>
            </a:r>
            <a:r>
              <a:rPr lang="en-CA" dirty="0" smtClean="0"/>
              <a:t>meteorology</a:t>
            </a:r>
          </a:p>
          <a:p>
            <a:pPr marL="285750" indent="-285750">
              <a:buSzPct val="120000"/>
              <a:buFont typeface="Arial" panose="020B0604020202020204" pitchFamily="34" charset="0"/>
              <a:buChar char="•"/>
            </a:pPr>
            <a:r>
              <a:rPr lang="en-CA" sz="2000" dirty="0" smtClean="0"/>
              <a:t>Comparing with in situ data</a:t>
            </a:r>
            <a:endParaRPr lang="en-CA" sz="20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/>
          <a:srcRect l="52077" t="13619" b="77347"/>
          <a:stretch/>
        </p:blipFill>
        <p:spPr>
          <a:xfrm>
            <a:off x="0" y="6219901"/>
            <a:ext cx="4212213" cy="59909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196394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4000" b="1" dirty="0" smtClean="0"/>
              <a:t>Outlook &amp; Future Work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Ongoing </a:t>
            </a:r>
            <a:r>
              <a:rPr lang="en-US" dirty="0" smtClean="0">
                <a:solidFill>
                  <a:schemeClr val="tx1"/>
                </a:solidFill>
              </a:rPr>
              <a:t>DA8 measurements</a:t>
            </a:r>
            <a:r>
              <a:rPr lang="en-US" dirty="0">
                <a:solidFill>
                  <a:schemeClr val="tx1"/>
                </a:solidFill>
              </a:rPr>
              <a:t>, analysis, </a:t>
            </a:r>
            <a:r>
              <a:rPr lang="en-US" dirty="0" smtClean="0">
                <a:solidFill>
                  <a:schemeClr val="tx1"/>
                </a:solidFill>
              </a:rPr>
              <a:t>interpretation</a:t>
            </a:r>
          </a:p>
          <a:p>
            <a:r>
              <a:rPr lang="en-US" dirty="0"/>
              <a:t>125M OP-FTIR operations and retrievals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Integration </a:t>
            </a:r>
            <a:r>
              <a:rPr lang="en-US" dirty="0">
                <a:solidFill>
                  <a:schemeClr val="tx1"/>
                </a:solidFill>
              </a:rPr>
              <a:t>of </a:t>
            </a:r>
            <a:r>
              <a:rPr lang="en-US" dirty="0" smtClean="0">
                <a:solidFill>
                  <a:schemeClr val="tx1"/>
                </a:solidFill>
              </a:rPr>
              <a:t>measurements and modelling (GEOS-</a:t>
            </a:r>
            <a:r>
              <a:rPr lang="en-US" dirty="0" err="1" smtClean="0">
                <a:solidFill>
                  <a:schemeClr val="tx1"/>
                </a:solidFill>
              </a:rPr>
              <a:t>Chem</a:t>
            </a:r>
            <a:r>
              <a:rPr lang="en-US" dirty="0" smtClean="0">
                <a:solidFill>
                  <a:schemeClr val="tx1"/>
                </a:solidFill>
              </a:rPr>
              <a:t>) in </a:t>
            </a:r>
            <a:r>
              <a:rPr lang="en-US" dirty="0">
                <a:solidFill>
                  <a:schemeClr val="tx1"/>
                </a:solidFill>
              </a:rPr>
              <a:t>collaboration with Dylan Jones (</a:t>
            </a:r>
            <a:r>
              <a:rPr lang="en-US" dirty="0" err="1">
                <a:solidFill>
                  <a:schemeClr val="tx1"/>
                </a:solidFill>
              </a:rPr>
              <a:t>UofT</a:t>
            </a:r>
            <a:r>
              <a:rPr lang="en-US" dirty="0">
                <a:solidFill>
                  <a:schemeClr val="tx1"/>
                </a:solidFill>
              </a:rPr>
              <a:t>)</a:t>
            </a:r>
          </a:p>
          <a:p>
            <a:r>
              <a:rPr lang="en-US" dirty="0" smtClean="0"/>
              <a:t>Comparison </a:t>
            </a:r>
            <a:r>
              <a:rPr lang="en-US" dirty="0"/>
              <a:t>of urban (TAO) and rural (ECCC Egbert) FTIR measurements</a:t>
            </a:r>
          </a:p>
          <a:p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Funding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Natural Sciences </a:t>
            </a:r>
            <a:r>
              <a:rPr lang="en-US" dirty="0">
                <a:solidFill>
                  <a:schemeClr val="tx1"/>
                </a:solidFill>
              </a:rPr>
              <a:t>and Engineering Research Council of </a:t>
            </a:r>
            <a:r>
              <a:rPr lang="en-US" dirty="0" smtClean="0">
                <a:solidFill>
                  <a:schemeClr val="tx1"/>
                </a:solidFill>
              </a:rPr>
              <a:t>Canada (NSERC)</a:t>
            </a:r>
            <a:endParaRPr lang="en-US" dirty="0">
              <a:solidFill>
                <a:schemeClr val="tx1"/>
              </a:solidFill>
            </a:endParaRPr>
          </a:p>
          <a:p>
            <a:pPr lvl="1"/>
            <a:r>
              <a:rPr lang="en-US" dirty="0">
                <a:solidFill>
                  <a:schemeClr val="tx1"/>
                </a:solidFill>
              </a:rPr>
              <a:t>Canadian Space </a:t>
            </a:r>
            <a:r>
              <a:rPr lang="en-US" dirty="0" smtClean="0">
                <a:solidFill>
                  <a:schemeClr val="tx1"/>
                </a:solidFill>
              </a:rPr>
              <a:t>Agency (CSA)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University of Toronto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6161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C:\Users\Dan\Pictures\Useful photos for presentations\IMG_459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3249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Title 1"/>
          <p:cNvSpPr>
            <a:spLocks noGrp="1"/>
          </p:cNvSpPr>
          <p:nvPr>
            <p:ph type="ctrTitle"/>
          </p:nvPr>
        </p:nvSpPr>
        <p:spPr>
          <a:xfrm>
            <a:off x="931863" y="1114426"/>
            <a:ext cx="7772400" cy="874712"/>
          </a:xfrm>
        </p:spPr>
        <p:txBody>
          <a:bodyPr/>
          <a:lstStyle/>
          <a:p>
            <a:pPr eaLnBrk="1" hangingPunct="1"/>
            <a:r>
              <a:rPr lang="en-CA" altLang="en-US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Eureka Site Report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71775" y="4071019"/>
            <a:ext cx="3671888" cy="1446213"/>
          </a:xfrm>
          <a:ln w="38100">
            <a:noFill/>
          </a:ln>
        </p:spPr>
        <p:txBody>
          <a:bodyPr rtlCol="0"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dirty="0" smtClean="0">
                <a:solidFill>
                  <a:schemeClr val="tx1"/>
                </a:solidFill>
                <a:latin typeface="Helvetica" pitchFamily="34" charset="0"/>
                <a:cs typeface="Helvetica" pitchFamily="34" charset="0"/>
              </a:rPr>
              <a:t>NDACC IRWG Meeting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800" dirty="0" smtClean="0">
                <a:solidFill>
                  <a:schemeClr val="tx1"/>
                </a:solidFill>
                <a:latin typeface="Helvetica" pitchFamily="34" charset="0"/>
                <a:cs typeface="Helvetica" pitchFamily="34" charset="0"/>
              </a:rPr>
              <a:t>Mexico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800" dirty="0" smtClean="0">
                <a:solidFill>
                  <a:schemeClr val="tx1"/>
                </a:solidFill>
                <a:latin typeface="Helvetica" pitchFamily="34" charset="0"/>
                <a:cs typeface="Helvetica" pitchFamily="34" charset="0"/>
              </a:rPr>
              <a:t>13 June 2018</a:t>
            </a:r>
          </a:p>
        </p:txBody>
      </p:sp>
      <p:pic>
        <p:nvPicPr>
          <p:cNvPr id="2053" name="Picture 11" descr="CANDAC_0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8" t="19058" r="10226" b="34305"/>
          <a:stretch>
            <a:fillRect/>
          </a:stretch>
        </p:blipFill>
        <p:spPr bwMode="auto">
          <a:xfrm>
            <a:off x="5651501" y="61914"/>
            <a:ext cx="3571875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0" y="2132583"/>
            <a:ext cx="9324528" cy="1584449"/>
          </a:xfrm>
          <a:prstGeom prst="rect">
            <a:avLst/>
          </a:prstGeom>
          <a:ln w="38100">
            <a:noFill/>
          </a:ln>
        </p:spPr>
        <p:txBody>
          <a:bodyPr lIns="91430" tIns="45715" rIns="91430" bIns="45715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3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Helvetica" pitchFamily="34" charset="0"/>
                <a:ea typeface="+mn-ea"/>
                <a:cs typeface="Helvetica" pitchFamily="34" charset="0"/>
              </a:rPr>
              <a:t>Kimberly </a:t>
            </a:r>
            <a:r>
              <a:rPr kumimoji="0" lang="en-US" sz="2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Helvetica" pitchFamily="34" charset="0"/>
                <a:ea typeface="+mn-ea"/>
                <a:cs typeface="Helvetica" pitchFamily="34" charset="0"/>
              </a:rPr>
              <a:t>Strong, </a:t>
            </a:r>
            <a:r>
              <a:rPr kumimoji="0" lang="en-US" sz="23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Helvetica" pitchFamily="34" charset="0"/>
                <a:ea typeface="+mn-ea"/>
                <a:cs typeface="Helvetica" pitchFamily="34" charset="0"/>
              </a:rPr>
              <a:t>Erik </a:t>
            </a:r>
            <a:r>
              <a:rPr kumimoji="0" lang="en-US" sz="2300" b="1" i="0" u="none" strike="noStrike" kern="120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Helvetica" pitchFamily="34" charset="0"/>
                <a:ea typeface="+mn-ea"/>
                <a:cs typeface="Helvetica" pitchFamily="34" charset="0"/>
              </a:rPr>
              <a:t>Lutsch</a:t>
            </a:r>
            <a:r>
              <a:rPr kumimoji="0" lang="en-US" sz="23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Helvetica" pitchFamily="34" charset="0"/>
                <a:ea typeface="+mn-ea"/>
                <a:cs typeface="Helvetica" pitchFamily="34" charset="0"/>
              </a:rPr>
              <a:t>, Dan Weaver, </a:t>
            </a:r>
            <a:r>
              <a:rPr kumimoji="0" lang="en-US" sz="2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Helvetica" pitchFamily="34" charset="0"/>
                <a:ea typeface="+mn-ea"/>
                <a:cs typeface="Helvetica" pitchFamily="34" charset="0"/>
              </a:rPr>
              <a:t>Pierre </a:t>
            </a:r>
            <a:r>
              <a:rPr kumimoji="0" lang="en-US" sz="23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Helvetica" pitchFamily="34" charset="0"/>
                <a:ea typeface="+mn-ea"/>
                <a:cs typeface="Helvetica" pitchFamily="34" charset="0"/>
              </a:rPr>
              <a:t>Fogal</a:t>
            </a:r>
            <a:r>
              <a:rPr kumimoji="0" lang="en-US" sz="2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Helvetica" pitchFamily="34" charset="0"/>
                <a:ea typeface="+mn-ea"/>
                <a:cs typeface="Helvetica" pitchFamily="34" charset="0"/>
              </a:rPr>
              <a:t>,</a:t>
            </a:r>
            <a:br>
              <a:rPr kumimoji="0" lang="en-US" sz="2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Helvetica" pitchFamily="34" charset="0"/>
                <a:ea typeface="+mn-ea"/>
                <a:cs typeface="Helvetica" pitchFamily="34" charset="0"/>
              </a:rPr>
            </a:br>
            <a:r>
              <a:rPr kumimoji="0" lang="en-US" sz="2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Helvetica" pitchFamily="34" charset="0"/>
                <a:ea typeface="+mn-ea"/>
                <a:cs typeface="Helvetica" pitchFamily="34" charset="0"/>
              </a:rPr>
              <a:t>Sebastien Roche, Lei</a:t>
            </a:r>
            <a:r>
              <a:rPr kumimoji="0" lang="en-US" sz="2300" b="1" i="0" u="none" strike="noStrike" kern="1200" cap="none" spc="0" normalizeH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Helvetica" pitchFamily="34" charset="0"/>
                <a:ea typeface="+mn-ea"/>
                <a:cs typeface="Helvetica" pitchFamily="34" charset="0"/>
              </a:rPr>
              <a:t> Liu, </a:t>
            </a:r>
            <a:r>
              <a:rPr kumimoji="0" lang="en-US" sz="2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Helvetica" pitchFamily="34" charset="0"/>
                <a:ea typeface="+mn-ea"/>
                <a:cs typeface="Helvetica" pitchFamily="34" charset="0"/>
              </a:rPr>
              <a:t>Stephanie Conway, Tyler </a:t>
            </a:r>
            <a:r>
              <a:rPr kumimoji="0" lang="en-US" sz="23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Helvetica" pitchFamily="34" charset="0"/>
                <a:ea typeface="+mn-ea"/>
                <a:cs typeface="Helvetica" pitchFamily="34" charset="0"/>
              </a:rPr>
              <a:t>Wizenberg</a:t>
            </a:r>
            <a:endParaRPr kumimoji="0" lang="en-US" sz="2300" b="1" i="0" u="none" strike="noStrike" kern="120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Helvetica" pitchFamily="34" charset="0"/>
              <a:ea typeface="+mn-ea"/>
              <a:cs typeface="Helvetica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3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itchFamily="34" charset="0"/>
                <a:ea typeface="+mn-ea"/>
                <a:cs typeface="Helvetica" pitchFamily="34" charset="0"/>
              </a:rPr>
              <a:t> </a:t>
            </a:r>
            <a:r>
              <a:rPr kumimoji="0" lang="en-US" sz="2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elvetica" pitchFamily="34" charset="0"/>
                <a:ea typeface="+mn-ea"/>
                <a:cs typeface="Helvetica" pitchFamily="34" charset="0"/>
              </a:rPr>
              <a:t>Department of Physics, University of Toronto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3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" pitchFamily="34" charset="0"/>
              <a:ea typeface="+mn-ea"/>
              <a:cs typeface="Helvetica" pitchFamily="34" charset="0"/>
            </a:endParaRPr>
          </a:p>
        </p:txBody>
      </p:sp>
      <p:pic>
        <p:nvPicPr>
          <p:cNvPr id="2055" name="Picture 2" descr="http://aolab.phys.dal.ca/img/pearl_logo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4" y="39688"/>
            <a:ext cx="1404937" cy="137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61" name="Line 7"/>
          <p:cNvSpPr>
            <a:spLocks noChangeShapeType="1"/>
          </p:cNvSpPr>
          <p:nvPr/>
        </p:nvSpPr>
        <p:spPr bwMode="auto">
          <a:xfrm flipV="1">
            <a:off x="1680053" y="5763492"/>
            <a:ext cx="61766" cy="63127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0" tIns="45715" rIns="91430" bIns="45715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A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062973"/>
            <a:ext cx="1933470" cy="1723425"/>
          </a:xfrm>
          <a:prstGeom prst="rect">
            <a:avLst/>
          </a:prstGeom>
        </p:spPr>
      </p:pic>
      <p:sp>
        <p:nvSpPr>
          <p:cNvPr id="2062" name="AutoShape 8"/>
          <p:cNvSpPr>
            <a:spLocks noChangeArrowheads="1"/>
          </p:cNvSpPr>
          <p:nvPr/>
        </p:nvSpPr>
        <p:spPr bwMode="auto">
          <a:xfrm>
            <a:off x="2212798" y="3634235"/>
            <a:ext cx="552678" cy="562882"/>
          </a:xfrm>
          <a:prstGeom prst="star24">
            <a:avLst>
              <a:gd name="adj" fmla="val 37500"/>
            </a:avLst>
          </a:prstGeom>
          <a:solidFill>
            <a:srgbClr val="FFFF00"/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 wrap="none" lIns="91430" tIns="45715" rIns="91430" bIns="45715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A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</p:txBody>
      </p:sp>
      <p:pic>
        <p:nvPicPr>
          <p:cNvPr id="16" name="Picture 5" descr="C:\Users\Dan\Pictures\PEARL Trips\2014\Dan\Feb27_DW\DSC_0220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37" y="3865806"/>
            <a:ext cx="1795750" cy="11971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60" name="Line 6"/>
          <p:cNvSpPr>
            <a:spLocks noChangeShapeType="1"/>
          </p:cNvSpPr>
          <p:nvPr/>
        </p:nvSpPr>
        <p:spPr bwMode="auto">
          <a:xfrm flipH="1">
            <a:off x="1331640" y="4725145"/>
            <a:ext cx="0" cy="923000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0" tIns="45715" rIns="91430" bIns="45715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A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</p:txBody>
      </p:sp>
      <p:sp>
        <p:nvSpPr>
          <p:cNvPr id="2059" name="Line 5"/>
          <p:cNvSpPr>
            <a:spLocks noChangeShapeType="1"/>
          </p:cNvSpPr>
          <p:nvPr/>
        </p:nvSpPr>
        <p:spPr bwMode="auto">
          <a:xfrm flipH="1">
            <a:off x="1473200" y="4059008"/>
            <a:ext cx="711788" cy="377732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0" tIns="45715" rIns="91430" bIns="45715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A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</p:txBody>
      </p:sp>
      <p:pic>
        <p:nvPicPr>
          <p:cNvPr id="14" name="Picture 2" descr="NDACC Logo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20272" y="4352364"/>
            <a:ext cx="2123728" cy="1363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45046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an\Pictures\Eureka 2012\PEARL Arctic research facility (Photo Credit - Dan Weaver)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7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Rectangle 3"/>
          <p:cNvSpPr>
            <a:spLocks noGrp="1" noChangeArrowheads="1"/>
          </p:cNvSpPr>
          <p:nvPr>
            <p:ph type="title"/>
          </p:nvPr>
        </p:nvSpPr>
        <p:spPr>
          <a:xfrm>
            <a:off x="972195" y="44624"/>
            <a:ext cx="6552133" cy="685800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The PEARL at Eureka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07504" y="980381"/>
            <a:ext cx="8675687" cy="2160587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en-US" sz="2400" b="1" dirty="0" smtClean="0"/>
              <a:t>Polar Environment Atmospheric Research Laboratory</a:t>
            </a:r>
          </a:p>
          <a:p>
            <a:pPr marL="285720" lvl="1" eaLnBrk="1" fontAlgn="auto" hangingPunct="1">
              <a:spcAft>
                <a:spcPts val="0"/>
              </a:spcAft>
              <a:buSzPct val="120000"/>
              <a:buFont typeface="Arial" pitchFamily="34" charset="0"/>
              <a:buChar char="•"/>
              <a:defRPr/>
            </a:pPr>
            <a:r>
              <a:rPr lang="en-US" sz="2400" dirty="0" smtClean="0"/>
              <a:t>Run by the Canadian Network for Detection of Atmospheric Change (CANDAC) since August 2005</a:t>
            </a:r>
          </a:p>
          <a:p>
            <a:pPr marL="285720" lvl="1" eaLnBrk="1" fontAlgn="auto" hangingPunct="1">
              <a:spcAft>
                <a:spcPts val="0"/>
              </a:spcAft>
              <a:buSzPct val="120000"/>
              <a:buFont typeface="Arial" pitchFamily="34" charset="0"/>
              <a:buChar char="•"/>
              <a:defRPr/>
            </a:pPr>
            <a:r>
              <a:rPr lang="en-GB" sz="2400" dirty="0" smtClean="0"/>
              <a:t>~25 experiments at 3 facilities</a:t>
            </a:r>
            <a:endParaRPr lang="en-US" sz="20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b="1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b="1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b="1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b="1" dirty="0" smtClean="0"/>
          </a:p>
        </p:txBody>
      </p:sp>
      <p:pic>
        <p:nvPicPr>
          <p:cNvPr id="3077" name="Picture 6" descr="OzoneNetworkMap_en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733800"/>
            <a:ext cx="3429000" cy="305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8" name="Line 7"/>
          <p:cNvSpPr>
            <a:spLocks noChangeShapeType="1"/>
          </p:cNvSpPr>
          <p:nvPr/>
        </p:nvSpPr>
        <p:spPr bwMode="auto">
          <a:xfrm flipH="1">
            <a:off x="2209801" y="3429000"/>
            <a:ext cx="2819400" cy="6858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30" tIns="45715" rIns="91430" bIns="45715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A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</p:txBody>
      </p:sp>
      <p:pic>
        <p:nvPicPr>
          <p:cNvPr id="3079" name="Picture 8" descr="pearl_0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14400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0" name="TextBox 9"/>
          <p:cNvSpPr txBox="1">
            <a:spLocks noChangeArrowheads="1"/>
          </p:cNvSpPr>
          <p:nvPr/>
        </p:nvSpPr>
        <p:spPr bwMode="auto">
          <a:xfrm>
            <a:off x="3487739" y="4803032"/>
            <a:ext cx="5513669" cy="1938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 marL="355600" indent="-3556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355600" marR="0" lvl="0" indent="-355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00"/>
              </a:buClr>
              <a:buSzPct val="120000"/>
              <a:buFont typeface="Arial" charset="0"/>
              <a:buChar char="•"/>
              <a:tabLst/>
              <a:defRPr/>
            </a:pP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Located on Ellesmere </a:t>
            </a:r>
            <a:b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</a:b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Island, Nunavut (80°N, </a:t>
            </a:r>
            <a:r>
              <a:rPr kumimoji="0" lang="en-US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86°W, 610m)</a:t>
            </a:r>
            <a:endParaRPr kumimoji="0" lang="en-US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  <a:p>
            <a:pPr marL="355600" marR="0" lvl="0" indent="-355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00"/>
              </a:buClr>
              <a:buSzPct val="120000"/>
              <a:buFont typeface="Arial" charset="0"/>
              <a:buChar char="•"/>
              <a:tabLst/>
              <a:defRPr/>
            </a:pP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15 km from </a:t>
            </a:r>
            <a:r>
              <a:rPr kumimoji="0" lang="en-US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Env</a:t>
            </a: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. Canada’s </a:t>
            </a:r>
            <a:b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</a:b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Eureka Weather Station</a:t>
            </a:r>
          </a:p>
          <a:p>
            <a:pPr marL="355600" marR="0" lvl="0" indent="-355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00"/>
              </a:buClr>
              <a:buSzPct val="120000"/>
              <a:buFont typeface="Arial" charset="0"/>
              <a:buChar char="•"/>
              <a:tabLst/>
              <a:defRPr/>
            </a:pP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1100 km from North Pole</a:t>
            </a:r>
            <a:endParaRPr kumimoji="0" lang="en-CA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4256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Dan\Pictures\Useful photos for presentations\P227002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385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Rectangle 15"/>
          <p:cNvSpPr>
            <a:spLocks noGrp="1" noChangeArrowheads="1"/>
          </p:cNvSpPr>
          <p:nvPr>
            <p:ph type="body" idx="4294967295"/>
          </p:nvPr>
        </p:nvSpPr>
        <p:spPr>
          <a:xfrm>
            <a:off x="0" y="836712"/>
            <a:ext cx="6588224" cy="5904656"/>
          </a:xfrm>
        </p:spPr>
        <p:txBody>
          <a:bodyPr rtlCol="0">
            <a:noAutofit/>
          </a:bodyPr>
          <a:lstStyle/>
          <a:p>
            <a:pPr marL="274292" indent="-274292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Wingdings 2"/>
              <a:buChar char=""/>
              <a:tabLst>
                <a:tab pos="3660395" algn="l"/>
                <a:tab pos="4000085" algn="l"/>
              </a:tabLst>
              <a:defRPr/>
            </a:pPr>
            <a:r>
              <a:rPr lang="en-US" sz="2000" dirty="0"/>
              <a:t>Installed July 2006; mid-IR configuration</a:t>
            </a:r>
          </a:p>
          <a:p>
            <a:pPr marL="274292" indent="-274292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Wingdings 2"/>
              <a:buChar char=""/>
              <a:tabLst>
                <a:tab pos="3660395" algn="l"/>
                <a:tab pos="4000085" algn="l"/>
              </a:tabLst>
              <a:defRPr/>
            </a:pPr>
            <a:r>
              <a:rPr lang="en-US" sz="2000" dirty="0"/>
              <a:t>NDACC certification February 2009</a:t>
            </a:r>
          </a:p>
          <a:p>
            <a:pPr marL="274292" indent="-274292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Wingdings 2"/>
              <a:buChar char=""/>
              <a:tabLst>
                <a:tab pos="3660395" algn="l"/>
                <a:tab pos="4000085" algn="l"/>
              </a:tabLst>
              <a:defRPr/>
            </a:pPr>
            <a:r>
              <a:rPr lang="en-US" sz="2000" dirty="0"/>
              <a:t>Replaced </a:t>
            </a:r>
            <a:r>
              <a:rPr lang="en-US" sz="2000" dirty="0" err="1"/>
              <a:t>Bomem</a:t>
            </a:r>
            <a:r>
              <a:rPr lang="en-US" sz="2000" dirty="0"/>
              <a:t> DA8 – removed in 2009</a:t>
            </a:r>
          </a:p>
          <a:p>
            <a:pPr marL="274292" indent="-274292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Wingdings 2"/>
              <a:buChar char=""/>
              <a:tabLst>
                <a:tab pos="3660395" algn="l"/>
                <a:tab pos="4000085" algn="l"/>
              </a:tabLst>
              <a:defRPr/>
            </a:pPr>
            <a:r>
              <a:rPr lang="en-US" sz="2000" dirty="0"/>
              <a:t>Joined TCCON June 2010; alternating mid-IR and near-IR</a:t>
            </a:r>
          </a:p>
          <a:p>
            <a:pPr marL="274292" indent="-274292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Wingdings 2"/>
              <a:buChar char=""/>
              <a:tabLst>
                <a:tab pos="3660395" algn="l"/>
                <a:tab pos="4000085" algn="l"/>
              </a:tabLst>
              <a:defRPr/>
            </a:pPr>
            <a:r>
              <a:rPr lang="en-US" sz="2000" dirty="0"/>
              <a:t>Intensive campaigns</a:t>
            </a:r>
          </a:p>
          <a:p>
            <a:pPr marL="531813" lvl="1" indent="-138113" eaLnBrk="1" fontAlgn="auto" hangingPunct="1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3660395" algn="l"/>
                <a:tab pos="4000085" algn="l"/>
              </a:tabLst>
              <a:defRPr/>
            </a:pPr>
            <a:r>
              <a:rPr lang="en-US" sz="1600" dirty="0" smtClean="0"/>
              <a:t>Canadian Arctic ACE/OSIRIS Validation Campaigns: 2007 </a:t>
            </a:r>
            <a:r>
              <a:rPr lang="en-US" sz="1600" dirty="0">
                <a:sym typeface="Wingdings" panose="05000000000000000000" pitchFamily="2" charset="2"/>
              </a:rPr>
              <a:t></a:t>
            </a:r>
            <a:r>
              <a:rPr lang="en-US" sz="1600" dirty="0"/>
              <a:t> </a:t>
            </a:r>
            <a:r>
              <a:rPr lang="en-US" sz="1600" b="1" dirty="0">
                <a:solidFill>
                  <a:srgbClr val="FF0000"/>
                </a:solidFill>
              </a:rPr>
              <a:t>2018</a:t>
            </a:r>
          </a:p>
          <a:p>
            <a:pPr marL="531813" lvl="1" indent="-138113" eaLnBrk="1" fontAlgn="auto" hangingPunct="1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3660395" algn="l"/>
                <a:tab pos="4000085" algn="l"/>
              </a:tabLst>
              <a:defRPr/>
            </a:pPr>
            <a:r>
              <a:rPr lang="en-US" sz="1600" dirty="0"/>
              <a:t>July 2007 – </a:t>
            </a:r>
            <a:r>
              <a:rPr lang="en-US" sz="1600" dirty="0" err="1"/>
              <a:t>Bomem</a:t>
            </a:r>
            <a:r>
              <a:rPr lang="en-US" sz="1600" dirty="0"/>
              <a:t> DA8 </a:t>
            </a:r>
            <a:r>
              <a:rPr lang="en-US" sz="1600" dirty="0" err="1"/>
              <a:t>intercomparison</a:t>
            </a:r>
            <a:endParaRPr lang="en-US" sz="2000" dirty="0"/>
          </a:p>
          <a:p>
            <a:pPr marL="274292" indent="-274292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Wingdings 2"/>
              <a:buChar char=""/>
              <a:tabLst>
                <a:tab pos="3660395" algn="l"/>
                <a:tab pos="4000085" algn="l"/>
              </a:tabLst>
              <a:defRPr/>
            </a:pPr>
            <a:r>
              <a:rPr lang="en-US" sz="2000" dirty="0"/>
              <a:t>Upgrades and maintenance</a:t>
            </a:r>
          </a:p>
          <a:p>
            <a:pPr marL="531813" lvl="1" indent="-138113" eaLnBrk="1" fontAlgn="auto" hangingPunct="1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3660395" algn="l"/>
                <a:tab pos="4000085" algn="l"/>
              </a:tabLst>
              <a:defRPr/>
            </a:pPr>
            <a:r>
              <a:rPr lang="en-US" sz="1600" dirty="0"/>
              <a:t>August-September 2009 – NIR upgrade</a:t>
            </a:r>
          </a:p>
          <a:p>
            <a:pPr marL="531813" lvl="1" indent="-138113" eaLnBrk="1" fontAlgn="auto" hangingPunct="1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3660395" algn="l"/>
                <a:tab pos="4000085" algn="l"/>
              </a:tabLst>
              <a:defRPr/>
            </a:pPr>
            <a:r>
              <a:rPr lang="en-US" sz="1600" dirty="0"/>
              <a:t>July 2010 – Relocation of 125HR</a:t>
            </a:r>
          </a:p>
          <a:p>
            <a:pPr marL="531813" lvl="1" indent="-138113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3660395" algn="l"/>
                <a:tab pos="4000085" algn="l"/>
              </a:tabLst>
              <a:defRPr/>
            </a:pPr>
            <a:r>
              <a:rPr lang="en-US" sz="1600" dirty="0"/>
              <a:t>July 2013 – New Community Solar Tracker and </a:t>
            </a:r>
            <a:r>
              <a:rPr lang="en-US" sz="1600" dirty="0" err="1"/>
              <a:t>Robodome</a:t>
            </a:r>
            <a:r>
              <a:rPr lang="en-US" sz="1600" dirty="0"/>
              <a:t> installed</a:t>
            </a:r>
          </a:p>
          <a:p>
            <a:pPr marL="531813" lvl="1" indent="-138113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3660395" algn="l"/>
                <a:tab pos="4000085" algn="l"/>
              </a:tabLst>
              <a:defRPr/>
            </a:pPr>
            <a:r>
              <a:rPr lang="en-CA" sz="1600" dirty="0"/>
              <a:t>February 2015 – New computer installed</a:t>
            </a:r>
            <a:endParaRPr lang="en-US" sz="1600" dirty="0"/>
          </a:p>
          <a:p>
            <a:pPr marL="531813" lvl="1" indent="-138113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3660395" algn="l"/>
                <a:tab pos="4000085" algn="l"/>
              </a:tabLst>
              <a:defRPr/>
            </a:pPr>
            <a:r>
              <a:rPr lang="en-US" sz="1600" dirty="0"/>
              <a:t>July 2015 – Laser replaced with SIOS</a:t>
            </a:r>
          </a:p>
          <a:p>
            <a:pPr marL="531813" lvl="1" indent="-138113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3660395" algn="l"/>
                <a:tab pos="4000085" algn="l"/>
              </a:tabLst>
              <a:defRPr/>
            </a:pPr>
            <a:r>
              <a:rPr lang="en-CA" sz="1600" dirty="0"/>
              <a:t>February 2016 – First N</a:t>
            </a:r>
            <a:r>
              <a:rPr lang="en-CA" sz="1600" baseline="-25000" dirty="0"/>
              <a:t>2</a:t>
            </a:r>
            <a:r>
              <a:rPr lang="en-CA" sz="1600" dirty="0"/>
              <a:t>O cell tests</a:t>
            </a:r>
          </a:p>
          <a:p>
            <a:pPr marL="531813" lvl="1" indent="-138113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3660395" algn="l"/>
                <a:tab pos="4000085" algn="l"/>
              </a:tabLst>
              <a:defRPr/>
            </a:pPr>
            <a:r>
              <a:rPr lang="en-CA" sz="1600" dirty="0"/>
              <a:t>March 2017 – Alignment of 125HR</a:t>
            </a:r>
          </a:p>
          <a:p>
            <a:pPr marL="531813" lvl="1" indent="-138113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3660395" algn="l"/>
                <a:tab pos="4000085" algn="l"/>
              </a:tabLst>
              <a:defRPr/>
            </a:pPr>
            <a:r>
              <a:rPr lang="en-CA" sz="1600" b="1" dirty="0">
                <a:solidFill>
                  <a:srgbClr val="FF0000"/>
                </a:solidFill>
              </a:rPr>
              <a:t>March 2018 – Exit flat mirror </a:t>
            </a:r>
            <a:r>
              <a:rPr lang="en-CA" sz="1600" b="1" dirty="0" smtClean="0">
                <a:solidFill>
                  <a:srgbClr val="FF0000"/>
                </a:solidFill>
              </a:rPr>
              <a:t>adjustment</a:t>
            </a:r>
          </a:p>
          <a:p>
            <a:pPr marL="276225" indent="-282575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3660395" algn="l"/>
                <a:tab pos="4000085" algn="l"/>
              </a:tabLst>
              <a:defRPr/>
            </a:pPr>
            <a:r>
              <a:rPr lang="en-US" sz="2000" dirty="0"/>
              <a:t>Measurement days (MIR and/or NIR):</a:t>
            </a:r>
          </a:p>
          <a:p>
            <a:pPr marL="393700" lvl="1" indent="0">
              <a:spcBef>
                <a:spcPts val="600"/>
              </a:spcBef>
              <a:spcAft>
                <a:spcPts val="0"/>
              </a:spcAft>
              <a:buNone/>
              <a:tabLst>
                <a:tab pos="3660395" algn="l"/>
                <a:tab pos="4000085" algn="l"/>
              </a:tabLst>
              <a:defRPr/>
            </a:pPr>
            <a:endParaRPr lang="en-CA" sz="1600" b="1" dirty="0">
              <a:solidFill>
                <a:srgbClr val="FF0000"/>
              </a:solidFill>
            </a:endParaRPr>
          </a:p>
        </p:txBody>
      </p:sp>
      <p:sp>
        <p:nvSpPr>
          <p:cNvPr id="4101" name="Rectangle 14"/>
          <p:cNvSpPr>
            <a:spLocks noGrp="1" noChangeArrowheads="1"/>
          </p:cNvSpPr>
          <p:nvPr>
            <p:ph type="title" idx="4294967295"/>
          </p:nvPr>
        </p:nvSpPr>
        <p:spPr>
          <a:xfrm>
            <a:off x="971551" y="76200"/>
            <a:ext cx="6192737" cy="762000"/>
          </a:xfrm>
        </p:spPr>
        <p:txBody>
          <a:bodyPr/>
          <a:lstStyle/>
          <a:p>
            <a:pPr algn="l" eaLnBrk="1" hangingPunct="1"/>
            <a:r>
              <a:rPr lang="en-US" altLang="en-US" sz="4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PEARL 125HR History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44433" y="4392406"/>
            <a:ext cx="3699567" cy="2492980"/>
          </a:xfrm>
          <a:prstGeom prst="rect">
            <a:avLst/>
          </a:prstGeom>
          <a:solidFill>
            <a:schemeClr val="bg1"/>
          </a:solidFill>
        </p:spPr>
        <p:txBody>
          <a:bodyPr wrap="square" lIns="91430" tIns="45715" rIns="91430" bIns="45715" numCol="3" rtlCol="0">
            <a:spAutoFit/>
          </a:bodyPr>
          <a:lstStyle/>
          <a:p>
            <a:pPr marL="92075" marR="0" lvl="1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prstClr val="black"/>
              </a:buClr>
              <a:buSzPct val="100000"/>
              <a:buFontTx/>
              <a:buNone/>
              <a:tabLst>
                <a:tab pos="3660395" algn="l"/>
                <a:tab pos="4000085" algn="l"/>
              </a:tabLst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2006: 17</a:t>
            </a:r>
          </a:p>
          <a:p>
            <a:pPr marL="92075" marR="0" lvl="1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prstClr val="black"/>
              </a:buClr>
              <a:buSzPct val="100000"/>
              <a:buFontTx/>
              <a:buNone/>
              <a:tabLst>
                <a:tab pos="3660395" algn="l"/>
                <a:tab pos="4000085" algn="l"/>
              </a:tabLst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2007: 117</a:t>
            </a:r>
          </a:p>
          <a:p>
            <a:pPr marL="92075" marR="0" lvl="1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prstClr val="black"/>
              </a:buClr>
              <a:buSzPct val="100000"/>
              <a:buFontTx/>
              <a:buNone/>
              <a:tabLst>
                <a:tab pos="3660395" algn="l"/>
                <a:tab pos="4000085" algn="l"/>
              </a:tabLst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2008: 121</a:t>
            </a:r>
          </a:p>
          <a:p>
            <a:pPr marL="92075" marR="0" lvl="1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prstClr val="black"/>
              </a:buClr>
              <a:buSzPct val="100000"/>
              <a:buFontTx/>
              <a:buNone/>
              <a:tabLst>
                <a:tab pos="3660395" algn="l"/>
                <a:tab pos="4000085" algn="l"/>
              </a:tabLst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2009: 111</a:t>
            </a:r>
          </a:p>
          <a:p>
            <a:pPr marL="92075" marR="0" lvl="1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prstClr val="black"/>
              </a:buClr>
              <a:buSzPct val="100000"/>
              <a:buFontTx/>
              <a:buNone/>
              <a:tabLst>
                <a:tab pos="3660395" algn="l"/>
                <a:tab pos="4000085" algn="l"/>
              </a:tabLst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2010: 92</a:t>
            </a:r>
          </a:p>
          <a:p>
            <a:pPr marL="92075" marR="0" lvl="1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prstClr val="black"/>
              </a:buClr>
              <a:buSzPct val="100000"/>
              <a:buFontTx/>
              <a:buNone/>
              <a:tabLst>
                <a:tab pos="3660395" algn="l"/>
                <a:tab pos="4000085" algn="l"/>
              </a:tabLst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2011: 85</a:t>
            </a:r>
          </a:p>
          <a:p>
            <a:pPr marL="92075" marR="0" lvl="1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prstClr val="black"/>
              </a:buClr>
              <a:buSzPct val="100000"/>
              <a:buFontTx/>
              <a:buNone/>
              <a:tabLst>
                <a:tab pos="3660395" algn="l"/>
                <a:tab pos="4000085" algn="l"/>
              </a:tabLst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2012: 30</a:t>
            </a:r>
          </a:p>
          <a:p>
            <a:pPr marL="92075" marR="0" lvl="1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prstClr val="black"/>
              </a:buClr>
              <a:buSzPct val="100000"/>
              <a:buFontTx/>
              <a:buNone/>
              <a:tabLst>
                <a:tab pos="3660395" algn="l"/>
                <a:tab pos="4000085" algn="l"/>
              </a:tabLst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2013: 27</a:t>
            </a:r>
          </a:p>
          <a:p>
            <a:pPr marL="92075" marR="0" lvl="1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prstClr val="black"/>
              </a:buClr>
              <a:buSzPct val="100000"/>
              <a:buFontTx/>
              <a:buNone/>
              <a:tabLst>
                <a:tab pos="3660395" algn="l"/>
                <a:tab pos="4000085" algn="l"/>
              </a:tabLst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2014: 106</a:t>
            </a:r>
          </a:p>
          <a:p>
            <a:pPr marL="92075" marR="0" lvl="1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prstClr val="black"/>
              </a:buClr>
              <a:buSzPct val="100000"/>
              <a:buFontTx/>
              <a:buNone/>
              <a:tabLst>
                <a:tab pos="3660395" algn="l"/>
                <a:tab pos="4000085" algn="l"/>
              </a:tabLst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2015: 144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  <a:p>
            <a:pPr marL="92075" marR="0" lvl="1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prstClr val="black"/>
              </a:buClr>
              <a:buSzPct val="100000"/>
              <a:buFontTx/>
              <a:buNone/>
              <a:tabLst>
                <a:tab pos="898525" algn="l"/>
                <a:tab pos="3659188" algn="l"/>
                <a:tab pos="3998913" algn="l"/>
              </a:tabLst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2016: 115</a:t>
            </a: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</a:b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(</a:t>
            </a: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99 MIR, 89 NIR)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  <a:p>
            <a:pPr marL="92075" marR="0" lvl="1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prstClr val="black"/>
              </a:buClr>
              <a:buSzPct val="100000"/>
              <a:buFontTx/>
              <a:buNone/>
              <a:tabLst>
                <a:tab pos="898525" algn="l"/>
                <a:tab pos="3659188" algn="l"/>
                <a:tab pos="3998913" algn="l"/>
              </a:tabLst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  <a:p>
            <a:pPr marL="92075" marR="0" lvl="1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prstClr val="black"/>
              </a:buClr>
              <a:buSzPct val="100000"/>
              <a:buFontTx/>
              <a:buNone/>
              <a:tabLst>
                <a:tab pos="898525" algn="l"/>
                <a:tab pos="3659188" algn="l"/>
                <a:tab pos="3998913" algn="l"/>
              </a:tabLst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2017: 102 </a:t>
            </a: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(</a:t>
            </a:r>
            <a:r>
              <a:rPr kumimoji="0" lang="en-CA" sz="18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67 MIR, 62 NIR</a:t>
            </a: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)</a:t>
            </a:r>
          </a:p>
          <a:p>
            <a:pPr marL="92075" marR="0" lvl="1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prstClr val="black"/>
              </a:buClr>
              <a:buSzPct val="100000"/>
              <a:buFontTx/>
              <a:buNone/>
              <a:tabLst>
                <a:tab pos="898525" algn="l"/>
                <a:tab pos="3659188" algn="l"/>
                <a:tab pos="3998913" algn="l"/>
              </a:tabLst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2018 to date: 77 </a:t>
            </a:r>
            <a:r>
              <a:rPr kumimoji="0" lang="en-US" sz="1800" b="0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(61 </a:t>
            </a: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t>MIR, 46 NIR)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A" sz="2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</p:txBody>
      </p:sp>
      <p:pic>
        <p:nvPicPr>
          <p:cNvPr id="10" name="Picture 8" descr="pearl_0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14400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3"/>
          <p:cNvGrpSpPr/>
          <p:nvPr/>
        </p:nvGrpSpPr>
        <p:grpSpPr>
          <a:xfrm>
            <a:off x="6948264" y="80392"/>
            <a:ext cx="2167287" cy="4328889"/>
            <a:chOff x="6156176" y="973264"/>
            <a:chExt cx="2959942" cy="5912120"/>
          </a:xfrm>
        </p:grpSpPr>
        <p:pic>
          <p:nvPicPr>
            <p:cNvPr id="16" name="Picture 15" descr="A person standing in a kitchen&#10;&#10;Description generated with high confidence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56176" y="4914237"/>
              <a:ext cx="2956721" cy="1971147"/>
            </a:xfrm>
            <a:prstGeom prst="rect">
              <a:avLst/>
            </a:prstGeom>
          </p:spPr>
        </p:pic>
        <p:pic>
          <p:nvPicPr>
            <p:cNvPr id="17" name="Picture 16" descr="A picture containing sky, outdoor, water&#10;&#10;Description generated with very high confidence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61379" y="973264"/>
              <a:ext cx="2951519" cy="1967679"/>
            </a:xfrm>
            <a:prstGeom prst="rect">
              <a:avLst/>
            </a:prstGeom>
          </p:spPr>
        </p:pic>
        <p:pic>
          <p:nvPicPr>
            <p:cNvPr id="18" name="Picture 17" descr="A person in a kitchen&#10;&#10;Description generated with high confidence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56177" y="2940944"/>
              <a:ext cx="2959941" cy="197329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77103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1"/>
          <p:cNvSpPr txBox="1">
            <a:spLocks/>
          </p:cNvSpPr>
          <p:nvPr/>
        </p:nvSpPr>
        <p:spPr>
          <a:xfrm>
            <a:off x="179512" y="115889"/>
            <a:ext cx="3960440" cy="1809164"/>
          </a:xfrm>
          <a:prstGeom prst="rect">
            <a:avLst/>
          </a:prstGeom>
          <a:ln w="38100">
            <a:noFill/>
          </a:ln>
        </p:spPr>
        <p:txBody>
          <a:bodyPr rtlCol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Canadian Arctic ACE/OSIRIS Validation </a:t>
            </a:r>
            <a:r>
              <a:rPr kumimoji="0" lang="en-CA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Campaign Measurements</a:t>
            </a: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4283967" y="115889"/>
            <a:ext cx="4680645" cy="1782360"/>
          </a:xfrm>
          <a:prstGeom prst="rect">
            <a:avLst/>
          </a:prstGeom>
          <a:ln w="38100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CA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Collected </a:t>
            </a:r>
            <a:r>
              <a:rPr kumimoji="0" lang="en-CA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2361 solar measurements </a:t>
            </a:r>
            <a:r>
              <a:rPr kumimoji="0" lang="en-CA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during the 2018 ACE campaign over 26 days between 27 February and 1 April.</a:t>
            </a:r>
          </a:p>
          <a:p>
            <a:pPr marL="625475" marR="0" lvl="4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»"/>
              <a:tabLst/>
              <a:defRPr/>
            </a:pPr>
            <a:r>
              <a:rPr kumimoji="0" lang="en-CA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1185 MIR  (22 days)</a:t>
            </a:r>
          </a:p>
          <a:p>
            <a:pPr marL="625475" marR="0" lvl="4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»"/>
              <a:tabLst/>
              <a:defRPr/>
            </a:pPr>
            <a:r>
              <a:rPr kumimoji="0" lang="en-CA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1176 NIR (13 days)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091B705B-BE0A-49A3-9A5E-E5B8B03AABC6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323850" y="2094166"/>
          <a:ext cx="8198358" cy="46479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79512" y="1809555"/>
            <a:ext cx="41025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See poster: Strong, Walker et al.</a:t>
            </a:r>
            <a:endParaRPr lang="en-CA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6831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FA41BD9-16CE-41C0-B911-015FEAFC627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526"/>
          <a:stretch/>
        </p:blipFill>
        <p:spPr>
          <a:xfrm>
            <a:off x="42267" y="557132"/>
            <a:ext cx="6257925" cy="625624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8E68971-79A8-41B0-9848-48CC610F9B34}"/>
              </a:ext>
            </a:extLst>
          </p:cNvPr>
          <p:cNvSpPr txBox="1"/>
          <p:nvPr/>
        </p:nvSpPr>
        <p:spPr>
          <a:xfrm>
            <a:off x="6424186" y="620688"/>
            <a:ext cx="2770094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Spring </a:t>
            </a:r>
            <a:r>
              <a:rPr kumimoji="0" lang="en-CA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2018 t</a:t>
            </a:r>
            <a:r>
              <a:rPr kumimoji="0" lang="en-CA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ests </a:t>
            </a:r>
            <a:r>
              <a:rPr kumimoji="0" lang="en-CA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with 180 cm MOPD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180227 (yellow): ME ~0.8, typical since March 2017 alignment improved the NIR ILS but degraded the MIR </a:t>
            </a: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ILS. Used the usual 1.15 mm aperture</a:t>
            </a:r>
            <a:r>
              <a:rPr kumimoji="0" lang="en-CA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180313 (first 3): ME ~0.9, after adjusting  </a:t>
            </a: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flat mirror before the exit </a:t>
            </a:r>
            <a:r>
              <a:rPr kumimoji="0" lang="en-CA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aperture. </a:t>
            </a: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Used the usual 1.15 mm aperture</a:t>
            </a:r>
            <a:r>
              <a:rPr kumimoji="0" lang="en-CA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  <a:endParaRPr kumimoji="0" lang="en-C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defTabSz="457200">
              <a:defRPr/>
            </a:pPr>
            <a:r>
              <a:rPr kumimoji="0" lang="en-CA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180306, 180312, 180313 (4</a:t>
            </a:r>
            <a:r>
              <a:rPr kumimoji="0" lang="en-CA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kumimoji="0" lang="en-CA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): ME ~1, all done </a:t>
            </a: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with </a:t>
            </a:r>
            <a:r>
              <a:rPr kumimoji="0" lang="en-CA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 mm </a:t>
            </a: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aperture (used for </a:t>
            </a:r>
            <a:r>
              <a:rPr kumimoji="0" lang="en-CA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NIR </a:t>
            </a:r>
            <a:r>
              <a:rPr kumimoji="0" lang="en-CA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HCl</a:t>
            </a:r>
            <a:r>
              <a:rPr kumimoji="0" lang="en-CA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r>
              <a:rPr kumimoji="0" lang="en-CA" sz="1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CA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CA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indicates </a:t>
            </a:r>
            <a:r>
              <a:rPr lang="en-CA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aperture </a:t>
            </a:r>
            <a:r>
              <a:rPr lang="en-CA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issue</a:t>
            </a:r>
            <a:endParaRPr kumimoji="0" lang="en-C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180EFEE-F52C-4AA4-B107-8C0EB2F723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flipH="1">
            <a:off x="104170" y="31146"/>
            <a:ext cx="8860317" cy="517534"/>
          </a:xfrm>
        </p:spPr>
        <p:txBody>
          <a:bodyPr>
            <a:normAutofit fontScale="90000"/>
          </a:bodyPr>
          <a:lstStyle/>
          <a:p>
            <a:r>
              <a:rPr lang="en-CA" altLang="en-US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Bruker 125HR Line </a:t>
            </a:r>
            <a:r>
              <a:rPr lang="en-CA" altLang="en-US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Shape: MIR N</a:t>
            </a:r>
            <a:r>
              <a:rPr lang="en-CA" altLang="en-US" b="1" baseline="-250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CA" altLang="en-US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endParaRPr lang="en-CA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H="1" flipV="1">
            <a:off x="5158077" y="1844824"/>
            <a:ext cx="1266109" cy="576065"/>
          </a:xfrm>
          <a:prstGeom prst="straightConnector1">
            <a:avLst/>
          </a:prstGeom>
          <a:ln w="571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 flipV="1">
            <a:off x="4788025" y="1556792"/>
            <a:ext cx="1574164" cy="2736304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 flipV="1">
            <a:off x="4211963" y="980728"/>
            <a:ext cx="2150226" cy="4608512"/>
          </a:xfrm>
          <a:prstGeom prst="straightConnector1">
            <a:avLst/>
          </a:prstGeom>
          <a:ln w="5715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9389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0EFEE-F52C-4AA4-B107-8C0EB2F723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flipH="1">
            <a:off x="104170" y="103154"/>
            <a:ext cx="8860317" cy="517534"/>
          </a:xfrm>
        </p:spPr>
        <p:txBody>
          <a:bodyPr>
            <a:normAutofit fontScale="90000"/>
          </a:bodyPr>
          <a:lstStyle/>
          <a:p>
            <a:r>
              <a:rPr lang="en-CA" altLang="en-US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Bruker 125HR Line </a:t>
            </a:r>
            <a:r>
              <a:rPr lang="en-CA" altLang="en-US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Shape: NIR </a:t>
            </a:r>
            <a:r>
              <a:rPr lang="en-CA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HCl</a:t>
            </a:r>
            <a:endParaRPr lang="en-CA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EAD3A28-D4F3-4845-A86B-3290B256ACA2}"/>
              </a:ext>
            </a:extLst>
          </p:cNvPr>
          <p:cNvSpPr txBox="1"/>
          <p:nvPr/>
        </p:nvSpPr>
        <p:spPr>
          <a:xfrm>
            <a:off x="6176356" y="759470"/>
            <a:ext cx="2932148" cy="59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Spring 2018 tests </a:t>
            </a:r>
            <a:r>
              <a:rPr kumimoji="0" lang="en-CA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with 45 cm MOPD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1.00 </a:t>
            </a: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&lt; ME &lt; 1.04 since </a:t>
            </a:r>
            <a:r>
              <a:rPr kumimoji="0" lang="en-CA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alignment </a:t>
            </a: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 </a:t>
            </a:r>
            <a:r>
              <a:rPr kumimoji="0" lang="en-CA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March 2017</a:t>
            </a:r>
            <a:endParaRPr kumimoji="0" lang="en-C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180308 (blue): with </a:t>
            </a: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1.15 mm </a:t>
            </a:r>
            <a:r>
              <a:rPr kumimoji="0" lang="en-CA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aperture (standard </a:t>
            </a: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for </a:t>
            </a:r>
            <a:r>
              <a:rPr kumimoji="0" lang="en-CA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N2O/</a:t>
            </a:r>
            <a:r>
              <a:rPr kumimoji="0" lang="en-CA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HBr</a:t>
            </a:r>
            <a:r>
              <a:rPr kumimoji="0" lang="en-CA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tests</a:t>
            </a:r>
            <a:r>
              <a:rPr kumimoji="0" lang="en-CA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 </a:t>
            </a:r>
            <a:r>
              <a:rPr kumimoji="0" lang="en-CA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– indicates aperture issue</a:t>
            </a:r>
            <a:endParaRPr kumimoji="0" lang="en-CA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All others </a:t>
            </a:r>
            <a:r>
              <a:rPr kumimoji="0" lang="en-CA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with </a:t>
            </a: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 mm </a:t>
            </a:r>
            <a:r>
              <a:rPr kumimoji="0" lang="en-CA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aperture (standard for </a:t>
            </a:r>
            <a:r>
              <a:rPr kumimoji="0" lang="en-CA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HCl</a:t>
            </a:r>
            <a:r>
              <a:rPr kumimoji="0" lang="en-CA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kumimoji="0" lang="en-C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180312 (grey): </a:t>
            </a: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after the exit mirror adjustment, ME with 1 mm aperture seems </a:t>
            </a:r>
            <a:r>
              <a:rPr kumimoji="0" lang="en-CA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unchanged.</a:t>
            </a:r>
            <a:endParaRPr kumimoji="0" lang="en-C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Phase error </a:t>
            </a:r>
            <a:r>
              <a:rPr kumimoji="0" lang="en-CA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close </a:t>
            </a: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to </a:t>
            </a:r>
            <a:r>
              <a:rPr kumimoji="0" lang="en-CA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180611 (pink): current</a:t>
            </a:r>
            <a:endParaRPr kumimoji="0" lang="en-C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983E194-0ECB-4F3F-8350-C42021BA54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6" y="735702"/>
            <a:ext cx="6023248" cy="5943394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 flipH="1" flipV="1">
            <a:off x="4952220" y="1916832"/>
            <a:ext cx="1224136" cy="936104"/>
          </a:xfrm>
          <a:prstGeom prst="straightConnector1">
            <a:avLst/>
          </a:prstGeom>
          <a:ln w="571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 flipV="1">
            <a:off x="4499994" y="1306382"/>
            <a:ext cx="1676362" cy="3346754"/>
          </a:xfrm>
          <a:prstGeom prst="straightConnector1">
            <a:avLst/>
          </a:prstGeom>
          <a:ln w="5715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 flipV="1">
            <a:off x="4083116" y="1498898"/>
            <a:ext cx="2093240" cy="4738414"/>
          </a:xfrm>
          <a:prstGeom prst="straightConnector1">
            <a:avLst/>
          </a:prstGeom>
          <a:ln w="57150">
            <a:solidFill>
              <a:srgbClr val="FF99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6306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/>
          </p:nvPr>
        </p:nvSpPr>
        <p:spPr>
          <a:xfrm>
            <a:off x="683568" y="76200"/>
            <a:ext cx="8460432" cy="762000"/>
          </a:xfrm>
        </p:spPr>
        <p:txBody>
          <a:bodyPr/>
          <a:lstStyle/>
          <a:p>
            <a:pPr eaLnBrk="1" hangingPunct="1"/>
            <a:r>
              <a:rPr lang="en-US" sz="3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Status of NDACC Data Submission</a:t>
            </a:r>
            <a:endParaRPr lang="en-CA" altLang="en-US" sz="3800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124" name="Content Placeholder 3"/>
          <p:cNvSpPr>
            <a:spLocks noGrp="1"/>
          </p:cNvSpPr>
          <p:nvPr>
            <p:ph idx="1"/>
          </p:nvPr>
        </p:nvSpPr>
        <p:spPr>
          <a:xfrm>
            <a:off x="179512" y="869775"/>
            <a:ext cx="8964488" cy="594360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buClrTx/>
              <a:buSzPct val="100000"/>
            </a:pPr>
            <a:r>
              <a:rPr lang="en-US" sz="2400" b="1" dirty="0">
                <a:solidFill>
                  <a:srgbClr val="FF0000"/>
                </a:solidFill>
              </a:rPr>
              <a:t>Most recent </a:t>
            </a:r>
            <a:r>
              <a:rPr lang="en-US" sz="2400" b="1" dirty="0" smtClean="0">
                <a:solidFill>
                  <a:srgbClr val="FF0000"/>
                </a:solidFill>
              </a:rPr>
              <a:t>(fifth) </a:t>
            </a:r>
            <a:r>
              <a:rPr lang="en-US" sz="2400" b="1" dirty="0">
                <a:solidFill>
                  <a:srgbClr val="FF0000"/>
                </a:solidFill>
              </a:rPr>
              <a:t>archiving: </a:t>
            </a:r>
            <a:r>
              <a:rPr lang="en-US" sz="2400" b="1" dirty="0" smtClean="0">
                <a:solidFill>
                  <a:srgbClr val="FF0000"/>
                </a:solidFill>
              </a:rPr>
              <a:t>March 2017</a:t>
            </a:r>
            <a:endParaRPr lang="en-US" sz="2400" b="1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</a:pPr>
            <a:r>
              <a:rPr lang="en-US" sz="2000" dirty="0" smtClean="0"/>
              <a:t>Data until the end of 2016 was uploaded in March 2017</a:t>
            </a:r>
          </a:p>
          <a:p>
            <a:pPr lvl="1">
              <a:spcBef>
                <a:spcPts val="0"/>
              </a:spcBef>
            </a:pPr>
            <a:r>
              <a:rPr lang="en-US" sz="2000" dirty="0" smtClean="0"/>
              <a:t>Analyzed with SFIT4 V0.9.4.4</a:t>
            </a:r>
            <a:r>
              <a:rPr lang="en-US" altLang="ja-JP" sz="2000" dirty="0" smtClean="0"/>
              <a:t>,</a:t>
            </a:r>
            <a:r>
              <a:rPr lang="ja-JP" altLang="en-US" sz="2000" dirty="0" smtClean="0"/>
              <a:t> </a:t>
            </a:r>
            <a:r>
              <a:rPr lang="en-US" altLang="ja-JP" sz="2000" dirty="0" smtClean="0"/>
              <a:t>and</a:t>
            </a:r>
            <a:r>
              <a:rPr lang="ja-JP" altLang="en-US" sz="2000" dirty="0" smtClean="0"/>
              <a:t> </a:t>
            </a:r>
            <a:r>
              <a:rPr lang="en-US" altLang="ja-JP" sz="2000" dirty="0" smtClean="0"/>
              <a:t>formatted</a:t>
            </a:r>
            <a:r>
              <a:rPr lang="ja-JP" altLang="en-US" sz="2000" dirty="0" smtClean="0"/>
              <a:t> </a:t>
            </a:r>
            <a:r>
              <a:rPr lang="en-US" altLang="ja-JP" sz="2000" dirty="0" smtClean="0"/>
              <a:t>as</a:t>
            </a:r>
            <a:r>
              <a:rPr lang="ja-JP" altLang="en-US" sz="2000" dirty="0" smtClean="0"/>
              <a:t> </a:t>
            </a:r>
            <a:r>
              <a:rPr lang="en-US" altLang="ja-JP" sz="2000" dirty="0" smtClean="0"/>
              <a:t>HDF</a:t>
            </a:r>
            <a:endParaRPr lang="en-US" sz="2000" dirty="0" smtClean="0"/>
          </a:p>
          <a:p>
            <a:pPr lvl="1">
              <a:spcBef>
                <a:spcPts val="0"/>
              </a:spcBef>
            </a:pPr>
            <a:r>
              <a:rPr lang="en-US" sz="2000" dirty="0" smtClean="0"/>
              <a:t>O</a:t>
            </a:r>
            <a:r>
              <a:rPr lang="en-US" sz="2000" baseline="-25000" dirty="0" smtClean="0"/>
              <a:t>3</a:t>
            </a:r>
            <a:r>
              <a:rPr lang="en-US" sz="2000" dirty="0" smtClean="0"/>
              <a:t>, CO, CH</a:t>
            </a:r>
            <a:r>
              <a:rPr lang="en-US" sz="2000" baseline="-25000" dirty="0" smtClean="0"/>
              <a:t>4</a:t>
            </a:r>
            <a:r>
              <a:rPr lang="en-US" sz="2000" dirty="0" smtClean="0"/>
              <a:t>, N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O, C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H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, CH</a:t>
            </a:r>
            <a:r>
              <a:rPr lang="en-US" sz="2000" baseline="-25000" dirty="0" smtClean="0"/>
              <a:t>3</a:t>
            </a:r>
            <a:r>
              <a:rPr lang="en-US" sz="2000" dirty="0" smtClean="0"/>
              <a:t>OH, H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CO, </a:t>
            </a:r>
            <a:r>
              <a:rPr lang="en-US" sz="2000" dirty="0" err="1" smtClean="0"/>
              <a:t>HCl</a:t>
            </a:r>
            <a:r>
              <a:rPr lang="en-US" sz="2000" dirty="0" smtClean="0"/>
              <a:t>, HCN, HCOOH, HF, HNO</a:t>
            </a:r>
            <a:r>
              <a:rPr lang="en-US" sz="2000" baseline="-25000" dirty="0" smtClean="0"/>
              <a:t>3</a:t>
            </a:r>
            <a:r>
              <a:rPr lang="en-US" sz="2000" dirty="0" smtClean="0"/>
              <a:t>, NH</a:t>
            </a:r>
            <a:r>
              <a:rPr lang="en-US" sz="2000" baseline="-25000" dirty="0" smtClean="0"/>
              <a:t>3</a:t>
            </a:r>
            <a:endParaRPr lang="en-US" sz="2000" dirty="0"/>
          </a:p>
          <a:p>
            <a:pPr lvl="1">
              <a:spcBef>
                <a:spcPts val="0"/>
              </a:spcBef>
            </a:pPr>
            <a:r>
              <a:rPr lang="en-US" sz="2000" dirty="0" smtClean="0">
                <a:solidFill>
                  <a:srgbClr val="FF0000"/>
                </a:solidFill>
              </a:rPr>
              <a:t>Planning to archive 2017 NDACC data this summer</a:t>
            </a:r>
          </a:p>
          <a:p>
            <a:pPr lvl="1">
              <a:spcBef>
                <a:spcPts val="0"/>
              </a:spcBef>
            </a:pPr>
            <a:r>
              <a:rPr lang="en-US" sz="2000" dirty="0">
                <a:solidFill>
                  <a:srgbClr val="FF0000"/>
                </a:solidFill>
              </a:rPr>
              <a:t>B</a:t>
            </a:r>
            <a:r>
              <a:rPr lang="en-US" sz="2000" dirty="0" smtClean="0">
                <a:solidFill>
                  <a:srgbClr val="FF0000"/>
                </a:solidFill>
              </a:rPr>
              <a:t>egan archiving CO, CH</a:t>
            </a:r>
            <a:r>
              <a:rPr lang="en-US" sz="2000" baseline="-25000" dirty="0" smtClean="0">
                <a:solidFill>
                  <a:srgbClr val="FF0000"/>
                </a:solidFill>
              </a:rPr>
              <a:t>4</a:t>
            </a:r>
            <a:r>
              <a:rPr lang="en-US" sz="2000" dirty="0" smtClean="0">
                <a:solidFill>
                  <a:srgbClr val="FF0000"/>
                </a:solidFill>
              </a:rPr>
              <a:t>, and O</a:t>
            </a:r>
            <a:r>
              <a:rPr lang="en-US" sz="2000" baseline="-25000" dirty="0" smtClean="0">
                <a:solidFill>
                  <a:srgbClr val="FF0000"/>
                </a:solidFill>
              </a:rPr>
              <a:t>3</a:t>
            </a:r>
            <a:r>
              <a:rPr lang="en-US" sz="2000" dirty="0" smtClean="0">
                <a:solidFill>
                  <a:srgbClr val="FF0000"/>
                </a:solidFill>
              </a:rPr>
              <a:t> for CAMS Rapid Delivery in March 2018</a:t>
            </a:r>
          </a:p>
          <a:p>
            <a:pPr lvl="1">
              <a:spcBef>
                <a:spcPts val="0"/>
              </a:spcBef>
            </a:pPr>
            <a:r>
              <a:rPr lang="en-US" sz="2000" dirty="0" smtClean="0">
                <a:solidFill>
                  <a:srgbClr val="FF0000"/>
                </a:solidFill>
              </a:rPr>
              <a:t>TCCON archiving has been delayed while assessing sun-tracker </a:t>
            </a:r>
            <a:r>
              <a:rPr lang="en-CA" sz="2000" dirty="0" smtClean="0">
                <a:solidFill>
                  <a:srgbClr val="FF0000"/>
                </a:solidFill>
              </a:rPr>
              <a:t>SZA corrections – reprocessing almost done, will upload full dataset very soon</a:t>
            </a:r>
            <a:endParaRPr lang="en-US" sz="2000" dirty="0" smtClean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  <a:buClrTx/>
              <a:buSzPct val="100000"/>
            </a:pPr>
            <a:r>
              <a:rPr lang="en-US" sz="1800" dirty="0" smtClean="0"/>
              <a:t>Fourth archiving: June 2015</a:t>
            </a:r>
          </a:p>
          <a:p>
            <a:pPr marL="725488" lvl="1" indent="-284163">
              <a:spcBef>
                <a:spcPts val="0"/>
              </a:spcBef>
              <a:spcAft>
                <a:spcPts val="0"/>
              </a:spcAft>
              <a:buSzPct val="120000"/>
            </a:pPr>
            <a:r>
              <a:rPr lang="en-US" sz="1600" dirty="0" smtClean="0">
                <a:cs typeface="Arial" pitchFamily="34" charset="0"/>
              </a:rPr>
              <a:t>Reanalyzed data set (2006-2014) using SFIT4 V0.9.4.4 with full error analysis, SNR calculated from spectra, updated retrieval schemes, and addressed some issues with </a:t>
            </a:r>
            <a:r>
              <a:rPr lang="en-US" sz="1600" i="1" dirty="0" smtClean="0">
                <a:cs typeface="Arial" pitchFamily="34" charset="0"/>
              </a:rPr>
              <a:t>a priori</a:t>
            </a:r>
            <a:r>
              <a:rPr lang="en-US" sz="1600" dirty="0" smtClean="0">
                <a:cs typeface="Arial" pitchFamily="34" charset="0"/>
              </a:rPr>
              <a:t> profiles</a:t>
            </a:r>
          </a:p>
          <a:p>
            <a:pPr marL="725488" lvl="1" indent="-284163">
              <a:spcBef>
                <a:spcPts val="0"/>
              </a:spcBef>
              <a:spcAft>
                <a:spcPts val="0"/>
              </a:spcAft>
              <a:buSzPct val="120000"/>
            </a:pPr>
            <a:r>
              <a:rPr lang="en-US" sz="1600" dirty="0" smtClean="0">
                <a:cs typeface="Arial" pitchFamily="34" charset="0"/>
              </a:rPr>
              <a:t>O</a:t>
            </a:r>
            <a:r>
              <a:rPr lang="en-US" sz="1600" baseline="-25000" dirty="0" smtClean="0">
                <a:cs typeface="Arial" pitchFamily="34" charset="0"/>
              </a:rPr>
              <a:t>3</a:t>
            </a:r>
            <a:r>
              <a:rPr lang="en-US" sz="1600" dirty="0" smtClean="0">
                <a:cs typeface="Arial" pitchFamily="34" charset="0"/>
              </a:rPr>
              <a:t>, </a:t>
            </a:r>
            <a:r>
              <a:rPr lang="en-US" sz="1600" dirty="0" err="1" smtClean="0">
                <a:cs typeface="Arial" pitchFamily="34" charset="0"/>
              </a:rPr>
              <a:t>HCl</a:t>
            </a:r>
            <a:r>
              <a:rPr lang="en-US" sz="1600" dirty="0" smtClean="0">
                <a:cs typeface="Arial" pitchFamily="34" charset="0"/>
              </a:rPr>
              <a:t>, HF, HNO</a:t>
            </a:r>
            <a:r>
              <a:rPr lang="en-US" sz="1600" baseline="-25000" dirty="0" smtClean="0">
                <a:cs typeface="Arial" pitchFamily="34" charset="0"/>
              </a:rPr>
              <a:t>3</a:t>
            </a:r>
            <a:r>
              <a:rPr lang="en-US" sz="1600" dirty="0" smtClean="0">
                <a:cs typeface="Arial" pitchFamily="34" charset="0"/>
              </a:rPr>
              <a:t>, ClONO</a:t>
            </a:r>
            <a:r>
              <a:rPr lang="en-US" sz="1600" baseline="-25000" dirty="0" smtClean="0">
                <a:cs typeface="Arial" pitchFamily="34" charset="0"/>
              </a:rPr>
              <a:t>2</a:t>
            </a:r>
            <a:r>
              <a:rPr lang="en-US" sz="1600" dirty="0" smtClean="0">
                <a:cs typeface="Arial" pitchFamily="34" charset="0"/>
              </a:rPr>
              <a:t>, N</a:t>
            </a:r>
            <a:r>
              <a:rPr lang="en-US" sz="1600" baseline="-25000" dirty="0" smtClean="0">
                <a:cs typeface="Arial" pitchFamily="34" charset="0"/>
              </a:rPr>
              <a:t>2</a:t>
            </a:r>
            <a:r>
              <a:rPr lang="en-US" sz="1600" dirty="0" smtClean="0">
                <a:cs typeface="Arial" pitchFamily="34" charset="0"/>
              </a:rPr>
              <a:t>O, CH</a:t>
            </a:r>
            <a:r>
              <a:rPr lang="en-US" sz="1600" baseline="-25000" dirty="0" smtClean="0">
                <a:cs typeface="Arial" pitchFamily="34" charset="0"/>
              </a:rPr>
              <a:t>4</a:t>
            </a:r>
            <a:r>
              <a:rPr lang="en-US" sz="1600" dirty="0" smtClean="0">
                <a:cs typeface="Arial" pitchFamily="34" charset="0"/>
              </a:rPr>
              <a:t>, CO, HCN, C</a:t>
            </a:r>
            <a:r>
              <a:rPr lang="en-US" sz="1600" baseline="-25000" dirty="0" smtClean="0">
                <a:cs typeface="Arial" pitchFamily="34" charset="0"/>
              </a:rPr>
              <a:t>2</a:t>
            </a:r>
            <a:r>
              <a:rPr lang="en-US" sz="1600" dirty="0" smtClean="0">
                <a:cs typeface="Arial" pitchFamily="34" charset="0"/>
              </a:rPr>
              <a:t>H</a:t>
            </a:r>
            <a:r>
              <a:rPr lang="en-US" sz="1600" baseline="-25000" dirty="0" smtClean="0">
                <a:cs typeface="Arial" pitchFamily="34" charset="0"/>
              </a:rPr>
              <a:t>6</a:t>
            </a:r>
            <a:endParaRPr lang="en-US" sz="2000" baseline="-25000" dirty="0" smtClean="0">
              <a:cs typeface="Arial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0000"/>
              <a:buFont typeface="Arial" pitchFamily="34" charset="0"/>
              <a:buChar char="•"/>
              <a:defRPr/>
            </a:pPr>
            <a:r>
              <a:rPr lang="en-US" sz="1800" dirty="0" smtClean="0"/>
              <a:t>Third archiving: October 2013</a:t>
            </a:r>
          </a:p>
          <a:p>
            <a:pPr marL="719138" lvl="1" indent="-255588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0000"/>
              <a:defRPr/>
            </a:pPr>
            <a:r>
              <a:rPr lang="en-US" sz="1600" dirty="0" smtClean="0"/>
              <a:t>Reanalyzed the complete data set (August 2006 –  April 2013), HDF format</a:t>
            </a:r>
          </a:p>
          <a:p>
            <a:pPr marL="719138" lvl="1" indent="-255588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0000"/>
              <a:defRPr/>
            </a:pPr>
            <a:r>
              <a:rPr lang="en-US" sz="1600" dirty="0" smtClean="0"/>
              <a:t>O</a:t>
            </a:r>
            <a:r>
              <a:rPr lang="en-US" sz="1600" baseline="-25000" dirty="0" smtClean="0"/>
              <a:t>3</a:t>
            </a:r>
            <a:r>
              <a:rPr lang="en-US" sz="1600" dirty="0" smtClean="0"/>
              <a:t>, </a:t>
            </a:r>
            <a:r>
              <a:rPr lang="en-US" sz="1600" dirty="0" err="1" smtClean="0"/>
              <a:t>HCl</a:t>
            </a:r>
            <a:r>
              <a:rPr lang="en-US" sz="1600" dirty="0" smtClean="0"/>
              <a:t>, HF, HNO</a:t>
            </a:r>
            <a:r>
              <a:rPr lang="en-US" sz="1600" baseline="-25000" dirty="0" smtClean="0"/>
              <a:t>3</a:t>
            </a:r>
            <a:r>
              <a:rPr lang="en-US" sz="1600" dirty="0" smtClean="0"/>
              <a:t>, ClONO</a:t>
            </a:r>
            <a:r>
              <a:rPr lang="en-US" sz="1600" baseline="-25000" dirty="0" smtClean="0"/>
              <a:t>2</a:t>
            </a:r>
            <a:r>
              <a:rPr lang="en-US" sz="1600" dirty="0" smtClean="0"/>
              <a:t>, CO, N</a:t>
            </a:r>
            <a:r>
              <a:rPr lang="en-US" sz="1600" baseline="-25000" dirty="0" smtClean="0"/>
              <a:t>2</a:t>
            </a:r>
            <a:r>
              <a:rPr lang="en-US" sz="1600" dirty="0" smtClean="0"/>
              <a:t>O, CH</a:t>
            </a:r>
            <a:r>
              <a:rPr lang="en-US" sz="1600" baseline="-25000" dirty="0" smtClean="0"/>
              <a:t>4</a:t>
            </a:r>
            <a:r>
              <a:rPr lang="en-US" sz="1600" dirty="0" smtClean="0"/>
              <a:t>, HCN, C</a:t>
            </a:r>
            <a:r>
              <a:rPr lang="en-US" sz="1600" baseline="-25000" dirty="0" smtClean="0"/>
              <a:t>2</a:t>
            </a:r>
            <a:r>
              <a:rPr lang="en-US" sz="1600" dirty="0" smtClean="0"/>
              <a:t>H</a:t>
            </a:r>
            <a:r>
              <a:rPr lang="en-US" sz="1600" baseline="-25000" dirty="0" smtClean="0"/>
              <a:t>6</a:t>
            </a:r>
            <a:endParaRPr lang="en-US" sz="1600" dirty="0" smtClean="0"/>
          </a:p>
          <a:p>
            <a:pPr marL="719138" lvl="1" indent="-255588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0000"/>
              <a:defRPr/>
            </a:pPr>
            <a:r>
              <a:rPr lang="en-US" sz="1600" dirty="0" smtClean="0"/>
              <a:t>SFIT4 V0.9.4.1, HITRAN 2008, IRWG </a:t>
            </a:r>
            <a:r>
              <a:rPr lang="en-US" sz="1600" dirty="0" err="1" smtClean="0"/>
              <a:t>microwindows</a:t>
            </a:r>
            <a:r>
              <a:rPr lang="en-US" sz="1600" dirty="0" smtClean="0"/>
              <a:t>, WACCM v6, random error for each retrieval, average systematic errors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0000"/>
              <a:defRPr/>
            </a:pPr>
            <a:r>
              <a:rPr lang="en-US" sz="1800" dirty="0" smtClean="0"/>
              <a:t>First two </a:t>
            </a:r>
            <a:r>
              <a:rPr lang="en-US" sz="1800" dirty="0" err="1" smtClean="0"/>
              <a:t>archivings</a:t>
            </a:r>
            <a:endParaRPr lang="en-US" sz="1800" dirty="0" smtClean="0"/>
          </a:p>
          <a:p>
            <a:pPr lvl="1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0000"/>
              <a:defRPr/>
            </a:pPr>
            <a:r>
              <a:rPr lang="en-US" sz="1600" dirty="0" smtClean="0"/>
              <a:t>SFIT2 v3.92c, HITRAN 2004 + updates, NASA Ames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0000"/>
              <a:defRPr/>
            </a:pPr>
            <a:r>
              <a:rPr lang="en-US" sz="1600" dirty="0" smtClean="0"/>
              <a:t>O</a:t>
            </a:r>
            <a:r>
              <a:rPr lang="en-US" sz="1600" baseline="-25000" dirty="0" smtClean="0"/>
              <a:t>3</a:t>
            </a:r>
            <a:r>
              <a:rPr lang="en-US" sz="1600" dirty="0" smtClean="0"/>
              <a:t>, </a:t>
            </a:r>
            <a:r>
              <a:rPr lang="en-US" sz="1600" dirty="0" err="1" smtClean="0"/>
              <a:t>HCl</a:t>
            </a:r>
            <a:r>
              <a:rPr lang="en-US" sz="1600" dirty="0" smtClean="0"/>
              <a:t>, HF, ClONO</a:t>
            </a:r>
            <a:r>
              <a:rPr lang="en-US" sz="1600" baseline="-25000" dirty="0" smtClean="0"/>
              <a:t>2</a:t>
            </a:r>
            <a:r>
              <a:rPr lang="en-US" sz="1600" dirty="0" smtClean="0"/>
              <a:t>, HNO</a:t>
            </a:r>
            <a:r>
              <a:rPr lang="en-US" sz="1600" baseline="-25000" dirty="0" smtClean="0"/>
              <a:t>3</a:t>
            </a:r>
            <a:r>
              <a:rPr lang="en-US" sz="1600" dirty="0" smtClean="0"/>
              <a:t>, N</a:t>
            </a:r>
            <a:r>
              <a:rPr lang="en-US" sz="1600" baseline="-25000" dirty="0" smtClean="0"/>
              <a:t>2</a:t>
            </a:r>
            <a:r>
              <a:rPr lang="en-US" sz="1600" dirty="0" smtClean="0"/>
              <a:t>O, CO, CH</a:t>
            </a:r>
            <a:r>
              <a:rPr lang="en-US" sz="1600" baseline="-25000" dirty="0" smtClean="0"/>
              <a:t>4</a:t>
            </a:r>
            <a:endParaRPr lang="en-US" sz="1600" dirty="0" smtClean="0"/>
          </a:p>
          <a:p>
            <a:pPr lvl="1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0000"/>
              <a:defRPr/>
            </a:pPr>
            <a:r>
              <a:rPr lang="en-US" sz="1600" dirty="0" smtClean="0"/>
              <a:t>September 2010 and October 2012</a:t>
            </a:r>
          </a:p>
        </p:txBody>
      </p:sp>
      <p:pic>
        <p:nvPicPr>
          <p:cNvPr id="6" name="Picture 8" descr="pearl_0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14400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6824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056"/>
          <p:cNvSpPr>
            <a:spLocks noGrp="1" noChangeArrowheads="1"/>
          </p:cNvSpPr>
          <p:nvPr>
            <p:ph type="title"/>
          </p:nvPr>
        </p:nvSpPr>
        <p:spPr>
          <a:xfrm>
            <a:off x="462450" y="127690"/>
            <a:ext cx="8676290" cy="865886"/>
          </a:xfrm>
        </p:spPr>
        <p:txBody>
          <a:bodyPr/>
          <a:lstStyle/>
          <a:p>
            <a:r>
              <a:rPr lang="en-US" altLang="en-US" sz="4000" dirty="0" smtClean="0"/>
              <a:t>University of Toronto Atmospheric Observatory: TAO</a:t>
            </a:r>
          </a:p>
        </p:txBody>
      </p:sp>
      <p:sp>
        <p:nvSpPr>
          <p:cNvPr id="78851" name="Rectangle 2057"/>
          <p:cNvSpPr>
            <a:spLocks noGrp="1" noChangeArrowheads="1"/>
          </p:cNvSpPr>
          <p:nvPr>
            <p:ph idx="1"/>
          </p:nvPr>
        </p:nvSpPr>
        <p:spPr>
          <a:xfrm>
            <a:off x="152400" y="1222176"/>
            <a:ext cx="6248399" cy="5551743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altLang="en-US" dirty="0" smtClean="0"/>
              <a:t>43.66</a:t>
            </a:r>
            <a:r>
              <a:rPr lang="en-US" altLang="en-US" dirty="0" smtClean="0">
                <a:sym typeface="Symbol" panose="05050102010706020507" pitchFamily="18" charset="2"/>
              </a:rPr>
              <a:t></a:t>
            </a:r>
            <a:r>
              <a:rPr lang="en-US" altLang="en-US" dirty="0" smtClean="0"/>
              <a:t>N, 79.40</a:t>
            </a:r>
            <a:r>
              <a:rPr lang="en-US" altLang="en-US" dirty="0" smtClean="0">
                <a:sym typeface="Symbol" panose="05050102010706020507" pitchFamily="18" charset="2"/>
              </a:rPr>
              <a:t> </a:t>
            </a:r>
            <a:r>
              <a:rPr lang="en-US" altLang="en-US" dirty="0" smtClean="0"/>
              <a:t>W, 174 m </a:t>
            </a:r>
            <a:r>
              <a:rPr lang="en-US" altLang="en-US" dirty="0" err="1" smtClean="0"/>
              <a:t>asl</a:t>
            </a:r>
            <a:endParaRPr lang="en-US" altLang="en-US" dirty="0" smtClean="0"/>
          </a:p>
          <a:p>
            <a:pPr>
              <a:spcBef>
                <a:spcPts val="600"/>
              </a:spcBef>
            </a:pPr>
            <a:r>
              <a:rPr lang="en-US" altLang="en-US" dirty="0" smtClean="0"/>
              <a:t>Primary instrument: </a:t>
            </a:r>
            <a:r>
              <a:rPr lang="en-US" altLang="en-US" dirty="0" err="1" smtClean="0"/>
              <a:t>Bomem</a:t>
            </a:r>
            <a:r>
              <a:rPr lang="en-US" altLang="en-US" dirty="0" smtClean="0"/>
              <a:t> DA8 FTIR</a:t>
            </a:r>
          </a:p>
          <a:p>
            <a:pPr lvl="1"/>
            <a:r>
              <a:rPr lang="en-US" dirty="0"/>
              <a:t>Coupled to </a:t>
            </a:r>
            <a:r>
              <a:rPr lang="en-US" dirty="0" smtClean="0"/>
              <a:t>Community </a:t>
            </a:r>
            <a:r>
              <a:rPr lang="en-US" dirty="0"/>
              <a:t>Solar Tracker </a:t>
            </a:r>
            <a:r>
              <a:rPr lang="en-US" dirty="0" smtClean="0"/>
              <a:t>(</a:t>
            </a:r>
            <a:r>
              <a:rPr lang="en-US" altLang="ja-JP" sz="1800" dirty="0" smtClean="0"/>
              <a:t>pointing</a:t>
            </a:r>
            <a:r>
              <a:rPr lang="ja-JP" altLang="en-US" sz="1800" dirty="0" smtClean="0"/>
              <a:t> </a:t>
            </a:r>
            <a:r>
              <a:rPr lang="en-US" altLang="ja-JP" sz="1800" dirty="0"/>
              <a:t>accuracy</a:t>
            </a:r>
            <a:r>
              <a:rPr lang="ja-JP" altLang="en-US" sz="1800" dirty="0"/>
              <a:t> </a:t>
            </a:r>
            <a:r>
              <a:rPr lang="en-US" altLang="ja-JP" sz="1800" dirty="0"/>
              <a:t>of </a:t>
            </a:r>
            <a:r>
              <a:rPr lang="en-US" sz="1800" dirty="0"/>
              <a:t>10-20 arc </a:t>
            </a:r>
            <a:r>
              <a:rPr lang="en-US" sz="1800" dirty="0" smtClean="0"/>
              <a:t>seconds, 0.0028°)</a:t>
            </a:r>
          </a:p>
          <a:p>
            <a:pPr lvl="1"/>
            <a:r>
              <a:rPr lang="en-US" altLang="en-US" dirty="0" smtClean="0"/>
              <a:t>Semi-automated MIR measurements </a:t>
            </a:r>
          </a:p>
          <a:p>
            <a:pPr lvl="1"/>
            <a:r>
              <a:rPr lang="en-US" dirty="0" smtClean="0"/>
              <a:t>Can </a:t>
            </a:r>
            <a:r>
              <a:rPr lang="en-US" dirty="0"/>
              <a:t>be remotely accessed/operated</a:t>
            </a:r>
          </a:p>
          <a:p>
            <a:pPr lvl="1">
              <a:spcBef>
                <a:spcPts val="600"/>
              </a:spcBef>
            </a:pPr>
            <a:r>
              <a:rPr lang="en-US" altLang="en-US" dirty="0" smtClean="0"/>
              <a:t>Columns and vertical profiles retrieved using the SFIT4 algorithm</a:t>
            </a:r>
          </a:p>
          <a:p>
            <a:pPr>
              <a:spcBef>
                <a:spcPts val="600"/>
              </a:spcBef>
            </a:pPr>
            <a:r>
              <a:rPr lang="en-US" altLang="en-US" dirty="0" smtClean="0"/>
              <a:t>Additional instruments: </a:t>
            </a:r>
          </a:p>
          <a:p>
            <a:pPr lvl="1">
              <a:spcBef>
                <a:spcPts val="600"/>
              </a:spcBef>
            </a:pPr>
            <a:r>
              <a:rPr lang="en-US" altLang="en-US" dirty="0" smtClean="0"/>
              <a:t>ECCC Brewer (on loan 2005-2016)</a:t>
            </a:r>
          </a:p>
          <a:p>
            <a:pPr lvl="1">
              <a:spcBef>
                <a:spcPts val="600"/>
              </a:spcBef>
            </a:pPr>
            <a:r>
              <a:rPr lang="en-US" altLang="en-US" dirty="0" smtClean="0"/>
              <a:t>ECCC Pandora UV-visible spectrometer for </a:t>
            </a:r>
            <a:r>
              <a:rPr lang="en-US" dirty="0"/>
              <a:t>O</a:t>
            </a:r>
            <a:r>
              <a:rPr lang="en-US" baseline="-25000" dirty="0"/>
              <a:t>3</a:t>
            </a:r>
            <a:r>
              <a:rPr lang="en-US" dirty="0"/>
              <a:t>, NO</a:t>
            </a:r>
            <a:r>
              <a:rPr lang="en-US" baseline="-25000" dirty="0"/>
              <a:t>2,</a:t>
            </a:r>
            <a:r>
              <a:rPr lang="en-US" dirty="0"/>
              <a:t> O</a:t>
            </a:r>
            <a:r>
              <a:rPr lang="en-US" baseline="-25000" dirty="0"/>
              <a:t>4</a:t>
            </a:r>
            <a:r>
              <a:rPr lang="en-US" dirty="0"/>
              <a:t>, HCHO, HONO, etc</a:t>
            </a:r>
            <a:r>
              <a:rPr lang="en-US" dirty="0" smtClean="0"/>
              <a:t>. </a:t>
            </a:r>
            <a:r>
              <a:rPr lang="en-US" altLang="en-US" dirty="0" smtClean="0"/>
              <a:t>(#109 Nov 2016 – May 2018, #145 since </a:t>
            </a:r>
            <a:r>
              <a:rPr lang="en-US" dirty="0" smtClean="0"/>
              <a:t>15/5/2018</a:t>
            </a:r>
            <a:r>
              <a:rPr lang="en-US" altLang="en-US" dirty="0" smtClean="0"/>
              <a:t>)</a:t>
            </a:r>
          </a:p>
          <a:p>
            <a:pPr lvl="1">
              <a:spcBef>
                <a:spcPts val="600"/>
              </a:spcBef>
            </a:pPr>
            <a:r>
              <a:rPr lang="en-US" altLang="en-US" dirty="0" smtClean="0"/>
              <a:t>Weather station (</a:t>
            </a:r>
            <a:r>
              <a:rPr lang="en-US" dirty="0"/>
              <a:t>Davis Vantage Pro 2 Plus, and </a:t>
            </a:r>
            <a:r>
              <a:rPr lang="en-US" dirty="0" err="1"/>
              <a:t>Vaisala</a:t>
            </a:r>
            <a:r>
              <a:rPr lang="en-US" dirty="0"/>
              <a:t> </a:t>
            </a:r>
            <a:r>
              <a:rPr lang="en-US" dirty="0" smtClean="0"/>
              <a:t>PTU300</a:t>
            </a:r>
            <a:r>
              <a:rPr lang="en-US" altLang="en-US" dirty="0" smtClean="0"/>
              <a:t>)</a:t>
            </a:r>
          </a:p>
        </p:txBody>
      </p:sp>
      <p:grpSp>
        <p:nvGrpSpPr>
          <p:cNvPr id="78852" name="Group 15"/>
          <p:cNvGrpSpPr>
            <a:grpSpLocks noChangeAspect="1"/>
          </p:cNvGrpSpPr>
          <p:nvPr/>
        </p:nvGrpSpPr>
        <p:grpSpPr bwMode="auto">
          <a:xfrm>
            <a:off x="6400799" y="914400"/>
            <a:ext cx="2620963" cy="5437886"/>
            <a:chOff x="990971" y="17615167"/>
            <a:chExt cx="3823771" cy="7930929"/>
          </a:xfrm>
        </p:grpSpPr>
        <p:pic>
          <p:nvPicPr>
            <p:cNvPr id="17" name="Picture 4" descr="Photo of the heliostat on the roo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990971" y="17615167"/>
              <a:ext cx="3823771" cy="2936141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</p:spPr>
        </p:pic>
        <p:pic>
          <p:nvPicPr>
            <p:cNvPr id="18" name="Picture 5" descr="Photo of the Bomem DA8 Spectrometer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990971" y="20544609"/>
              <a:ext cx="3785801" cy="5001487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</p:spPr>
        </p:pic>
        <p:cxnSp>
          <p:nvCxnSpPr>
            <p:cNvPr id="19" name="Straight Arrow Connector 18"/>
            <p:cNvCxnSpPr/>
            <p:nvPr/>
          </p:nvCxnSpPr>
          <p:spPr>
            <a:xfrm flipV="1">
              <a:off x="2920725" y="18684682"/>
              <a:ext cx="855434" cy="2232"/>
            </a:xfrm>
            <a:prstGeom prst="straightConnector1">
              <a:avLst/>
            </a:prstGeom>
            <a:ln w="76200">
              <a:solidFill>
                <a:srgbClr val="FFFF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/>
            <p:nvPr/>
          </p:nvCxnSpPr>
          <p:spPr>
            <a:xfrm rot="5400000">
              <a:off x="1347960" y="21255758"/>
              <a:ext cx="4715688" cy="2234"/>
            </a:xfrm>
            <a:prstGeom prst="straightConnector1">
              <a:avLst/>
            </a:prstGeom>
            <a:ln w="76200">
              <a:solidFill>
                <a:srgbClr val="FFFF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8853" name="TextBox 8"/>
          <p:cNvSpPr txBox="1">
            <a:spLocks noChangeArrowheads="1"/>
          </p:cNvSpPr>
          <p:nvPr/>
        </p:nvSpPr>
        <p:spPr bwMode="auto">
          <a:xfrm>
            <a:off x="6365875" y="892401"/>
            <a:ext cx="185820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00FF"/>
              </a:buClr>
              <a:buSzPct val="12500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00FF"/>
              </a:buClr>
              <a:buSzPct val="120000"/>
              <a:buFont typeface="Arial" panose="020B0604020202020204" pitchFamily="34" charset="0"/>
              <a:buChar char="→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Photo: Cyndi Whaley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 rot="10800000" flipV="1">
            <a:off x="7608888" y="914400"/>
            <a:ext cx="1001712" cy="714375"/>
          </a:xfrm>
          <a:prstGeom prst="straightConnector1">
            <a:avLst/>
          </a:prstGeom>
          <a:ln w="571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Sun 12"/>
          <p:cNvSpPr/>
          <p:nvPr/>
        </p:nvSpPr>
        <p:spPr>
          <a:xfrm>
            <a:off x="8429625" y="457200"/>
            <a:ext cx="714375" cy="571500"/>
          </a:xfrm>
          <a:prstGeom prst="sun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A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09231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16"/>
          <a:stretch/>
        </p:blipFill>
        <p:spPr>
          <a:xfrm>
            <a:off x="2987824" y="0"/>
            <a:ext cx="3076032" cy="6858000"/>
          </a:xfrm>
          <a:prstGeom prst="rect">
            <a:avLst/>
          </a:prstGeom>
        </p:spPr>
      </p:pic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6084168" y="116632"/>
            <a:ext cx="2987824" cy="1728192"/>
          </a:xfrm>
        </p:spPr>
        <p:txBody>
          <a:bodyPr/>
          <a:lstStyle/>
          <a:p>
            <a:pPr algn="ctr"/>
            <a:r>
              <a:rPr lang="en-CA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PEARL FTIR Time Series: 2006-2016</a:t>
            </a:r>
          </a:p>
        </p:txBody>
      </p:sp>
      <p:pic>
        <p:nvPicPr>
          <p:cNvPr id="6147" name="Picture 2" descr="NDACC Log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2335212"/>
            <a:ext cx="154305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TextBox 13"/>
          <p:cNvSpPr txBox="1">
            <a:spLocks noChangeArrowheads="1"/>
          </p:cNvSpPr>
          <p:nvPr/>
        </p:nvSpPr>
        <p:spPr bwMode="auto">
          <a:xfrm>
            <a:off x="6228184" y="1922920"/>
            <a:ext cx="2362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itchFamily="34" charset="0"/>
                <a:ea typeface="+mn-ea"/>
                <a:cs typeface="Arial" charset="0"/>
              </a:rPr>
              <a:t>Total columns</a:t>
            </a:r>
            <a:endParaRPr kumimoji="0" lang="en-CA" sz="2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itchFamily="34" charset="0"/>
              <a:ea typeface="+mn-ea"/>
              <a:cs typeface="Arial" charset="0"/>
            </a:endParaRPr>
          </a:p>
        </p:txBody>
      </p:sp>
      <p:sp>
        <p:nvSpPr>
          <p:cNvPr id="6155" name="TextBox 16"/>
          <p:cNvSpPr txBox="1">
            <a:spLocks noChangeArrowheads="1"/>
          </p:cNvSpPr>
          <p:nvPr/>
        </p:nvSpPr>
        <p:spPr bwMode="auto">
          <a:xfrm>
            <a:off x="7236296" y="3565128"/>
            <a:ext cx="1800200" cy="2031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0" tIns="45715" rIns="91430" bIns="45715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charset="0"/>
              </a:rPr>
              <a:t>Stephanie and Erik have reanalyzed the FTIR dataset (2006-2016) using SFIT4 V0.9.4.4</a:t>
            </a:r>
            <a:endParaRPr kumimoji="0" lang="en-CA" sz="1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itchFamily="34" charset="0"/>
              <a:ea typeface="+mn-ea"/>
              <a:cs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226" y="0"/>
            <a:ext cx="3017326" cy="6858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99" t="33931" r="714" b="50851"/>
          <a:stretch/>
        </p:blipFill>
        <p:spPr>
          <a:xfrm>
            <a:off x="6084168" y="2924943"/>
            <a:ext cx="1080120" cy="2664297"/>
          </a:xfrm>
          <a:prstGeom prst="rect">
            <a:avLst/>
          </a:prstGeom>
        </p:spPr>
      </p:pic>
      <p:sp>
        <p:nvSpPr>
          <p:cNvPr id="14" name="TextBox 8"/>
          <p:cNvSpPr txBox="1">
            <a:spLocks noChangeArrowheads="1"/>
          </p:cNvSpPr>
          <p:nvPr/>
        </p:nvSpPr>
        <p:spPr bwMode="auto">
          <a:xfrm>
            <a:off x="5867400" y="5903913"/>
            <a:ext cx="32766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00FF"/>
              </a:buClr>
              <a:buSzPct val="12500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00FF"/>
              </a:buClr>
              <a:buSzPct val="120000"/>
              <a:buFont typeface="Arial" panose="020B0604020202020204" pitchFamily="34" charset="0"/>
              <a:buChar char="→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Stephanie Conway, Erik </a:t>
            </a:r>
            <a:r>
              <a:rPr kumimoji="0" lang="en-CA" alt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Lutsch</a:t>
            </a:r>
            <a:r>
              <a:rPr kumimoji="0" lang="en-CA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Dan Weaver, Joseph </a:t>
            </a:r>
            <a:r>
              <a:rPr kumimoji="0" lang="en-CA" alt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Mendonca</a:t>
            </a:r>
            <a:r>
              <a:rPr kumimoji="0" lang="en-CA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Sebastien Roche, Camille </a:t>
            </a:r>
            <a:r>
              <a:rPr kumimoji="0" lang="en-CA" alt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Viatte</a:t>
            </a:r>
            <a:r>
              <a:rPr kumimoji="0" lang="en-CA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 </a:t>
            </a:r>
            <a:r>
              <a:rPr kumimoji="0" lang="en-CA" alt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Rodica</a:t>
            </a:r>
            <a:r>
              <a:rPr kumimoji="0" lang="en-CA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CA" alt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Lindenmaier</a:t>
            </a:r>
            <a:r>
              <a:rPr kumimoji="0" lang="en-CA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Rebecca Batchelor </a:t>
            </a:r>
          </a:p>
        </p:txBody>
      </p:sp>
    </p:spTree>
    <p:extLst>
      <p:ext uri="{BB962C8B-B14F-4D97-AF65-F5344CB8AC3E}">
        <p14:creationId xmlns:p14="http://schemas.microsoft.com/office/powerpoint/2010/main" val="3167029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08" r="1395" b="10850"/>
          <a:stretch>
            <a:fillRect/>
          </a:stretch>
        </p:blipFill>
        <p:spPr bwMode="auto">
          <a:xfrm>
            <a:off x="36512" y="0"/>
            <a:ext cx="9144000" cy="7099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0" name="Rectangle 4"/>
          <p:cNvSpPr>
            <a:spLocks noGrp="1" noChangeArrowheads="1"/>
          </p:cNvSpPr>
          <p:nvPr>
            <p:ph type="title"/>
          </p:nvPr>
        </p:nvSpPr>
        <p:spPr>
          <a:xfrm>
            <a:off x="971600" y="44624"/>
            <a:ext cx="8208912" cy="792162"/>
          </a:xfrm>
        </p:spPr>
        <p:txBody>
          <a:bodyPr/>
          <a:lstStyle/>
          <a:p>
            <a:pPr algn="l" eaLnBrk="1" hangingPunct="1"/>
            <a:r>
              <a:rPr lang="en-US" sz="4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Activities Over the Past Year</a:t>
            </a:r>
          </a:p>
        </p:txBody>
      </p:sp>
      <p:sp>
        <p:nvSpPr>
          <p:cNvPr id="7171" name="Rectangle 5"/>
          <p:cNvSpPr>
            <a:spLocks noGrp="1" noChangeArrowheads="1"/>
          </p:cNvSpPr>
          <p:nvPr>
            <p:ph idx="1"/>
          </p:nvPr>
        </p:nvSpPr>
        <p:spPr>
          <a:xfrm>
            <a:off x="1619672" y="1124744"/>
            <a:ext cx="7524328" cy="5578634"/>
          </a:xfrm>
        </p:spPr>
        <p:txBody>
          <a:bodyPr rtlCol="0">
            <a:noAutofit/>
          </a:bodyPr>
          <a:lstStyle/>
          <a:p>
            <a:pPr>
              <a:buClr>
                <a:schemeClr val="tx1"/>
              </a:buClr>
              <a:buSzPct val="120000"/>
              <a:defRPr/>
            </a:pPr>
            <a:r>
              <a:rPr lang="en-US" sz="2000" dirty="0" smtClean="0"/>
              <a:t>Running with a combination of remote operation and on-site operator, alternating MIR and NIR measurements</a:t>
            </a:r>
          </a:p>
          <a:p>
            <a:pPr>
              <a:buClr>
                <a:schemeClr val="tx1"/>
              </a:buClr>
              <a:buSzPct val="120000"/>
              <a:defRPr/>
            </a:pPr>
            <a:r>
              <a:rPr lang="en-US" sz="2000" b="1" dirty="0"/>
              <a:t>Erik </a:t>
            </a:r>
            <a:r>
              <a:rPr lang="en-US" sz="2000" b="1" dirty="0" err="1"/>
              <a:t>Lutsch</a:t>
            </a:r>
            <a:r>
              <a:rPr lang="en-US" sz="2000" b="1" dirty="0"/>
              <a:t> </a:t>
            </a:r>
            <a:r>
              <a:rPr lang="en-US" sz="2000" dirty="0" smtClean="0"/>
              <a:t>– biomass burning studies </a:t>
            </a:r>
            <a:r>
              <a:rPr lang="en-US" sz="2000" b="1" dirty="0">
                <a:solidFill>
                  <a:srgbClr val="FF0000"/>
                </a:solidFill>
              </a:rPr>
              <a:t>(see </a:t>
            </a:r>
            <a:r>
              <a:rPr lang="en-US" sz="2000" b="1" dirty="0" smtClean="0">
                <a:solidFill>
                  <a:srgbClr val="FF0000"/>
                </a:solidFill>
              </a:rPr>
              <a:t>two talks)</a:t>
            </a:r>
            <a:r>
              <a:rPr lang="en-US" sz="2000" dirty="0" smtClean="0"/>
              <a:t>; </a:t>
            </a:r>
            <a:br>
              <a:rPr lang="en-US" sz="2000" dirty="0" smtClean="0"/>
            </a:br>
            <a:r>
              <a:rPr lang="en-US" sz="2000" dirty="0" smtClean="0"/>
              <a:t>data analysis for CAMS RD and TROPOMI</a:t>
            </a:r>
            <a:endParaRPr lang="en-US" sz="2000" b="1" dirty="0">
              <a:solidFill>
                <a:srgbClr val="FF0000"/>
              </a:solidFill>
            </a:endParaRPr>
          </a:p>
          <a:p>
            <a:pPr>
              <a:buClr>
                <a:schemeClr val="tx1"/>
              </a:buClr>
              <a:buSzPct val="120000"/>
              <a:defRPr/>
            </a:pPr>
            <a:r>
              <a:rPr lang="en-US" sz="2000" b="1" dirty="0"/>
              <a:t>Sebastien Roche </a:t>
            </a:r>
            <a:r>
              <a:rPr lang="en-US" sz="2000" dirty="0"/>
              <a:t>– TCCON analysis and CO</a:t>
            </a:r>
            <a:r>
              <a:rPr lang="en-US" sz="2000" baseline="-25000" dirty="0"/>
              <a:t>2</a:t>
            </a:r>
            <a:r>
              <a:rPr lang="en-US" sz="2000" dirty="0"/>
              <a:t> profiling </a:t>
            </a:r>
            <a:br>
              <a:rPr lang="en-US" sz="2000" dirty="0"/>
            </a:br>
            <a:r>
              <a:rPr lang="en-US" sz="2000" b="1" dirty="0">
                <a:solidFill>
                  <a:srgbClr val="FF0000"/>
                </a:solidFill>
              </a:rPr>
              <a:t>(see TCCON talk)</a:t>
            </a:r>
          </a:p>
          <a:p>
            <a:pPr>
              <a:buClr>
                <a:schemeClr val="tx1"/>
              </a:buClr>
              <a:buSzPct val="120000"/>
              <a:defRPr/>
            </a:pPr>
            <a:r>
              <a:rPr lang="en-US" sz="2000" b="1" dirty="0" smtClean="0"/>
              <a:t>Lei </a:t>
            </a:r>
            <a:r>
              <a:rPr lang="en-US" sz="2000" b="1" dirty="0"/>
              <a:t>Liu </a:t>
            </a:r>
            <a:r>
              <a:rPr lang="en-US" sz="2000" dirty="0"/>
              <a:t>– </a:t>
            </a:r>
            <a:r>
              <a:rPr lang="en-CA" sz="2000" dirty="0"/>
              <a:t>trace gas retrievals </a:t>
            </a:r>
            <a:r>
              <a:rPr lang="en-CA" sz="2000" dirty="0" smtClean="0"/>
              <a:t>and cloud studies using </a:t>
            </a:r>
            <a:r>
              <a:rPr lang="en-CA" sz="2000" dirty="0"/>
              <a:t>AERI emission spectra </a:t>
            </a:r>
            <a:r>
              <a:rPr lang="en-US" sz="2000" b="1" dirty="0" smtClean="0">
                <a:solidFill>
                  <a:srgbClr val="FF0000"/>
                </a:solidFill>
              </a:rPr>
              <a:t>(see </a:t>
            </a:r>
            <a:r>
              <a:rPr lang="en-US" sz="2000" b="1" dirty="0">
                <a:solidFill>
                  <a:srgbClr val="FF0000"/>
                </a:solidFill>
              </a:rPr>
              <a:t>talk)</a:t>
            </a:r>
            <a:endParaRPr lang="en-US" sz="2000" dirty="0"/>
          </a:p>
          <a:p>
            <a:pPr>
              <a:buClr>
                <a:schemeClr val="tx1"/>
              </a:buClr>
              <a:buSzPct val="120000"/>
              <a:defRPr/>
            </a:pPr>
            <a:r>
              <a:rPr lang="en-US" sz="2000" b="1" dirty="0" smtClean="0"/>
              <a:t>Kaley Walker </a:t>
            </a:r>
            <a:r>
              <a:rPr lang="en-US" sz="2000" dirty="0" smtClean="0"/>
              <a:t>and team – ACE/OSIRIS validation </a:t>
            </a:r>
            <a:br>
              <a:rPr lang="en-US" sz="2000" dirty="0" smtClean="0"/>
            </a:br>
            <a:r>
              <a:rPr lang="en-US" sz="2000" b="1" dirty="0" smtClean="0">
                <a:solidFill>
                  <a:srgbClr val="FF0000"/>
                </a:solidFill>
              </a:rPr>
              <a:t>(see poster)</a:t>
            </a:r>
            <a:endParaRPr lang="en-US" sz="2000" dirty="0" smtClean="0">
              <a:solidFill>
                <a:srgbClr val="FF0000"/>
              </a:solidFill>
            </a:endParaRPr>
          </a:p>
          <a:p>
            <a:pPr>
              <a:buClr>
                <a:schemeClr val="tx1"/>
              </a:buClr>
              <a:buSzPct val="120000"/>
              <a:defRPr/>
            </a:pPr>
            <a:r>
              <a:rPr lang="en-US" sz="2000" b="1" dirty="0" smtClean="0"/>
              <a:t>Dan </a:t>
            </a:r>
            <a:r>
              <a:rPr lang="en-US" sz="2000" b="1" dirty="0"/>
              <a:t>Weaver </a:t>
            </a:r>
            <a:r>
              <a:rPr lang="en-US" sz="2000" dirty="0"/>
              <a:t>– H</a:t>
            </a:r>
            <a:r>
              <a:rPr lang="en-US" sz="2000" baseline="-25000" dirty="0"/>
              <a:t>2</a:t>
            </a:r>
            <a:r>
              <a:rPr lang="en-US" sz="2000" dirty="0"/>
              <a:t>O </a:t>
            </a:r>
            <a:r>
              <a:rPr lang="en-US" sz="2000" dirty="0" err="1" smtClean="0"/>
              <a:t>intercomparisons</a:t>
            </a:r>
            <a:r>
              <a:rPr lang="en-US" sz="2000" dirty="0" smtClean="0"/>
              <a:t> with MUSICA data</a:t>
            </a:r>
          </a:p>
          <a:p>
            <a:pPr>
              <a:buClr>
                <a:schemeClr val="tx1"/>
              </a:buClr>
              <a:buSzPct val="120000"/>
              <a:defRPr/>
            </a:pPr>
            <a:r>
              <a:rPr lang="en-US" sz="2000" b="1" dirty="0" err="1" smtClean="0"/>
              <a:t>Xiaoyi</a:t>
            </a:r>
            <a:r>
              <a:rPr lang="en-US" sz="2000" b="1" dirty="0" smtClean="0"/>
              <a:t> Zhao </a:t>
            </a:r>
            <a:r>
              <a:rPr lang="en-US" sz="2000" dirty="0" smtClean="0"/>
              <a:t>– </a:t>
            </a:r>
            <a:r>
              <a:rPr lang="en-CA" altLang="en-US" sz="2000" dirty="0" smtClean="0"/>
              <a:t>surface ozone &amp; </a:t>
            </a:r>
            <a:r>
              <a:rPr lang="en-CA" altLang="en-US" sz="2000" dirty="0"/>
              <a:t>HDO </a:t>
            </a:r>
            <a:r>
              <a:rPr lang="en-CA" altLang="en-US" sz="2000" dirty="0" smtClean="0"/>
              <a:t>depletion </a:t>
            </a:r>
            <a:r>
              <a:rPr lang="en-US" sz="2000" dirty="0"/>
              <a:t>with MUSICA </a:t>
            </a:r>
            <a:r>
              <a:rPr lang="en-US" sz="2000" dirty="0" smtClean="0"/>
              <a:t>data</a:t>
            </a:r>
            <a:endParaRPr lang="en-US" sz="2000" dirty="0"/>
          </a:p>
          <a:p>
            <a:pPr>
              <a:buClr>
                <a:schemeClr val="tx1"/>
              </a:buClr>
              <a:buSzPct val="120000"/>
              <a:defRPr/>
            </a:pPr>
            <a:r>
              <a:rPr lang="en-CA" sz="2000" b="1" dirty="0" smtClean="0"/>
              <a:t>Whitney </a:t>
            </a:r>
            <a:r>
              <a:rPr lang="en-CA" sz="2000" b="1" dirty="0"/>
              <a:t>Bader </a:t>
            </a:r>
            <a:r>
              <a:rPr lang="en-US" sz="2000" dirty="0"/>
              <a:t>–</a:t>
            </a:r>
            <a:r>
              <a:rPr lang="en-CA" sz="2000" dirty="0"/>
              <a:t> </a:t>
            </a:r>
            <a:r>
              <a:rPr lang="en-US" sz="2000" dirty="0"/>
              <a:t>retrieval strategy for CH</a:t>
            </a:r>
            <a:r>
              <a:rPr lang="en-US" sz="2000" baseline="-25000" dirty="0"/>
              <a:t>3</a:t>
            </a:r>
            <a:r>
              <a:rPr lang="en-US" sz="2000" dirty="0"/>
              <a:t>D and </a:t>
            </a:r>
            <a:r>
              <a:rPr lang="fr-BE" sz="2000" baseline="30000" dirty="0"/>
              <a:t>13</a:t>
            </a:r>
            <a:r>
              <a:rPr lang="fr-BE" sz="2000" dirty="0"/>
              <a:t>CH</a:t>
            </a:r>
            <a:r>
              <a:rPr lang="fr-BE" sz="2000" baseline="-25000" dirty="0"/>
              <a:t>4</a:t>
            </a:r>
            <a:endParaRPr lang="en-US" sz="2000" dirty="0"/>
          </a:p>
          <a:p>
            <a:pPr>
              <a:buClr>
                <a:schemeClr val="tx1"/>
              </a:buClr>
              <a:buSzPct val="120000"/>
              <a:defRPr/>
            </a:pPr>
            <a:r>
              <a:rPr lang="en-US" sz="2000" b="1" dirty="0"/>
              <a:t>Ralf Bauer, Stephanie Conway </a:t>
            </a:r>
            <a:r>
              <a:rPr lang="en-US" sz="2000" dirty="0"/>
              <a:t>– CFCs &amp; </a:t>
            </a:r>
            <a:r>
              <a:rPr lang="en-US" sz="2000" dirty="0" smtClean="0"/>
              <a:t>HCFCs</a:t>
            </a:r>
          </a:p>
        </p:txBody>
      </p:sp>
      <p:pic>
        <p:nvPicPr>
          <p:cNvPr id="4" name="Picture 8" descr="pearl_0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14400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5095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61686" y="137147"/>
            <a:ext cx="4477358" cy="1640394"/>
          </a:xfrm>
        </p:spPr>
        <p:txBody>
          <a:bodyPr>
            <a:noAutofit/>
          </a:bodyPr>
          <a:lstStyle/>
          <a:p>
            <a:pPr algn="l"/>
            <a:r>
              <a:rPr lang="en-CA" sz="4000" b="1" dirty="0" smtClean="0">
                <a:solidFill>
                  <a:srgbClr val="0070C0"/>
                </a:solidFill>
                <a:latin typeface="Arial" panose="020B0604020202020204" pitchFamily="34" charset="0"/>
                <a:ea typeface="Mesmerize" charset="0"/>
                <a:cs typeface="Arial" panose="020B0604020202020204" pitchFamily="34" charset="0"/>
              </a:rPr>
              <a:t>PEARL H</a:t>
            </a:r>
            <a:r>
              <a:rPr lang="en-CA" sz="4000" b="1" baseline="-25000" dirty="0" smtClean="0">
                <a:solidFill>
                  <a:srgbClr val="0070C0"/>
                </a:solidFill>
                <a:latin typeface="Arial" panose="020B0604020202020204" pitchFamily="34" charset="0"/>
                <a:ea typeface="Mesmerize" charset="0"/>
                <a:cs typeface="Arial" panose="020B0604020202020204" pitchFamily="34" charset="0"/>
              </a:rPr>
              <a:t>2</a:t>
            </a:r>
            <a:r>
              <a:rPr lang="en-CA" sz="4000" b="1" dirty="0" smtClean="0">
                <a:solidFill>
                  <a:srgbClr val="0070C0"/>
                </a:solidFill>
                <a:latin typeface="Arial" panose="020B0604020202020204" pitchFamily="34" charset="0"/>
                <a:ea typeface="Mesmerize" charset="0"/>
                <a:cs typeface="Arial" panose="020B0604020202020204" pitchFamily="34" charset="0"/>
              </a:rPr>
              <a:t>O </a:t>
            </a:r>
            <a:r>
              <a:rPr lang="en-CA" sz="40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Mesmerize" charset="0"/>
                <a:cs typeface="Arial" panose="020B0604020202020204" pitchFamily="34" charset="0"/>
              </a:rPr>
              <a:t>Intercomparisons</a:t>
            </a:r>
            <a:r>
              <a:rPr lang="en-CA" sz="4000" b="1" dirty="0" smtClean="0">
                <a:solidFill>
                  <a:srgbClr val="0070C0"/>
                </a:solidFill>
                <a:latin typeface="Arial" panose="020B0604020202020204" pitchFamily="34" charset="0"/>
                <a:ea typeface="Mesmerize" charset="0"/>
                <a:cs typeface="Arial" panose="020B0604020202020204" pitchFamily="34" charset="0"/>
              </a:rPr>
              <a:t> using MUSICA</a:t>
            </a:r>
            <a:endParaRPr lang="en-CA" sz="4000" b="1" dirty="0">
              <a:solidFill>
                <a:srgbClr val="0070C0"/>
              </a:solidFill>
              <a:latin typeface="Arial" panose="020B0604020202020204" pitchFamily="34" charset="0"/>
              <a:ea typeface="Mesmerize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-11764" y="1969375"/>
            <a:ext cx="3791676" cy="1675649"/>
          </a:xfrm>
          <a:solidFill>
            <a:schemeClr val="bg1"/>
          </a:solidFill>
          <a:ln w="34925">
            <a:solidFill>
              <a:schemeClr val="accent6">
                <a:lumMod val="50000"/>
              </a:schemeClr>
            </a:solidFill>
          </a:ln>
        </p:spPr>
        <p:txBody>
          <a:bodyPr anchor="t">
            <a:noAutofit/>
          </a:bodyPr>
          <a:lstStyle/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000" b="1" u="sng" dirty="0" smtClean="0">
                <a:latin typeface="Arial" panose="020B0604020202020204" pitchFamily="34" charset="0"/>
                <a:ea typeface="Helvetica Neue" charset="0"/>
                <a:cs typeface="Arial" panose="020B0604020202020204" pitchFamily="34" charset="0"/>
              </a:rPr>
              <a:t>Since 2017 IRWG meeting:</a:t>
            </a:r>
          </a:p>
          <a:p>
            <a:pPr>
              <a:spcBef>
                <a:spcPts val="0"/>
              </a:spcBef>
              <a:buClr>
                <a:srgbClr val="000000"/>
              </a:buClr>
              <a:buSzPct val="120000"/>
              <a:defRPr/>
            </a:pPr>
            <a:r>
              <a:rPr lang="en-US" sz="2000" dirty="0" smtClean="0">
                <a:latin typeface="Arial" panose="020B0604020202020204" pitchFamily="34" charset="0"/>
                <a:ea typeface="Helvetica Neue" charset="0"/>
                <a:cs typeface="Arial" panose="020B0604020202020204" pitchFamily="34" charset="0"/>
              </a:rPr>
              <a:t>First paper published in AMT</a:t>
            </a:r>
          </a:p>
          <a:p>
            <a:pPr>
              <a:spcBef>
                <a:spcPts val="0"/>
              </a:spcBef>
              <a:buClr>
                <a:srgbClr val="000000"/>
              </a:buClr>
              <a:buSzPct val="120000"/>
              <a:defRPr/>
            </a:pPr>
            <a:r>
              <a:rPr lang="en-US" sz="2000" dirty="0" smtClean="0">
                <a:latin typeface="Arial" panose="020B0604020202020204" pitchFamily="34" charset="0"/>
                <a:ea typeface="Helvetica Neue" charset="0"/>
                <a:cs typeface="Arial" panose="020B0604020202020204" pitchFamily="34" charset="0"/>
              </a:rPr>
              <a:t>Profile comparisons became separate paper – will soon be submitted to AMT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20000"/>
              <a:buNone/>
              <a:defRPr/>
            </a:pPr>
            <a:endParaRPr lang="en-US" sz="2400" dirty="0" smtClean="0">
              <a:latin typeface="Helvetica Neue" charset="0"/>
              <a:ea typeface="Helvetica Neue" charset="0"/>
              <a:cs typeface="Helvetica Neue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573259" y="6453336"/>
            <a:ext cx="153581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ＭＳ Ｐゴシック" charset="0"/>
                <a:cs typeface="ＭＳ Ｐゴシック" charset="0"/>
              </a:rPr>
              <a:t>Dan Weaver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ＭＳ Ｐゴシック" charset="0"/>
              <a:cs typeface="ＭＳ Ｐゴシック" charset="0"/>
            </a:endParaRPr>
          </a:p>
        </p:txBody>
      </p:sp>
      <p:sp>
        <p:nvSpPr>
          <p:cNvPr id="18" name="Content Placeholder 3"/>
          <p:cNvSpPr txBox="1">
            <a:spLocks/>
          </p:cNvSpPr>
          <p:nvPr/>
        </p:nvSpPr>
        <p:spPr>
          <a:xfrm>
            <a:off x="52578" y="3764833"/>
            <a:ext cx="3737108" cy="3036962"/>
          </a:xfrm>
          <a:prstGeom prst="rect">
            <a:avLst/>
          </a:prstGeom>
          <a:solidFill>
            <a:schemeClr val="tx1"/>
          </a:solidFill>
          <a:ln>
            <a:solidFill>
              <a:srgbClr val="5B9BD5">
                <a:lumMod val="20000"/>
                <a:lumOff val="80000"/>
              </a:srgbClr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Radiosondes (GRUAN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125HR (MUSICA product)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D7D31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ACE-FTS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&amp; 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40000"/>
                    <a:lumOff val="6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ACE-MAESTRO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(on SCISAT-1/ACE)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898C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MIPAS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AD47">
                    <a:lumMod val="20000"/>
                    <a:lumOff val="8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&amp; 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AD47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SCIAMACHY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(on ENVISAT)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>
                    <a:lumMod val="20000"/>
                    <a:lumOff val="8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AIRS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(on Aqua)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9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MLS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&amp; 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TES</a:t>
            </a:r>
            <a:r>
              <a:rPr kumimoji="0" lang="en-US" sz="2000" b="0" i="1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(on Aura)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526" y="32769"/>
            <a:ext cx="4584932" cy="238811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5552" y="2902938"/>
            <a:ext cx="5183523" cy="3051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510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itle 1"/>
          <p:cNvSpPr>
            <a:spLocks noGrp="1"/>
          </p:cNvSpPr>
          <p:nvPr>
            <p:ph type="title"/>
          </p:nvPr>
        </p:nvSpPr>
        <p:spPr>
          <a:xfrm>
            <a:off x="971600" y="44624"/>
            <a:ext cx="7993014" cy="720080"/>
          </a:xfrm>
        </p:spPr>
        <p:txBody>
          <a:bodyPr/>
          <a:lstStyle/>
          <a:p>
            <a:pPr algn="l"/>
            <a:r>
              <a:rPr lang="en-CA" altLang="en-US" sz="40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NDACC Publications </a:t>
            </a:r>
          </a:p>
        </p:txBody>
      </p:sp>
      <p:sp>
        <p:nvSpPr>
          <p:cNvPr id="6148" name="Content Placeholder 2"/>
          <p:cNvSpPr>
            <a:spLocks noGrp="1"/>
          </p:cNvSpPr>
          <p:nvPr>
            <p:ph idx="1"/>
          </p:nvPr>
        </p:nvSpPr>
        <p:spPr>
          <a:xfrm>
            <a:off x="0" y="836712"/>
            <a:ext cx="9144000" cy="6021288"/>
          </a:xfrm>
        </p:spPr>
        <p:txBody>
          <a:bodyPr/>
          <a:lstStyle/>
          <a:p>
            <a:pPr>
              <a:buSzPct val="120000"/>
            </a:pPr>
            <a:r>
              <a:rPr lang="en-CA" altLang="en-US" sz="1800" b="1" dirty="0" err="1" smtClean="0"/>
              <a:t>Barthlott</a:t>
            </a:r>
            <a:r>
              <a:rPr lang="en-CA" altLang="en-US" sz="1800" dirty="0" smtClean="0"/>
              <a:t> </a:t>
            </a:r>
            <a:r>
              <a:rPr lang="en-CA" altLang="en-US" sz="1800" dirty="0"/>
              <a:t>et al., Tropospheric water vapour </a:t>
            </a:r>
            <a:r>
              <a:rPr lang="en-CA" altLang="en-US" sz="1800" dirty="0" err="1"/>
              <a:t>isotopologue</a:t>
            </a:r>
            <a:r>
              <a:rPr lang="en-CA" altLang="en-US" sz="1800" dirty="0"/>
              <a:t> data (H</a:t>
            </a:r>
            <a:r>
              <a:rPr lang="en-CA" altLang="en-US" sz="1800" baseline="-25000" dirty="0"/>
              <a:t>2</a:t>
            </a:r>
            <a:r>
              <a:rPr lang="en-CA" altLang="en-US" sz="1800" baseline="30000" dirty="0"/>
              <a:t>16</a:t>
            </a:r>
            <a:r>
              <a:rPr lang="en-CA" altLang="en-US" sz="1800" dirty="0"/>
              <a:t>O, </a:t>
            </a:r>
            <a:r>
              <a:rPr lang="en-CA" altLang="en-US" sz="1800" dirty="0" smtClean="0"/>
              <a:t/>
            </a:r>
            <a:br>
              <a:rPr lang="en-CA" altLang="en-US" sz="1800" dirty="0" smtClean="0"/>
            </a:br>
            <a:r>
              <a:rPr lang="en-CA" altLang="en-US" sz="1800" dirty="0" smtClean="0"/>
              <a:t>H</a:t>
            </a:r>
            <a:r>
              <a:rPr lang="en-CA" altLang="en-US" sz="1800" baseline="-25000" dirty="0" smtClean="0"/>
              <a:t>2</a:t>
            </a:r>
            <a:r>
              <a:rPr lang="en-CA" altLang="en-US" sz="1800" baseline="30000" dirty="0" smtClean="0"/>
              <a:t>18</a:t>
            </a:r>
            <a:r>
              <a:rPr lang="en-CA" altLang="en-US" sz="1800" dirty="0" smtClean="0"/>
              <a:t>O </a:t>
            </a:r>
            <a:r>
              <a:rPr lang="en-CA" altLang="en-US" sz="1800" dirty="0"/>
              <a:t>and HD</a:t>
            </a:r>
            <a:r>
              <a:rPr lang="en-CA" altLang="en-US" sz="1800" baseline="30000" dirty="0"/>
              <a:t>16</a:t>
            </a:r>
            <a:r>
              <a:rPr lang="en-CA" altLang="en-US" sz="1800" dirty="0"/>
              <a:t>O) as obtained from NDACC/FTIR solar absorption </a:t>
            </a:r>
            <a:r>
              <a:rPr lang="en-CA" altLang="en-US" sz="1800" dirty="0" smtClean="0"/>
              <a:t/>
            </a:r>
            <a:br>
              <a:rPr lang="en-CA" altLang="en-US" sz="1800" dirty="0" smtClean="0"/>
            </a:br>
            <a:r>
              <a:rPr lang="en-CA" altLang="en-US" sz="1800" dirty="0" smtClean="0"/>
              <a:t>spectra</a:t>
            </a:r>
            <a:r>
              <a:rPr lang="en-CA" altLang="en-US" sz="1800" dirty="0"/>
              <a:t>. </a:t>
            </a:r>
            <a:r>
              <a:rPr lang="en-CA" altLang="en-US" sz="1800" i="1" dirty="0"/>
              <a:t>Earth System Science Data</a:t>
            </a:r>
            <a:r>
              <a:rPr lang="en-CA" altLang="en-US" sz="1800" dirty="0"/>
              <a:t>, 2017.    </a:t>
            </a:r>
          </a:p>
          <a:p>
            <a:pPr>
              <a:buSzPct val="120000"/>
            </a:pPr>
            <a:r>
              <a:rPr lang="en-CA" altLang="en-US" sz="1800" b="1" dirty="0" smtClean="0"/>
              <a:t>Buchholz</a:t>
            </a:r>
            <a:r>
              <a:rPr lang="en-CA" altLang="en-US" sz="1800" dirty="0" smtClean="0"/>
              <a:t> et al., Validation of MOPITT carbon monoxide using ground-based Fourier transform infrared spectrometer data from NDACC.  </a:t>
            </a:r>
            <a:r>
              <a:rPr lang="en-CA" altLang="en-US" sz="1800" i="1" dirty="0" smtClean="0"/>
              <a:t>Atmos. Meas. Tech.</a:t>
            </a:r>
            <a:r>
              <a:rPr lang="en-CA" altLang="en-US" sz="1800" dirty="0" smtClean="0"/>
              <a:t>, 2017.</a:t>
            </a:r>
          </a:p>
          <a:p>
            <a:pPr>
              <a:buSzPct val="120000"/>
            </a:pPr>
            <a:r>
              <a:rPr lang="en-CA" altLang="en-US" sz="1800" b="1" dirty="0" smtClean="0">
                <a:solidFill>
                  <a:srgbClr val="FF0000"/>
                </a:solidFill>
              </a:rPr>
              <a:t>Strong</a:t>
            </a:r>
            <a:r>
              <a:rPr lang="en-CA" altLang="en-US" sz="1800" b="1" dirty="0">
                <a:solidFill>
                  <a:srgbClr val="FF0000"/>
                </a:solidFill>
              </a:rPr>
              <a:t>, </a:t>
            </a:r>
            <a:r>
              <a:rPr lang="en-CA" altLang="en-US" sz="1800" b="1" dirty="0" err="1">
                <a:solidFill>
                  <a:srgbClr val="FF0000"/>
                </a:solidFill>
              </a:rPr>
              <a:t>Lutsch</a:t>
            </a:r>
            <a:r>
              <a:rPr lang="en-CA" altLang="en-US" sz="1800" b="1" dirty="0">
                <a:solidFill>
                  <a:srgbClr val="FF0000"/>
                </a:solidFill>
              </a:rPr>
              <a:t>, and Zhao</a:t>
            </a:r>
            <a:r>
              <a:rPr lang="en-CA" altLang="en-US" sz="1800" dirty="0"/>
              <a:t>, Using ground-based UV-VIS-IR spectroscopy to probe atmospheric composition over Canada. </a:t>
            </a:r>
            <a:r>
              <a:rPr lang="en-CA" altLang="en-US" sz="1800" i="1" dirty="0"/>
              <a:t>Physics in Canada </a:t>
            </a:r>
            <a:r>
              <a:rPr lang="en-CA" altLang="en-US" sz="1800" dirty="0"/>
              <a:t>special issue on Remote Sensing of the </a:t>
            </a:r>
            <a:r>
              <a:rPr lang="en-CA" altLang="en-US" sz="1800" dirty="0" smtClean="0"/>
              <a:t>Atmosphere, invited, </a:t>
            </a:r>
            <a:r>
              <a:rPr lang="en-CA" altLang="en-US" sz="1800" dirty="0"/>
              <a:t>2017</a:t>
            </a:r>
            <a:r>
              <a:rPr lang="en-CA" altLang="en-US" sz="1800" dirty="0" smtClean="0"/>
              <a:t>.</a:t>
            </a:r>
          </a:p>
          <a:p>
            <a:pPr>
              <a:buSzPct val="120000"/>
            </a:pPr>
            <a:r>
              <a:rPr lang="en-CA" altLang="en-US" sz="1800" b="1" dirty="0" smtClean="0">
                <a:solidFill>
                  <a:srgbClr val="FF0000"/>
                </a:solidFill>
              </a:rPr>
              <a:t>Griffin, Walker</a:t>
            </a:r>
            <a:r>
              <a:rPr lang="en-CA" altLang="en-US" sz="1800" dirty="0" smtClean="0">
                <a:solidFill>
                  <a:srgbClr val="FF0000"/>
                </a:solidFill>
              </a:rPr>
              <a:t> </a:t>
            </a:r>
            <a:r>
              <a:rPr lang="en-CA" altLang="en-US" sz="1800" dirty="0">
                <a:solidFill>
                  <a:srgbClr val="FF0000"/>
                </a:solidFill>
              </a:rPr>
              <a:t>et al., </a:t>
            </a:r>
            <a:r>
              <a:rPr lang="en-CA" altLang="en-US" sz="1800" dirty="0"/>
              <a:t>Multi-year comparisons of ground-based and space-borne Fourier Transform Spectrometers in the high Arctic between 2006 and 2013. </a:t>
            </a:r>
            <a:r>
              <a:rPr lang="en-CA" altLang="en-US" sz="1800" i="1" dirty="0" smtClean="0"/>
              <a:t>Atmos</a:t>
            </a:r>
            <a:r>
              <a:rPr lang="en-CA" altLang="en-US" sz="1800" i="1" dirty="0"/>
              <a:t>. Meas. Tech.</a:t>
            </a:r>
            <a:r>
              <a:rPr lang="en-CA" altLang="en-US" sz="1800" dirty="0"/>
              <a:t>, August 2016.</a:t>
            </a:r>
            <a:endParaRPr lang="en-CA" altLang="en-US" sz="1800" b="1" dirty="0"/>
          </a:p>
          <a:p>
            <a:pPr>
              <a:buSzPct val="120000"/>
            </a:pPr>
            <a:r>
              <a:rPr lang="en-CA" altLang="en-US" sz="1800" b="1" dirty="0">
                <a:solidFill>
                  <a:srgbClr val="FF0000"/>
                </a:solidFill>
              </a:rPr>
              <a:t>Weaver</a:t>
            </a:r>
            <a:r>
              <a:rPr lang="en-CA" altLang="en-US" sz="1800" dirty="0">
                <a:solidFill>
                  <a:srgbClr val="FF0000"/>
                </a:solidFill>
              </a:rPr>
              <a:t> et al., </a:t>
            </a:r>
            <a:r>
              <a:rPr lang="en-CA" altLang="en-US" sz="1800" dirty="0" err="1"/>
              <a:t>Intercomparison</a:t>
            </a:r>
            <a:r>
              <a:rPr lang="en-CA" altLang="en-US" sz="1800" dirty="0"/>
              <a:t> of atmospheric water vapour measurements in the Canadian high Arctic. </a:t>
            </a:r>
            <a:r>
              <a:rPr lang="en-CA" altLang="en-US" sz="1800" i="1" dirty="0" smtClean="0"/>
              <a:t>Atmos</a:t>
            </a:r>
            <a:r>
              <a:rPr lang="en-CA" altLang="en-US" sz="1800" i="1" dirty="0"/>
              <a:t>. Meas. Tech</a:t>
            </a:r>
            <a:r>
              <a:rPr lang="en-CA" altLang="en-US" sz="1800" dirty="0"/>
              <a:t>., </a:t>
            </a:r>
            <a:r>
              <a:rPr lang="en-CA" altLang="en-US" sz="1800" dirty="0" smtClean="0"/>
              <a:t>2017.</a:t>
            </a:r>
            <a:endParaRPr lang="en-CA" altLang="en-US" sz="1800" dirty="0"/>
          </a:p>
          <a:p>
            <a:pPr>
              <a:buSzPct val="120000"/>
            </a:pPr>
            <a:r>
              <a:rPr lang="en-CA" altLang="en-US" sz="1800" b="1" dirty="0" err="1" smtClean="0"/>
              <a:t>Dammers</a:t>
            </a:r>
            <a:r>
              <a:rPr lang="en-CA" altLang="en-US" sz="1800" dirty="0" smtClean="0"/>
              <a:t> et al., Validation of the </a:t>
            </a:r>
            <a:r>
              <a:rPr lang="en-CA" altLang="en-US" sz="1800" dirty="0" err="1" smtClean="0"/>
              <a:t>CrIS</a:t>
            </a:r>
            <a:r>
              <a:rPr lang="en-CA" altLang="en-US" sz="1800" dirty="0" smtClean="0"/>
              <a:t> Fast Physical NH</a:t>
            </a:r>
            <a:r>
              <a:rPr lang="en-CA" altLang="en-US" sz="1800" baseline="-25000" dirty="0" smtClean="0"/>
              <a:t>3</a:t>
            </a:r>
            <a:r>
              <a:rPr lang="en-CA" altLang="en-US" sz="1800" dirty="0" smtClean="0"/>
              <a:t> Retrieval with ground-based FTIR. </a:t>
            </a:r>
            <a:r>
              <a:rPr lang="en-CA" altLang="en-US" sz="1800" i="1" dirty="0" smtClean="0"/>
              <a:t>Atmos. Meas. Tech.</a:t>
            </a:r>
            <a:r>
              <a:rPr lang="en-CA" altLang="en-US" sz="1800" dirty="0" smtClean="0"/>
              <a:t>, 2017.</a:t>
            </a:r>
          </a:p>
          <a:p>
            <a:pPr>
              <a:buSzPct val="120000"/>
            </a:pPr>
            <a:r>
              <a:rPr lang="en-CA" altLang="en-US" sz="1800" b="1" dirty="0" smtClean="0">
                <a:solidFill>
                  <a:srgbClr val="FF0000"/>
                </a:solidFill>
              </a:rPr>
              <a:t>Zhao, Strong </a:t>
            </a:r>
            <a:r>
              <a:rPr lang="en-CA" altLang="en-US" sz="1800" dirty="0" smtClean="0">
                <a:solidFill>
                  <a:srgbClr val="FF0000"/>
                </a:solidFill>
              </a:rPr>
              <a:t>et al., </a:t>
            </a:r>
            <a:r>
              <a:rPr lang="en-CA" altLang="en-US" sz="1800" dirty="0" smtClean="0"/>
              <a:t>Cyclone-Induced Surface Ozone and HDO Depletion in the Arctic.  </a:t>
            </a:r>
            <a:r>
              <a:rPr lang="en-CA" altLang="en-US" sz="1800" i="1" dirty="0" smtClean="0"/>
              <a:t>Atmos. Chem. Phys</a:t>
            </a:r>
            <a:r>
              <a:rPr lang="en-CA" altLang="en-US" sz="1800" dirty="0" smtClean="0"/>
              <a:t>., May 2017.</a:t>
            </a:r>
          </a:p>
          <a:p>
            <a:r>
              <a:rPr lang="en-CA" sz="1800" b="1" dirty="0" err="1" smtClean="0">
                <a:solidFill>
                  <a:srgbClr val="000000"/>
                </a:solidFill>
              </a:rPr>
              <a:t>Vigouroux</a:t>
            </a:r>
            <a:r>
              <a:rPr lang="en-CA" sz="1800" dirty="0" smtClean="0">
                <a:solidFill>
                  <a:srgbClr val="000000"/>
                </a:solidFill>
              </a:rPr>
              <a:t> et al., NDACC harmonized formaldehyde time-series from 21 FTIR stations covering a wide range of column abundances. </a:t>
            </a:r>
            <a:r>
              <a:rPr lang="en-CA" sz="1800" i="1" dirty="0" smtClean="0">
                <a:solidFill>
                  <a:srgbClr val="000000"/>
                </a:solidFill>
              </a:rPr>
              <a:t>Atmos. Meas. Tech. Discuss.</a:t>
            </a:r>
            <a:r>
              <a:rPr lang="en-CA" sz="1800" dirty="0" smtClean="0">
                <a:solidFill>
                  <a:srgbClr val="000000"/>
                </a:solidFill>
              </a:rPr>
              <a:t>, in review, 2018.</a:t>
            </a:r>
            <a:endParaRPr lang="en-CA" sz="1800" dirty="0" smtClean="0"/>
          </a:p>
        </p:txBody>
      </p:sp>
      <p:pic>
        <p:nvPicPr>
          <p:cNvPr id="4" name="Picture 8" descr="pearl_0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14400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200" y="0"/>
            <a:ext cx="1333499" cy="1725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537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itle 1"/>
          <p:cNvSpPr>
            <a:spLocks noGrp="1"/>
          </p:cNvSpPr>
          <p:nvPr>
            <p:ph type="title"/>
          </p:nvPr>
        </p:nvSpPr>
        <p:spPr>
          <a:xfrm>
            <a:off x="971600" y="44624"/>
            <a:ext cx="7993014" cy="792088"/>
          </a:xfrm>
        </p:spPr>
        <p:txBody>
          <a:bodyPr/>
          <a:lstStyle/>
          <a:p>
            <a:pPr algn="l"/>
            <a:r>
              <a:rPr lang="en-CA" altLang="en-US" sz="40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TCCON / GHG Publications </a:t>
            </a:r>
          </a:p>
        </p:txBody>
      </p:sp>
      <p:sp>
        <p:nvSpPr>
          <p:cNvPr id="6148" name="Content Placeholder 2"/>
          <p:cNvSpPr>
            <a:spLocks noGrp="1"/>
          </p:cNvSpPr>
          <p:nvPr>
            <p:ph idx="1"/>
          </p:nvPr>
        </p:nvSpPr>
        <p:spPr>
          <a:xfrm>
            <a:off x="0" y="836712"/>
            <a:ext cx="9144000" cy="5877272"/>
          </a:xfrm>
        </p:spPr>
        <p:txBody>
          <a:bodyPr/>
          <a:lstStyle/>
          <a:p>
            <a:pPr>
              <a:buSzPct val="120000"/>
            </a:pPr>
            <a:r>
              <a:rPr lang="en-CA" altLang="en-US" sz="1800" b="1" dirty="0" err="1" smtClean="0"/>
              <a:t>Belikov</a:t>
            </a:r>
            <a:r>
              <a:rPr lang="en-CA" altLang="en-US" sz="1800" dirty="0" smtClean="0"/>
              <a:t> </a:t>
            </a:r>
            <a:r>
              <a:rPr lang="en-CA" altLang="en-US" sz="1800" dirty="0"/>
              <a:t>et al., Study of the footprints of short-term variation in XCO</a:t>
            </a:r>
            <a:r>
              <a:rPr lang="en-CA" altLang="en-US" sz="1800" baseline="-25000" dirty="0"/>
              <a:t>2</a:t>
            </a:r>
            <a:r>
              <a:rPr lang="en-CA" altLang="en-US" sz="1800" dirty="0"/>
              <a:t> observed by TCCON sites using NIES and FLEXPART atmospheric transport models. </a:t>
            </a:r>
            <a:r>
              <a:rPr lang="en-CA" altLang="en-US" sz="1800" i="1" dirty="0"/>
              <a:t>Atmos. Chem. Phys.</a:t>
            </a:r>
            <a:r>
              <a:rPr lang="en-CA" altLang="en-US" sz="1800" dirty="0"/>
              <a:t>, 2017.</a:t>
            </a:r>
          </a:p>
          <a:p>
            <a:pPr>
              <a:buSzPct val="120000"/>
            </a:pPr>
            <a:r>
              <a:rPr lang="en-CA" altLang="en-US" sz="1800" b="1" dirty="0" smtClean="0"/>
              <a:t>Bader</a:t>
            </a:r>
            <a:r>
              <a:rPr lang="en-CA" altLang="en-US" sz="1800" dirty="0" smtClean="0"/>
              <a:t> et al., The recent increase of atmospheric methane from 10 years of ground-based NDACC FTIR observations since 2005. </a:t>
            </a:r>
            <a:r>
              <a:rPr lang="en-CA" altLang="en-US" sz="1800" i="1" dirty="0" smtClean="0"/>
              <a:t>Atmos. Chem. Phys</a:t>
            </a:r>
            <a:r>
              <a:rPr lang="en-CA" altLang="en-US" sz="1800" dirty="0" smtClean="0"/>
              <a:t>., 2017.</a:t>
            </a:r>
          </a:p>
          <a:p>
            <a:pPr>
              <a:buSzPct val="120000"/>
            </a:pPr>
            <a:r>
              <a:rPr lang="en-CA" altLang="en-US" sz="1800" b="1" dirty="0" err="1" smtClean="0">
                <a:solidFill>
                  <a:srgbClr val="FF0000"/>
                </a:solidFill>
              </a:rPr>
              <a:t>Mendonca</a:t>
            </a:r>
            <a:r>
              <a:rPr lang="en-CA" altLang="en-US" sz="1800" dirty="0" smtClean="0">
                <a:solidFill>
                  <a:srgbClr val="FF0000"/>
                </a:solidFill>
              </a:rPr>
              <a:t> </a:t>
            </a:r>
            <a:r>
              <a:rPr lang="en-CA" altLang="en-US" sz="1800" dirty="0">
                <a:solidFill>
                  <a:srgbClr val="FF0000"/>
                </a:solidFill>
              </a:rPr>
              <a:t>et al., </a:t>
            </a:r>
            <a:r>
              <a:rPr lang="en-CA" altLang="en-US" sz="1800" dirty="0"/>
              <a:t>Using high-resolution laboratory and ground-based solar spectra to assess CH</a:t>
            </a:r>
            <a:r>
              <a:rPr lang="en-CA" altLang="en-US" sz="1800" baseline="-25000" dirty="0"/>
              <a:t>4</a:t>
            </a:r>
            <a:r>
              <a:rPr lang="en-CA" altLang="en-US" sz="1800" dirty="0"/>
              <a:t> absorption coefficient calculations. </a:t>
            </a:r>
            <a:r>
              <a:rPr lang="en-CA" altLang="en-US" sz="1800" i="1" dirty="0" smtClean="0"/>
              <a:t>JQSRT</a:t>
            </a:r>
            <a:r>
              <a:rPr lang="en-CA" altLang="en-US" sz="1800" dirty="0" smtClean="0"/>
              <a:t>, </a:t>
            </a:r>
            <a:r>
              <a:rPr lang="en-CA" altLang="en-US" sz="1800" dirty="0"/>
              <a:t>2017.</a:t>
            </a:r>
          </a:p>
          <a:p>
            <a:pPr>
              <a:buSzPct val="120000"/>
            </a:pPr>
            <a:r>
              <a:rPr lang="en-CA" altLang="en-US" sz="1800" b="1" dirty="0" err="1"/>
              <a:t>Tzompa</a:t>
            </a:r>
            <a:r>
              <a:rPr lang="en-CA" altLang="en-US" sz="1800" b="1" dirty="0"/>
              <a:t>-Sosa</a:t>
            </a:r>
            <a:r>
              <a:rPr lang="en-CA" altLang="en-US" sz="1800" dirty="0"/>
              <a:t> et al., Revisiting global fossil fuel and biofuel emissions of ethane, </a:t>
            </a:r>
            <a:r>
              <a:rPr lang="en-CA" altLang="en-US" sz="1800" i="1" dirty="0"/>
              <a:t>J. </a:t>
            </a:r>
            <a:r>
              <a:rPr lang="en-CA" altLang="en-US" sz="1800" i="1" dirty="0" err="1"/>
              <a:t>Geophys</a:t>
            </a:r>
            <a:r>
              <a:rPr lang="en-CA" altLang="en-US" sz="1800" i="1" dirty="0"/>
              <a:t>. Res. Atmos</a:t>
            </a:r>
            <a:r>
              <a:rPr lang="en-CA" altLang="en-US" sz="1800" dirty="0"/>
              <a:t>., 2017.</a:t>
            </a:r>
          </a:p>
          <a:p>
            <a:pPr>
              <a:buSzPct val="120000"/>
            </a:pPr>
            <a:r>
              <a:rPr lang="en-CA" altLang="en-US" sz="1800" b="1" dirty="0"/>
              <a:t>Feng</a:t>
            </a:r>
            <a:r>
              <a:rPr lang="en-CA" altLang="en-US" sz="1800" dirty="0"/>
              <a:t> et al., Consistent regional fluxes of CH</a:t>
            </a:r>
            <a:r>
              <a:rPr lang="en-CA" altLang="en-US" sz="1800" baseline="-25000" dirty="0"/>
              <a:t>4</a:t>
            </a:r>
            <a:r>
              <a:rPr lang="en-CA" altLang="en-US" sz="1800" dirty="0"/>
              <a:t> and CO</a:t>
            </a:r>
            <a:r>
              <a:rPr lang="en-CA" altLang="en-US" sz="1800" baseline="-25000" dirty="0"/>
              <a:t>2</a:t>
            </a:r>
            <a:r>
              <a:rPr lang="en-CA" altLang="en-US" sz="1800" dirty="0"/>
              <a:t> inferred from GOSAT proxy XCH</a:t>
            </a:r>
            <a:r>
              <a:rPr lang="en-CA" altLang="en-US" sz="1800" baseline="-25000" dirty="0"/>
              <a:t>4</a:t>
            </a:r>
            <a:r>
              <a:rPr lang="en-CA" altLang="en-US" sz="1800" dirty="0"/>
              <a:t>:XCO</a:t>
            </a:r>
            <a:r>
              <a:rPr lang="en-CA" altLang="en-US" sz="1800" baseline="-25000" dirty="0"/>
              <a:t>2</a:t>
            </a:r>
            <a:r>
              <a:rPr lang="en-CA" altLang="en-US" sz="1800" dirty="0"/>
              <a:t> retrievals, 2010-2014. </a:t>
            </a:r>
            <a:r>
              <a:rPr lang="en-CA" altLang="en-US" sz="1800" i="1" dirty="0"/>
              <a:t>Atmos. Chem. Phys.</a:t>
            </a:r>
            <a:r>
              <a:rPr lang="en-CA" altLang="en-US" sz="1800" dirty="0"/>
              <a:t>, 2017</a:t>
            </a:r>
            <a:r>
              <a:rPr lang="en-CA" altLang="en-US" sz="1800" dirty="0" smtClean="0"/>
              <a:t>.</a:t>
            </a:r>
          </a:p>
          <a:p>
            <a:pPr>
              <a:buSzPct val="120000"/>
            </a:pPr>
            <a:r>
              <a:rPr lang="en-CA" sz="1800" b="1" dirty="0" smtClean="0"/>
              <a:t>Wunch</a:t>
            </a:r>
            <a:r>
              <a:rPr lang="en-CA" sz="1800" dirty="0" smtClean="0"/>
              <a:t> </a:t>
            </a:r>
            <a:r>
              <a:rPr lang="en-CA" sz="1800" dirty="0"/>
              <a:t>et al., Comparisons of the Orbiting Carbon Observatory-2 (OCO-2) XCO</a:t>
            </a:r>
            <a:r>
              <a:rPr lang="en-CA" sz="1800" baseline="-25000" dirty="0"/>
              <a:t>2</a:t>
            </a:r>
            <a:r>
              <a:rPr lang="en-CA" sz="1800" dirty="0"/>
              <a:t> measurements with TCCON, </a:t>
            </a:r>
            <a:r>
              <a:rPr lang="en-CA" sz="1800" i="1" dirty="0"/>
              <a:t>Atmos. Meas. Tech</a:t>
            </a:r>
            <a:r>
              <a:rPr lang="en-CA" sz="1800" dirty="0"/>
              <a:t>., </a:t>
            </a:r>
            <a:r>
              <a:rPr lang="en-CA" sz="1800" dirty="0" smtClean="0"/>
              <a:t>2017.</a:t>
            </a:r>
          </a:p>
          <a:p>
            <a:pPr>
              <a:buSzPct val="120000"/>
            </a:pPr>
            <a:r>
              <a:rPr lang="en-CA" sz="1800" b="1" dirty="0" smtClean="0">
                <a:solidFill>
                  <a:srgbClr val="FF0000"/>
                </a:solidFill>
              </a:rPr>
              <a:t>Byrne, Jones, Strong</a:t>
            </a:r>
            <a:r>
              <a:rPr lang="en-CA" sz="1800" dirty="0" smtClean="0">
                <a:solidFill>
                  <a:srgbClr val="FF0000"/>
                </a:solidFill>
              </a:rPr>
              <a:t> </a:t>
            </a:r>
            <a:r>
              <a:rPr lang="en-CA" sz="1800" dirty="0">
                <a:solidFill>
                  <a:srgbClr val="FF0000"/>
                </a:solidFill>
              </a:rPr>
              <a:t>et al.,</a:t>
            </a:r>
            <a:r>
              <a:rPr lang="en-CA" sz="1800" dirty="0"/>
              <a:t> Sensitivity of CO</a:t>
            </a:r>
            <a:r>
              <a:rPr lang="en-CA" sz="1800" baseline="-25000" dirty="0"/>
              <a:t>2</a:t>
            </a:r>
            <a:r>
              <a:rPr lang="en-CA" sz="1800" dirty="0"/>
              <a:t> surface flux constraints to observational coverage, </a:t>
            </a:r>
            <a:r>
              <a:rPr lang="en-CA" sz="1800" i="1" dirty="0" smtClean="0"/>
              <a:t>J</a:t>
            </a:r>
            <a:r>
              <a:rPr lang="en-CA" sz="1800" i="1" dirty="0"/>
              <a:t>. </a:t>
            </a:r>
            <a:r>
              <a:rPr lang="en-CA" sz="1800" i="1" dirty="0" err="1"/>
              <a:t>Geophys</a:t>
            </a:r>
            <a:r>
              <a:rPr lang="en-CA" sz="1800" i="1" dirty="0"/>
              <a:t>. Res. Atmos</a:t>
            </a:r>
            <a:r>
              <a:rPr lang="en-CA" sz="1800" dirty="0"/>
              <a:t>., 2017.</a:t>
            </a:r>
          </a:p>
          <a:p>
            <a:pPr>
              <a:buSzPct val="120000"/>
            </a:pPr>
            <a:r>
              <a:rPr lang="en-CA" altLang="en-US" sz="1800" b="1" dirty="0" smtClean="0">
                <a:solidFill>
                  <a:srgbClr val="FF0000"/>
                </a:solidFill>
              </a:rPr>
              <a:t>Olsen, Strong</a:t>
            </a:r>
            <a:r>
              <a:rPr lang="en-CA" altLang="en-US" sz="1800" dirty="0" smtClean="0">
                <a:solidFill>
                  <a:srgbClr val="FF0000"/>
                </a:solidFill>
              </a:rPr>
              <a:t> </a:t>
            </a:r>
            <a:r>
              <a:rPr lang="en-CA" altLang="en-US" sz="1800" dirty="0">
                <a:solidFill>
                  <a:srgbClr val="FF0000"/>
                </a:solidFill>
              </a:rPr>
              <a:t>et al., </a:t>
            </a:r>
            <a:r>
              <a:rPr lang="en-CA" sz="1800" dirty="0" smtClean="0"/>
              <a:t>Comparison </a:t>
            </a:r>
            <a:r>
              <a:rPr lang="en-CA" sz="1800" dirty="0"/>
              <a:t>of the GOSAT TANSO-FTS TIR CH4 volume mixing ratio vertical profiles with those measured by ACE-FTS, ESA MIPAS, IMK-IAA MIPAS, and 16 NDACC stations, </a:t>
            </a:r>
            <a:r>
              <a:rPr lang="en-CA" sz="1800" i="1" dirty="0"/>
              <a:t>Atmos. Meas. Tech.</a:t>
            </a:r>
            <a:r>
              <a:rPr lang="en-CA" sz="1800" dirty="0"/>
              <a:t>, </a:t>
            </a:r>
            <a:r>
              <a:rPr lang="en-CA" sz="1800" dirty="0" smtClean="0"/>
              <a:t>2017.</a:t>
            </a:r>
            <a:endParaRPr lang="en-CA" sz="1800" i="1" dirty="0">
              <a:solidFill>
                <a:srgbClr val="FF0000"/>
              </a:solidFill>
            </a:endParaRPr>
          </a:p>
          <a:p>
            <a:pPr>
              <a:buSzPct val="120000"/>
            </a:pPr>
            <a:r>
              <a:rPr lang="en-CA" sz="1800" b="1" dirty="0" err="1" smtClean="0">
                <a:solidFill>
                  <a:srgbClr val="FF0000"/>
                </a:solidFill>
              </a:rPr>
              <a:t>Mendonca</a:t>
            </a:r>
            <a:r>
              <a:rPr lang="en-CA" sz="1800" dirty="0" smtClean="0">
                <a:solidFill>
                  <a:srgbClr val="FF0000"/>
                </a:solidFill>
              </a:rPr>
              <a:t> </a:t>
            </a:r>
            <a:r>
              <a:rPr lang="en-CA" sz="1800" dirty="0">
                <a:solidFill>
                  <a:srgbClr val="FF0000"/>
                </a:solidFill>
              </a:rPr>
              <a:t>et al., </a:t>
            </a:r>
            <a:r>
              <a:rPr lang="en-CA" sz="1800" dirty="0"/>
              <a:t>Improving the Retrieval of XCO</a:t>
            </a:r>
            <a:r>
              <a:rPr lang="en-CA" sz="1800" baseline="-25000" dirty="0"/>
              <a:t>2</a:t>
            </a:r>
            <a:r>
              <a:rPr lang="en-CA" sz="1800" dirty="0"/>
              <a:t> from Total Carbon Column Network Solar Spectra.  </a:t>
            </a:r>
            <a:r>
              <a:rPr lang="en-CA" sz="1800" i="1" dirty="0"/>
              <a:t>Atmos. Meas. Tech. Discuss</a:t>
            </a:r>
            <a:r>
              <a:rPr lang="en-CA" sz="1800" dirty="0"/>
              <a:t>., </a:t>
            </a:r>
            <a:r>
              <a:rPr lang="en-CA" sz="1800" dirty="0" smtClean="0"/>
              <a:t>in review, 2018.</a:t>
            </a:r>
          </a:p>
        </p:txBody>
      </p:sp>
      <p:pic>
        <p:nvPicPr>
          <p:cNvPr id="4" name="Picture 8" descr="pearl_0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14400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7600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631" t="5371" b="14137"/>
          <a:stretch/>
        </p:blipFill>
        <p:spPr>
          <a:xfrm>
            <a:off x="7809" y="1"/>
            <a:ext cx="9136191" cy="6858000"/>
          </a:xfrm>
          <a:prstGeom prst="rect">
            <a:avLst/>
          </a:prstGeom>
        </p:spPr>
      </p:pic>
      <p:sp>
        <p:nvSpPr>
          <p:cNvPr id="25602" name="Rectangle 4"/>
          <p:cNvSpPr>
            <a:spLocks noGrp="1" noChangeArrowheads="1"/>
          </p:cNvSpPr>
          <p:nvPr>
            <p:ph type="title"/>
          </p:nvPr>
        </p:nvSpPr>
        <p:spPr>
          <a:xfrm>
            <a:off x="971600" y="155104"/>
            <a:ext cx="7326313" cy="609600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Funding Outlook for PEARL</a:t>
            </a:r>
          </a:p>
        </p:txBody>
      </p:sp>
      <p:sp>
        <p:nvSpPr>
          <p:cNvPr id="2560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07504" y="1124744"/>
            <a:ext cx="8928992" cy="5597388"/>
          </a:xfrm>
        </p:spPr>
        <p:txBody>
          <a:bodyPr rtlCol="0">
            <a:noAutofit/>
          </a:bodyPr>
          <a:lstStyle/>
          <a:p>
            <a:pPr eaLnBrk="1" fontAlgn="auto" hangingPunct="1">
              <a:spcBef>
                <a:spcPts val="1200"/>
              </a:spcBef>
              <a:spcAft>
                <a:spcPts val="0"/>
              </a:spcAft>
              <a:buSzPct val="120000"/>
              <a:buFont typeface="Arial" pitchFamily="34" charset="0"/>
              <a:buChar char="•"/>
              <a:defRPr/>
            </a:pPr>
            <a:r>
              <a:rPr lang="en-US" sz="2400" dirty="0" smtClean="0"/>
              <a:t>NSERC’s </a:t>
            </a:r>
            <a:r>
              <a:rPr lang="en-GB" sz="2400" dirty="0" smtClean="0"/>
              <a:t>Climate Change and </a:t>
            </a:r>
            <a:br>
              <a:rPr lang="en-GB" sz="2400" dirty="0" smtClean="0"/>
            </a:br>
            <a:r>
              <a:rPr lang="en-GB" sz="2400" dirty="0" smtClean="0"/>
              <a:t>Atmospheric Research Program</a:t>
            </a:r>
            <a:r>
              <a:rPr lang="en-US" sz="2400" dirty="0" smtClean="0"/>
              <a:t> </a:t>
            </a:r>
            <a:br>
              <a:rPr lang="en-US" sz="2400" dirty="0" smtClean="0"/>
            </a:br>
            <a:r>
              <a:rPr lang="en-US" sz="2400" dirty="0" smtClean="0"/>
              <a:t>(2013-2018): </a:t>
            </a:r>
            <a:r>
              <a:rPr lang="en-GB" sz="2400" dirty="0"/>
              <a:t>Probing the </a:t>
            </a:r>
            <a:r>
              <a:rPr lang="en-GB" sz="2400" dirty="0" smtClean="0"/>
              <a:t/>
            </a:r>
            <a:br>
              <a:rPr lang="en-GB" sz="2400" dirty="0" smtClean="0"/>
            </a:br>
            <a:r>
              <a:rPr lang="en-GB" sz="2400" dirty="0" smtClean="0"/>
              <a:t>Atmosphere of </a:t>
            </a:r>
            <a:r>
              <a:rPr lang="en-GB" sz="2400" dirty="0"/>
              <a:t>the High Arctic (PAHA</a:t>
            </a:r>
            <a:r>
              <a:rPr lang="en-GB" sz="2400" dirty="0" smtClean="0"/>
              <a:t>) – </a:t>
            </a:r>
            <a:r>
              <a:rPr lang="en-US" sz="2400" b="1" dirty="0" smtClean="0">
                <a:solidFill>
                  <a:srgbClr val="FF0000"/>
                </a:solidFill>
              </a:rPr>
              <a:t>“Save PEARL” campaign resulted in 18 month extension to Sept 2019</a:t>
            </a:r>
            <a:endParaRPr lang="en-US" sz="2400" b="1" dirty="0">
              <a:solidFill>
                <a:srgbClr val="FF0000"/>
              </a:solidFill>
            </a:endParaRPr>
          </a:p>
          <a:p>
            <a:pPr eaLnBrk="1" fontAlgn="auto" hangingPunct="1">
              <a:spcBef>
                <a:spcPts val="1200"/>
              </a:spcBef>
              <a:spcAft>
                <a:spcPts val="0"/>
              </a:spcAft>
              <a:buSzPct val="120000"/>
              <a:buFont typeface="Arial" pitchFamily="34" charset="0"/>
              <a:buChar char="•"/>
              <a:defRPr/>
            </a:pPr>
            <a:r>
              <a:rPr lang="en-US" sz="2400" dirty="0" smtClean="0"/>
              <a:t>CSA support for AVATARS – </a:t>
            </a:r>
            <a:r>
              <a:rPr lang="fr-CA" sz="2400" dirty="0" err="1" smtClean="0"/>
              <a:t>Arctic</a:t>
            </a:r>
            <a:r>
              <a:rPr lang="fr-CA" sz="2400" dirty="0" smtClean="0"/>
              <a:t> Validation And Training for </a:t>
            </a:r>
            <a:r>
              <a:rPr lang="fr-CA" sz="2400" dirty="0" err="1" smtClean="0"/>
              <a:t>Atmospheric</a:t>
            </a:r>
            <a:r>
              <a:rPr lang="fr-CA" sz="2400" dirty="0" smtClean="0"/>
              <a:t> </a:t>
            </a:r>
            <a:r>
              <a:rPr lang="fr-CA" sz="2400" dirty="0" err="1" smtClean="0"/>
              <a:t>Research</a:t>
            </a:r>
            <a:r>
              <a:rPr lang="fr-CA" sz="2400" dirty="0" smtClean="0"/>
              <a:t> in </a:t>
            </a:r>
            <a:r>
              <a:rPr lang="fr-CA" sz="2400" dirty="0" err="1" smtClean="0"/>
              <a:t>Space</a:t>
            </a:r>
            <a:r>
              <a:rPr lang="en-US" sz="2400" dirty="0" smtClean="0"/>
              <a:t> </a:t>
            </a:r>
            <a:r>
              <a:rPr lang="en-US" sz="2400" dirty="0"/>
              <a:t>(2016-2019</a:t>
            </a:r>
            <a:r>
              <a:rPr lang="en-US" sz="2400" dirty="0" smtClean="0"/>
              <a:t>): </a:t>
            </a:r>
            <a:r>
              <a:rPr lang="en-US" sz="2400" b="1" dirty="0" smtClean="0">
                <a:solidFill>
                  <a:srgbClr val="FF0000"/>
                </a:solidFill>
              </a:rPr>
              <a:t>one year left</a:t>
            </a:r>
            <a:endParaRPr lang="en-US" sz="2400" b="1" dirty="0">
              <a:solidFill>
                <a:srgbClr val="FF0000"/>
              </a:solidFill>
            </a:endParaRPr>
          </a:p>
          <a:p>
            <a:pPr eaLnBrk="1" fontAlgn="auto" hangingPunct="1">
              <a:spcBef>
                <a:spcPts val="1200"/>
              </a:spcBef>
              <a:spcAft>
                <a:spcPts val="0"/>
              </a:spcAft>
              <a:buSzPct val="120000"/>
              <a:buFont typeface="Arial" pitchFamily="34" charset="0"/>
              <a:buChar char="•"/>
              <a:defRPr/>
            </a:pPr>
            <a:r>
              <a:rPr lang="en-US" sz="2400" dirty="0" smtClean="0"/>
              <a:t>CSA support for the Canadian Arctic ACE/OSIRIS Validation Campaign project (2018-2022) led by Kaley Walker: </a:t>
            </a:r>
            <a:br>
              <a:rPr lang="en-US" sz="2400" dirty="0" smtClean="0"/>
            </a:br>
            <a:r>
              <a:rPr lang="en-US" sz="2400" b="1" dirty="0" smtClean="0">
                <a:solidFill>
                  <a:srgbClr val="FF0000"/>
                </a:solidFill>
              </a:rPr>
              <a:t>new funding for four more spring campaigns</a:t>
            </a:r>
          </a:p>
          <a:p>
            <a:pPr eaLnBrk="1" fontAlgn="auto" hangingPunct="1">
              <a:spcBef>
                <a:spcPts val="1200"/>
              </a:spcBef>
              <a:spcAft>
                <a:spcPts val="0"/>
              </a:spcAft>
              <a:buSzPct val="120000"/>
              <a:buFont typeface="Arial" pitchFamily="34" charset="0"/>
              <a:buChar char="•"/>
              <a:defRPr/>
            </a:pPr>
            <a:r>
              <a:rPr lang="en-US" sz="2400" dirty="0" smtClean="0"/>
              <a:t>NSERC support for </a:t>
            </a:r>
            <a:r>
              <a:rPr lang="en-GB" altLang="en-US" sz="2400" dirty="0" smtClean="0"/>
              <a:t>“Operations </a:t>
            </a:r>
            <a:r>
              <a:rPr lang="en-GB" altLang="en-US" sz="2400" dirty="0"/>
              <a:t>and Maintenance Support for the Polar </a:t>
            </a:r>
            <a:r>
              <a:rPr lang="en-GB" altLang="en-US" sz="2400" dirty="0" smtClean="0"/>
              <a:t>Environment </a:t>
            </a:r>
            <a:r>
              <a:rPr lang="en-GB" altLang="en-US" sz="2400" dirty="0"/>
              <a:t>Atmospheric Research Laboratory (PEARL</a:t>
            </a:r>
            <a:r>
              <a:rPr lang="en-GB" altLang="en-US" sz="2400" dirty="0" smtClean="0"/>
              <a:t>)” (2017-2019): </a:t>
            </a:r>
            <a:r>
              <a:rPr lang="en-GB" altLang="en-US" sz="2400" b="1" dirty="0" smtClean="0">
                <a:solidFill>
                  <a:srgbClr val="FF0000"/>
                </a:solidFill>
              </a:rPr>
              <a:t>one year left</a:t>
            </a:r>
            <a:endParaRPr lang="en-US" sz="2400" b="1" dirty="0" smtClean="0">
              <a:solidFill>
                <a:srgbClr val="FF0000"/>
              </a:solidFill>
            </a:endParaRPr>
          </a:p>
        </p:txBody>
      </p:sp>
      <p:pic>
        <p:nvPicPr>
          <p:cNvPr id="5" name="Picture 8" descr="pearl_0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14400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857362"/>
            <a:ext cx="3938931" cy="1296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9664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Dan\Pictures\PEARL Trips\2014\Dan\Best\DSC_102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6537"/>
          <a:stretch>
            <a:fillRect/>
          </a:stretch>
        </p:blipFill>
        <p:spPr bwMode="auto">
          <a:xfrm>
            <a:off x="-36512" y="-27384"/>
            <a:ext cx="9180512" cy="7010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5" name="Rectangle 7"/>
          <p:cNvSpPr>
            <a:spLocks noChangeArrowheads="1"/>
          </p:cNvSpPr>
          <p:nvPr/>
        </p:nvSpPr>
        <p:spPr bwMode="auto">
          <a:xfrm>
            <a:off x="1331913" y="0"/>
            <a:ext cx="59150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A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</p:txBody>
      </p:sp>
      <p:sp>
        <p:nvSpPr>
          <p:cNvPr id="13316" name="Title 5"/>
          <p:cNvSpPr>
            <a:spLocks noGrp="1"/>
          </p:cNvSpPr>
          <p:nvPr>
            <p:ph type="title"/>
          </p:nvPr>
        </p:nvSpPr>
        <p:spPr>
          <a:xfrm>
            <a:off x="1043608" y="9525"/>
            <a:ext cx="7920880" cy="755179"/>
          </a:xfrm>
        </p:spPr>
        <p:txBody>
          <a:bodyPr/>
          <a:lstStyle/>
          <a:p>
            <a:pPr algn="l" eaLnBrk="1" hangingPunct="1"/>
            <a:r>
              <a:rPr lang="en-CA" altLang="en-US" sz="40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Acknowledgements</a:t>
            </a:r>
          </a:p>
        </p:txBody>
      </p:sp>
      <p:sp>
        <p:nvSpPr>
          <p:cNvPr id="28676" name="Content Placeholder 6"/>
          <p:cNvSpPr>
            <a:spLocks noGrp="1"/>
          </p:cNvSpPr>
          <p:nvPr>
            <p:ph idx="1"/>
          </p:nvPr>
        </p:nvSpPr>
        <p:spPr>
          <a:xfrm>
            <a:off x="914401" y="801612"/>
            <a:ext cx="6753944" cy="4859635"/>
          </a:xfrm>
          <a:solidFill>
            <a:schemeClr val="bg1">
              <a:alpha val="47000"/>
            </a:schemeClr>
          </a:solidFill>
          <a:ln>
            <a:solidFill>
              <a:srgbClr val="0070C0"/>
            </a:solidFill>
          </a:ln>
        </p:spPr>
        <p:txBody>
          <a:bodyPr rtlCol="0">
            <a:noAutofit/>
          </a:bodyPr>
          <a:lstStyle/>
          <a:p>
            <a:pPr eaLnBrk="1" fontAlgn="auto" hangingPunct="1">
              <a:spcBef>
                <a:spcPts val="600"/>
              </a:spcBef>
              <a:spcAft>
                <a:spcPts val="0"/>
              </a:spcAft>
              <a:buNone/>
              <a:defRPr/>
            </a:pPr>
            <a:r>
              <a:rPr lang="en-US" sz="2000" dirty="0" smtClean="0"/>
              <a:t>We gratefully acknowledge support from the following:</a:t>
            </a:r>
            <a:endParaRPr lang="en-US" sz="2000" b="1" dirty="0" smtClean="0"/>
          </a:p>
          <a:p>
            <a:pPr marL="273050" indent="-273050" eaLnBrk="1" hangingPunct="1">
              <a:spcBef>
                <a:spcPts val="600"/>
              </a:spcBef>
              <a:spcAft>
                <a:spcPts val="0"/>
              </a:spcAft>
              <a:buFontTx/>
              <a:buNone/>
              <a:defRPr/>
            </a:pPr>
            <a:r>
              <a:rPr lang="en-US" sz="2000" b="1" dirty="0">
                <a:solidFill>
                  <a:srgbClr val="0000CC"/>
                </a:solidFill>
              </a:rPr>
              <a:t>PEARL/CANDAC</a:t>
            </a:r>
            <a:r>
              <a:rPr lang="en-US" sz="2000" b="1" dirty="0">
                <a:solidFill>
                  <a:srgbClr val="0099CC"/>
                </a:solidFill>
              </a:rPr>
              <a:t> </a:t>
            </a:r>
            <a:r>
              <a:rPr lang="en-US" sz="2000" dirty="0"/>
              <a:t>(</a:t>
            </a:r>
            <a:r>
              <a:rPr lang="en-US" sz="2000" b="1" dirty="0">
                <a:solidFill>
                  <a:srgbClr val="00B0F0"/>
                </a:solidFill>
                <a:hlinkClick r:id="rId4"/>
              </a:rPr>
              <a:t>http://www.candac.ca</a:t>
            </a:r>
            <a:r>
              <a:rPr lang="en-US" sz="2000" dirty="0"/>
              <a:t>)</a:t>
            </a:r>
            <a:endParaRPr lang="en-US" sz="2000" b="1" dirty="0"/>
          </a:p>
          <a:p>
            <a:pPr marL="273050" indent="-273050" eaLnBrk="1" hangingPunct="1">
              <a:spcBef>
                <a:spcPts val="600"/>
              </a:spcBef>
              <a:spcAft>
                <a:spcPts val="0"/>
              </a:spcAft>
              <a:defRPr/>
            </a:pPr>
            <a:r>
              <a:rPr lang="en-CA" sz="2000" dirty="0"/>
              <a:t>ARIF, AIF/NSRIT, CFCAS, CFI, CSA, ECCC, GOC-IPY, INAC, MRI, MSC, NSERC, NSTP, OIT, ORF, PCSP, SEARCH</a:t>
            </a:r>
          </a:p>
          <a:p>
            <a:pPr marL="273050" indent="-273050" eaLnBrk="1" hangingPunct="1">
              <a:spcBef>
                <a:spcPts val="600"/>
              </a:spcBef>
              <a:spcAft>
                <a:spcPts val="0"/>
              </a:spcAft>
              <a:defRPr/>
            </a:pPr>
            <a:r>
              <a:rPr lang="en-CA" sz="2000" dirty="0"/>
              <a:t>PI Jim Drummond, Site Manager Pierre </a:t>
            </a:r>
            <a:r>
              <a:rPr lang="en-CA" sz="2000" dirty="0" err="1" smtClean="0"/>
              <a:t>Fogal</a:t>
            </a:r>
            <a:endParaRPr lang="en-CA" sz="2000" dirty="0" smtClean="0"/>
          </a:p>
          <a:p>
            <a:pPr marL="0" indent="0" eaLnBrk="1" hangingPunct="1">
              <a:spcBef>
                <a:spcPts val="600"/>
              </a:spcBef>
              <a:spcAft>
                <a:spcPts val="0"/>
              </a:spcAft>
              <a:buFontTx/>
              <a:buNone/>
              <a:defRPr/>
            </a:pPr>
            <a:r>
              <a:rPr lang="en-US" sz="2000" b="1" dirty="0">
                <a:solidFill>
                  <a:srgbClr val="0000CC"/>
                </a:solidFill>
              </a:rPr>
              <a:t>ACE Arctic Validation Campaigns </a:t>
            </a:r>
            <a:br>
              <a:rPr lang="en-US" sz="2000" b="1" dirty="0">
                <a:solidFill>
                  <a:srgbClr val="0000CC"/>
                </a:solidFill>
              </a:rPr>
            </a:br>
            <a:r>
              <a:rPr lang="en-US" sz="2000" dirty="0"/>
              <a:t>(</a:t>
            </a:r>
            <a:r>
              <a:rPr lang="en-US" sz="2000" b="1" dirty="0">
                <a:hlinkClick r:id="rId5"/>
              </a:rPr>
              <a:t>https://eureka.physics.utoronto.ca</a:t>
            </a:r>
            <a:r>
              <a:rPr lang="en-US" sz="2000" dirty="0"/>
              <a:t>)</a:t>
            </a:r>
            <a:endParaRPr lang="en-US" sz="2000" b="1" dirty="0"/>
          </a:p>
          <a:p>
            <a:pPr marL="273050" indent="-273050" eaLnBrk="1" hangingPunct="1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000" dirty="0"/>
              <a:t>CSA, ECCC, NSERC, NSTP</a:t>
            </a:r>
          </a:p>
          <a:p>
            <a:pPr marL="273050" indent="-273050" eaLnBrk="1" hangingPunct="1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000" dirty="0"/>
              <a:t>Co-PI Kaley </a:t>
            </a:r>
            <a:r>
              <a:rPr lang="en-US" sz="2000" dirty="0" smtClean="0"/>
              <a:t>Walker</a:t>
            </a:r>
            <a:endParaRPr lang="en-US" sz="2000" b="1" dirty="0" smtClean="0">
              <a:solidFill>
                <a:srgbClr val="0000CC"/>
              </a:solidFill>
            </a:endParaRPr>
          </a:p>
          <a:p>
            <a:pPr marL="273050" indent="-273050" eaLnBrk="1" hangingPunct="1">
              <a:spcBef>
                <a:spcPts val="600"/>
              </a:spcBef>
              <a:spcAft>
                <a:spcPts val="0"/>
              </a:spcAft>
              <a:buFontTx/>
              <a:buNone/>
              <a:defRPr/>
            </a:pPr>
            <a:r>
              <a:rPr lang="en-US" sz="2000" b="1" dirty="0" smtClean="0">
                <a:solidFill>
                  <a:srgbClr val="0000CC"/>
                </a:solidFill>
              </a:rPr>
              <a:t>Logistical </a:t>
            </a:r>
            <a:r>
              <a:rPr lang="en-US" sz="2000" b="1" dirty="0">
                <a:solidFill>
                  <a:srgbClr val="0000CC"/>
                </a:solidFill>
              </a:rPr>
              <a:t>and operational support at </a:t>
            </a:r>
            <a:r>
              <a:rPr lang="en-US" sz="2000" b="1" dirty="0" smtClean="0">
                <a:solidFill>
                  <a:srgbClr val="0000CC"/>
                </a:solidFill>
              </a:rPr>
              <a:t>Eureka</a:t>
            </a:r>
            <a:endParaRPr lang="en-US" sz="2000" b="1" dirty="0" smtClean="0"/>
          </a:p>
          <a:p>
            <a:pPr eaLnBrk="1" fontAlgn="auto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 smtClean="0"/>
              <a:t>The wonderful team at the ECCC Weather Station</a:t>
            </a:r>
          </a:p>
          <a:p>
            <a:pPr eaLnBrk="1" fontAlgn="auto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 smtClean="0"/>
              <a:t>The CANDAC operators</a:t>
            </a:r>
            <a:endParaRPr lang="en-CA" sz="2000" dirty="0" smtClean="0"/>
          </a:p>
        </p:txBody>
      </p:sp>
      <p:pic>
        <p:nvPicPr>
          <p:cNvPr id="7" name="Picture 8" descr="pearl_0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14400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9840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/>
              <a:t>TAO FTIR Measurements 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October 2001 – 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Bomem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DA8 </a:t>
            </a:r>
            <a:r>
              <a:rPr lang="en-US" dirty="0" smtClean="0">
                <a:solidFill>
                  <a:schemeClr val="tx1"/>
                </a:solidFill>
              </a:rPr>
              <a:t>operational</a:t>
            </a:r>
          </a:p>
          <a:p>
            <a:r>
              <a:rPr lang="en-US" dirty="0">
                <a:solidFill>
                  <a:schemeClr val="tx1"/>
                </a:solidFill>
              </a:rPr>
              <a:t>May 2002 to present – regular solar </a:t>
            </a:r>
            <a:r>
              <a:rPr lang="en-US" dirty="0" smtClean="0">
                <a:solidFill>
                  <a:schemeClr val="tx1"/>
                </a:solidFill>
              </a:rPr>
              <a:t>measurements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March </a:t>
            </a:r>
            <a:r>
              <a:rPr lang="en-US" dirty="0">
                <a:solidFill>
                  <a:schemeClr val="tx1"/>
                </a:solidFill>
              </a:rPr>
              <a:t>2004 – NDACC </a:t>
            </a:r>
            <a:r>
              <a:rPr lang="en-US" dirty="0" smtClean="0">
                <a:solidFill>
                  <a:schemeClr val="tx1"/>
                </a:solidFill>
              </a:rPr>
              <a:t>certification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52" y="2501161"/>
            <a:ext cx="8935224" cy="3455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180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5517" y="152400"/>
            <a:ext cx="8618483" cy="685800"/>
          </a:xfrm>
        </p:spPr>
        <p:txBody>
          <a:bodyPr/>
          <a:lstStyle/>
          <a:p>
            <a:r>
              <a:rPr lang="en-US" sz="4000" dirty="0"/>
              <a:t>Status of NDACC Data Submission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9070428" cy="5575738"/>
          </a:xfrm>
        </p:spPr>
        <p:txBody>
          <a:bodyPr>
            <a:noAutofit/>
          </a:bodyPr>
          <a:lstStyle/>
          <a:p>
            <a:pPr>
              <a:spcBef>
                <a:spcPts val="400"/>
              </a:spcBef>
            </a:pPr>
            <a:r>
              <a:rPr lang="en-US" b="1" dirty="0" smtClean="0">
                <a:solidFill>
                  <a:srgbClr val="FF0000"/>
                </a:solidFill>
              </a:rPr>
              <a:t>Most recent (sixth) archiving: March 2017</a:t>
            </a:r>
          </a:p>
          <a:p>
            <a:pPr lvl="1">
              <a:spcBef>
                <a:spcPts val="400"/>
              </a:spcBef>
            </a:pPr>
            <a:r>
              <a:rPr lang="en-US" sz="1800" dirty="0" smtClean="0"/>
              <a:t>Data until the end of 2016 was uploaded in March 2017</a:t>
            </a:r>
          </a:p>
          <a:p>
            <a:pPr lvl="1">
              <a:spcBef>
                <a:spcPts val="400"/>
              </a:spcBef>
            </a:pPr>
            <a:r>
              <a:rPr lang="en-US" sz="1800" dirty="0" smtClean="0"/>
              <a:t>Analyzed with SFIT4 V0.9.4.4</a:t>
            </a:r>
            <a:r>
              <a:rPr lang="en-US" altLang="ja-JP" sz="1800" dirty="0" smtClean="0"/>
              <a:t>,</a:t>
            </a:r>
            <a:r>
              <a:rPr lang="ja-JP" altLang="en-US" sz="1800" dirty="0" smtClean="0"/>
              <a:t> </a:t>
            </a:r>
            <a:r>
              <a:rPr lang="en-US" altLang="ja-JP" sz="1800" dirty="0" smtClean="0"/>
              <a:t>and</a:t>
            </a:r>
            <a:r>
              <a:rPr lang="ja-JP" altLang="en-US" sz="1800" dirty="0" smtClean="0"/>
              <a:t> </a:t>
            </a:r>
            <a:r>
              <a:rPr lang="en-US" altLang="ja-JP" sz="1800" dirty="0" smtClean="0"/>
              <a:t>formatted</a:t>
            </a:r>
            <a:r>
              <a:rPr lang="ja-JP" altLang="en-US" sz="1800" dirty="0" smtClean="0"/>
              <a:t> </a:t>
            </a:r>
            <a:r>
              <a:rPr lang="en-US" altLang="ja-JP" sz="1800" dirty="0" smtClean="0"/>
              <a:t>as</a:t>
            </a:r>
            <a:r>
              <a:rPr lang="ja-JP" altLang="en-US" sz="1800" dirty="0" smtClean="0"/>
              <a:t> </a:t>
            </a:r>
            <a:r>
              <a:rPr lang="en-US" altLang="ja-JP" sz="1800" dirty="0" smtClean="0"/>
              <a:t>HDF</a:t>
            </a:r>
            <a:endParaRPr lang="en-US" sz="1800" dirty="0" smtClean="0"/>
          </a:p>
          <a:p>
            <a:pPr lvl="1">
              <a:spcBef>
                <a:spcPts val="400"/>
              </a:spcBef>
            </a:pPr>
            <a:r>
              <a:rPr lang="en-US" sz="1800" dirty="0">
                <a:cs typeface="Arial" panose="020B0604020202020204" pitchFamily="34" charset="0"/>
              </a:rPr>
              <a:t>O</a:t>
            </a:r>
            <a:r>
              <a:rPr lang="en-US" sz="1800" baseline="-25000" dirty="0">
                <a:cs typeface="Arial" panose="020B0604020202020204" pitchFamily="34" charset="0"/>
              </a:rPr>
              <a:t>3</a:t>
            </a:r>
            <a:r>
              <a:rPr lang="en-US" sz="1800" dirty="0">
                <a:cs typeface="Arial" panose="020B0604020202020204" pitchFamily="34" charset="0"/>
              </a:rPr>
              <a:t>, CO, CH</a:t>
            </a:r>
            <a:r>
              <a:rPr lang="en-US" sz="1800" baseline="-25000" dirty="0">
                <a:cs typeface="Arial" panose="020B0604020202020204" pitchFamily="34" charset="0"/>
              </a:rPr>
              <a:t>4</a:t>
            </a:r>
            <a:r>
              <a:rPr lang="en-US" sz="1800" dirty="0">
                <a:cs typeface="Arial" panose="020B0604020202020204" pitchFamily="34" charset="0"/>
              </a:rPr>
              <a:t>, N</a:t>
            </a:r>
            <a:r>
              <a:rPr lang="en-US" sz="1800" baseline="-25000" dirty="0">
                <a:cs typeface="Arial" panose="020B0604020202020204" pitchFamily="34" charset="0"/>
              </a:rPr>
              <a:t>2</a:t>
            </a:r>
            <a:r>
              <a:rPr lang="en-US" sz="1800" dirty="0">
                <a:cs typeface="Arial" panose="020B0604020202020204" pitchFamily="34" charset="0"/>
              </a:rPr>
              <a:t>O, C</a:t>
            </a:r>
            <a:r>
              <a:rPr lang="en-US" sz="1800" baseline="-25000" dirty="0">
                <a:cs typeface="Arial" panose="020B0604020202020204" pitchFamily="34" charset="0"/>
              </a:rPr>
              <a:t>2</a:t>
            </a:r>
            <a:r>
              <a:rPr lang="en-US" sz="1800" dirty="0">
                <a:cs typeface="Arial" panose="020B0604020202020204" pitchFamily="34" charset="0"/>
              </a:rPr>
              <a:t>H</a:t>
            </a:r>
            <a:r>
              <a:rPr lang="en-US" sz="1800" baseline="-25000" dirty="0">
                <a:cs typeface="Arial" panose="020B0604020202020204" pitchFamily="34" charset="0"/>
              </a:rPr>
              <a:t>2</a:t>
            </a:r>
            <a:r>
              <a:rPr lang="en-US" sz="1800" dirty="0">
                <a:cs typeface="Arial" panose="020B0604020202020204" pitchFamily="34" charset="0"/>
              </a:rPr>
              <a:t>, CH</a:t>
            </a:r>
            <a:r>
              <a:rPr lang="en-US" sz="1800" baseline="-25000" dirty="0">
                <a:cs typeface="Arial" panose="020B0604020202020204" pitchFamily="34" charset="0"/>
              </a:rPr>
              <a:t>3</a:t>
            </a:r>
            <a:r>
              <a:rPr lang="en-US" sz="1800" dirty="0">
                <a:cs typeface="Arial" panose="020B0604020202020204" pitchFamily="34" charset="0"/>
              </a:rPr>
              <a:t>OH, H</a:t>
            </a:r>
            <a:r>
              <a:rPr lang="en-US" sz="1800" baseline="-25000" dirty="0">
                <a:cs typeface="Arial" panose="020B0604020202020204" pitchFamily="34" charset="0"/>
              </a:rPr>
              <a:t>2</a:t>
            </a:r>
            <a:r>
              <a:rPr lang="en-US" sz="1800" dirty="0">
                <a:cs typeface="Arial" panose="020B0604020202020204" pitchFamily="34" charset="0"/>
              </a:rPr>
              <a:t>CO, </a:t>
            </a:r>
            <a:r>
              <a:rPr lang="en-US" sz="1800" dirty="0" err="1">
                <a:cs typeface="Arial" panose="020B0604020202020204" pitchFamily="34" charset="0"/>
              </a:rPr>
              <a:t>HCl</a:t>
            </a:r>
            <a:r>
              <a:rPr lang="en-US" sz="1800" dirty="0">
                <a:cs typeface="Arial" panose="020B0604020202020204" pitchFamily="34" charset="0"/>
              </a:rPr>
              <a:t>, HCN, HCOOH, HF, HNO</a:t>
            </a:r>
            <a:r>
              <a:rPr lang="en-US" sz="1800" baseline="-25000" dirty="0">
                <a:cs typeface="Arial" panose="020B0604020202020204" pitchFamily="34" charset="0"/>
              </a:rPr>
              <a:t>3</a:t>
            </a:r>
            <a:r>
              <a:rPr lang="en-US" sz="1800" dirty="0">
                <a:cs typeface="Arial" panose="020B0604020202020204" pitchFamily="34" charset="0"/>
              </a:rPr>
              <a:t>, NH</a:t>
            </a:r>
            <a:r>
              <a:rPr lang="en-US" sz="1800" baseline="-25000" dirty="0">
                <a:cs typeface="Arial" panose="020B0604020202020204" pitchFamily="34" charset="0"/>
              </a:rPr>
              <a:t>3</a:t>
            </a:r>
            <a:endParaRPr lang="en-US" sz="1800" dirty="0">
              <a:cs typeface="Arial" panose="020B0604020202020204" pitchFamily="34" charset="0"/>
            </a:endParaRPr>
          </a:p>
          <a:p>
            <a:pPr lvl="1">
              <a:spcBef>
                <a:spcPts val="400"/>
              </a:spcBef>
            </a:pPr>
            <a:r>
              <a:rPr lang="en-US" sz="1800" dirty="0" smtClean="0">
                <a:solidFill>
                  <a:srgbClr val="FF0000"/>
                </a:solidFill>
              </a:rPr>
              <a:t>Planning </a:t>
            </a:r>
            <a:r>
              <a:rPr lang="en-US" sz="1800" dirty="0">
                <a:solidFill>
                  <a:srgbClr val="FF0000"/>
                </a:solidFill>
              </a:rPr>
              <a:t>to archive 2017 NDACC data </a:t>
            </a:r>
            <a:r>
              <a:rPr lang="en-US" sz="1800" dirty="0" smtClean="0">
                <a:solidFill>
                  <a:srgbClr val="FF0000"/>
                </a:solidFill>
              </a:rPr>
              <a:t>this summer</a:t>
            </a:r>
            <a:endParaRPr lang="en-US" sz="1800" dirty="0">
              <a:solidFill>
                <a:srgbClr val="FF0000"/>
              </a:solidFill>
            </a:endParaRPr>
          </a:p>
          <a:p>
            <a:pPr lvl="1">
              <a:spcBef>
                <a:spcPts val="400"/>
              </a:spcBef>
            </a:pPr>
            <a:r>
              <a:rPr lang="en-US" sz="1800" dirty="0">
                <a:solidFill>
                  <a:srgbClr val="FF0000"/>
                </a:solidFill>
              </a:rPr>
              <a:t>Began archiving CO, CH</a:t>
            </a:r>
            <a:r>
              <a:rPr lang="en-US" sz="1800" baseline="-25000" dirty="0">
                <a:solidFill>
                  <a:srgbClr val="FF0000"/>
                </a:solidFill>
              </a:rPr>
              <a:t>4</a:t>
            </a:r>
            <a:r>
              <a:rPr lang="en-US" sz="1800" dirty="0">
                <a:solidFill>
                  <a:srgbClr val="FF0000"/>
                </a:solidFill>
              </a:rPr>
              <a:t>, and O</a:t>
            </a:r>
            <a:r>
              <a:rPr lang="en-US" sz="1800" baseline="-25000" dirty="0">
                <a:solidFill>
                  <a:srgbClr val="FF0000"/>
                </a:solidFill>
              </a:rPr>
              <a:t>3</a:t>
            </a:r>
            <a:r>
              <a:rPr lang="en-US" sz="1800" dirty="0">
                <a:solidFill>
                  <a:srgbClr val="FF0000"/>
                </a:solidFill>
              </a:rPr>
              <a:t> for CAMS Rapid Delivery in March </a:t>
            </a:r>
            <a:r>
              <a:rPr lang="en-US" sz="1800" dirty="0" smtClean="0">
                <a:solidFill>
                  <a:srgbClr val="FF0000"/>
                </a:solidFill>
              </a:rPr>
              <a:t>2018</a:t>
            </a:r>
            <a:endParaRPr lang="en-US" sz="1800" dirty="0" smtClean="0"/>
          </a:p>
          <a:p>
            <a:pPr>
              <a:spcBef>
                <a:spcPts val="400"/>
              </a:spcBef>
            </a:pPr>
            <a:r>
              <a:rPr lang="en-US" dirty="0" smtClean="0"/>
              <a:t>Previous (fifth) archiving: June 2015</a:t>
            </a:r>
          </a:p>
          <a:p>
            <a:pPr lvl="1">
              <a:spcBef>
                <a:spcPts val="400"/>
              </a:spcBef>
            </a:pPr>
            <a:r>
              <a:rPr lang="en-US" sz="1800" dirty="0" smtClean="0"/>
              <a:t>Reanalyzed data set (2002-2014) using SFIT4 V0.9.4.4 with full error analysis, SNR calculated from spectra, optimized retrieval strategy </a:t>
            </a:r>
          </a:p>
          <a:p>
            <a:pPr lvl="1">
              <a:spcBef>
                <a:spcPts val="400"/>
              </a:spcBef>
            </a:pPr>
            <a:r>
              <a:rPr lang="en-US" sz="1800" dirty="0" smtClean="0"/>
              <a:t>O</a:t>
            </a:r>
            <a:r>
              <a:rPr lang="en-US" sz="1800" baseline="-25000" dirty="0" smtClean="0"/>
              <a:t>3</a:t>
            </a:r>
            <a:r>
              <a:rPr lang="en-US" sz="1800" dirty="0" smtClean="0"/>
              <a:t>, </a:t>
            </a:r>
            <a:r>
              <a:rPr lang="en-US" sz="1800" dirty="0" err="1" smtClean="0"/>
              <a:t>HCl</a:t>
            </a:r>
            <a:r>
              <a:rPr lang="en-US" sz="1800" dirty="0" smtClean="0"/>
              <a:t>, HF, HNO</a:t>
            </a:r>
            <a:r>
              <a:rPr lang="en-US" sz="1800" baseline="-25000" dirty="0" smtClean="0"/>
              <a:t>3</a:t>
            </a:r>
            <a:r>
              <a:rPr lang="en-US" sz="1800" dirty="0" smtClean="0"/>
              <a:t>, N</a:t>
            </a:r>
            <a:r>
              <a:rPr lang="en-US" sz="1800" baseline="-25000" dirty="0" smtClean="0"/>
              <a:t>2</a:t>
            </a:r>
            <a:r>
              <a:rPr lang="en-US" sz="1800" dirty="0" smtClean="0"/>
              <a:t>O, CH</a:t>
            </a:r>
            <a:r>
              <a:rPr lang="en-US" sz="1800" baseline="-25000" dirty="0" smtClean="0"/>
              <a:t>4</a:t>
            </a:r>
            <a:r>
              <a:rPr lang="en-US" sz="1800" dirty="0" smtClean="0"/>
              <a:t>, CO, HCN, C</a:t>
            </a:r>
            <a:r>
              <a:rPr lang="en-US" sz="1800" baseline="-25000" dirty="0" smtClean="0"/>
              <a:t>2</a:t>
            </a:r>
            <a:r>
              <a:rPr lang="en-US" sz="1800" dirty="0" smtClean="0"/>
              <a:t>H</a:t>
            </a:r>
            <a:r>
              <a:rPr lang="en-US" sz="1800" baseline="-25000" dirty="0" smtClean="0"/>
              <a:t>6</a:t>
            </a:r>
          </a:p>
          <a:p>
            <a:pPr>
              <a:spcBef>
                <a:spcPts val="400"/>
              </a:spcBef>
            </a:pPr>
            <a:r>
              <a:rPr lang="en-US" dirty="0" smtClean="0"/>
              <a:t>Older archiving events</a:t>
            </a:r>
          </a:p>
          <a:p>
            <a:pPr lvl="1">
              <a:spcBef>
                <a:spcPts val="400"/>
              </a:spcBef>
            </a:pPr>
            <a:r>
              <a:rPr lang="en-US" sz="1800" dirty="0" smtClean="0"/>
              <a:t>Fourth archiving in October 2013</a:t>
            </a:r>
          </a:p>
          <a:p>
            <a:pPr lvl="2">
              <a:spcBef>
                <a:spcPts val="400"/>
              </a:spcBef>
            </a:pPr>
            <a:r>
              <a:rPr lang="en-US" sz="1600" dirty="0" smtClean="0"/>
              <a:t>Reanalyzed the complete data set (2002-2012)  and submitted in HDF format</a:t>
            </a:r>
            <a:r>
              <a:rPr lang="en-US" sz="1600" dirty="0"/>
              <a:t>: O</a:t>
            </a:r>
            <a:r>
              <a:rPr lang="en-US" sz="1600" baseline="-25000" dirty="0"/>
              <a:t>3</a:t>
            </a:r>
            <a:r>
              <a:rPr lang="en-US" sz="1600" dirty="0"/>
              <a:t>, </a:t>
            </a:r>
            <a:r>
              <a:rPr lang="en-US" sz="1600" dirty="0" err="1"/>
              <a:t>HCl</a:t>
            </a:r>
            <a:r>
              <a:rPr lang="en-US" sz="1600" dirty="0"/>
              <a:t>, HF, </a:t>
            </a:r>
            <a:r>
              <a:rPr lang="en-US" sz="1600" dirty="0" smtClean="0"/>
              <a:t>N</a:t>
            </a:r>
            <a:r>
              <a:rPr lang="en-US" sz="1600" baseline="-25000" dirty="0" smtClean="0"/>
              <a:t>2</a:t>
            </a:r>
            <a:r>
              <a:rPr lang="en-US" sz="1600" dirty="0" smtClean="0"/>
              <a:t>O</a:t>
            </a:r>
            <a:r>
              <a:rPr lang="en-US" sz="1600" dirty="0"/>
              <a:t>, CH</a:t>
            </a:r>
            <a:r>
              <a:rPr lang="en-US" sz="1600" baseline="-25000" dirty="0"/>
              <a:t>4</a:t>
            </a:r>
            <a:r>
              <a:rPr lang="en-US" sz="1600" dirty="0"/>
              <a:t>, CO, HCN, C</a:t>
            </a:r>
            <a:r>
              <a:rPr lang="en-US" sz="1600" baseline="-25000" dirty="0"/>
              <a:t>2</a:t>
            </a:r>
            <a:r>
              <a:rPr lang="en-US" sz="1600" dirty="0"/>
              <a:t>H</a:t>
            </a:r>
            <a:r>
              <a:rPr lang="en-US" sz="1600" baseline="-25000" dirty="0"/>
              <a:t>6</a:t>
            </a:r>
            <a:endParaRPr lang="en-US" sz="1600" dirty="0" smtClean="0"/>
          </a:p>
          <a:p>
            <a:pPr lvl="2">
              <a:spcBef>
                <a:spcPts val="400"/>
              </a:spcBef>
            </a:pPr>
            <a:r>
              <a:rPr lang="en-US" sz="1600" dirty="0" smtClean="0"/>
              <a:t>Used SFIT4 V0.9.4.1, HITRAN 2008, IRWG recommended </a:t>
            </a:r>
            <a:r>
              <a:rPr lang="en-US" sz="1600" dirty="0" err="1" smtClean="0"/>
              <a:t>microwindows</a:t>
            </a:r>
            <a:r>
              <a:rPr lang="en-US" sz="1600" dirty="0" smtClean="0"/>
              <a:t>, WACCM v6, random error for each retrieval, average systematic errors</a:t>
            </a:r>
          </a:p>
          <a:p>
            <a:pPr lvl="1">
              <a:spcBef>
                <a:spcPts val="400"/>
              </a:spcBef>
            </a:pPr>
            <a:r>
              <a:rPr lang="en-US" sz="1800" dirty="0" smtClean="0"/>
              <a:t>Earlier archi</a:t>
            </a:r>
            <a:r>
              <a:rPr lang="en-US" altLang="ja-JP" sz="1800" dirty="0" smtClean="0"/>
              <a:t>ving</a:t>
            </a:r>
            <a:r>
              <a:rPr lang="en-US" sz="1800" dirty="0" smtClean="0"/>
              <a:t> used SFIT2 and NASA Ames format: 2005, 2007, 2010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159873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itle 1"/>
          <p:cNvSpPr>
            <a:spLocks noGrp="1"/>
          </p:cNvSpPr>
          <p:nvPr>
            <p:ph type="title"/>
          </p:nvPr>
        </p:nvSpPr>
        <p:spPr>
          <a:xfrm>
            <a:off x="635876" y="148983"/>
            <a:ext cx="8382000" cy="685800"/>
          </a:xfrm>
        </p:spPr>
        <p:txBody>
          <a:bodyPr/>
          <a:lstStyle/>
          <a:p>
            <a:r>
              <a:rPr lang="en-CA" altLang="en-US" sz="4000" dirty="0" smtClean="0"/>
              <a:t>TAO FTIR Time Series: 2002-2016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74"/>
          <a:stretch/>
        </p:blipFill>
        <p:spPr>
          <a:xfrm>
            <a:off x="3053189" y="973188"/>
            <a:ext cx="2677448" cy="5768696"/>
          </a:xfrm>
        </p:spPr>
      </p:pic>
      <p:pic>
        <p:nvPicPr>
          <p:cNvPr id="80899" name="Picture 2" descr="NDACC Logo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6112" y="4648200"/>
            <a:ext cx="1899138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900" name="TextBox 13"/>
          <p:cNvSpPr txBox="1">
            <a:spLocks noChangeArrowheads="1"/>
          </p:cNvSpPr>
          <p:nvPr/>
        </p:nvSpPr>
        <p:spPr bwMode="auto">
          <a:xfrm>
            <a:off x="7156618" y="1066800"/>
            <a:ext cx="175878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000FF"/>
              </a:buClr>
              <a:buSzPct val="12500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00FF"/>
              </a:buClr>
              <a:buSzPct val="120000"/>
              <a:buFont typeface="Arial" panose="020B0604020202020204" pitchFamily="34" charset="0"/>
              <a:buChar char="→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CA" altLang="en-US" sz="2800" b="1" dirty="0">
                <a:solidFill>
                  <a:srgbClr val="0000CC"/>
                </a:solidFill>
              </a:rPr>
              <a:t>Total columns</a:t>
            </a:r>
          </a:p>
        </p:txBody>
      </p:sp>
      <p:sp>
        <p:nvSpPr>
          <p:cNvPr id="80901" name="TextBox 8"/>
          <p:cNvSpPr txBox="1">
            <a:spLocks noChangeArrowheads="1"/>
          </p:cNvSpPr>
          <p:nvPr/>
        </p:nvSpPr>
        <p:spPr bwMode="auto">
          <a:xfrm>
            <a:off x="6954554" y="4965918"/>
            <a:ext cx="2189446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00FF"/>
              </a:buClr>
              <a:buSzPct val="12500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00FF"/>
              </a:buClr>
              <a:buSzPct val="120000"/>
              <a:buFont typeface="Arial" panose="020B0604020202020204" pitchFamily="34" charset="0"/>
              <a:buChar char="→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CA" altLang="en-US" sz="1400" dirty="0" err="1">
                <a:solidFill>
                  <a:srgbClr val="0000FF"/>
                </a:solidFill>
              </a:rPr>
              <a:t>Aldona</a:t>
            </a:r>
            <a:r>
              <a:rPr lang="en-CA" altLang="en-US" sz="1400" dirty="0">
                <a:solidFill>
                  <a:srgbClr val="0000FF"/>
                </a:solidFill>
              </a:rPr>
              <a:t> </a:t>
            </a:r>
            <a:r>
              <a:rPr lang="en-CA" altLang="en-US" sz="1400" dirty="0" err="1">
                <a:solidFill>
                  <a:srgbClr val="0000FF"/>
                </a:solidFill>
              </a:rPr>
              <a:t>Wiacek</a:t>
            </a:r>
            <a:r>
              <a:rPr lang="en-CA" altLang="en-US" sz="1400" dirty="0">
                <a:solidFill>
                  <a:srgbClr val="0000FF"/>
                </a:solidFill>
              </a:rPr>
              <a:t>,</a:t>
            </a:r>
          </a:p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CA" altLang="en-US" sz="1400" dirty="0">
                <a:solidFill>
                  <a:srgbClr val="0000FF"/>
                </a:solidFill>
              </a:rPr>
              <a:t>Jeff Taylor,</a:t>
            </a:r>
          </a:p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CA" altLang="en-US" sz="1400" dirty="0">
                <a:solidFill>
                  <a:srgbClr val="0000FF"/>
                </a:solidFill>
              </a:rPr>
              <a:t>Cyndi Whaley, </a:t>
            </a:r>
          </a:p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CA" altLang="en-US" sz="1400" dirty="0">
                <a:solidFill>
                  <a:srgbClr val="0000FF"/>
                </a:solidFill>
              </a:rPr>
              <a:t>Ilya </a:t>
            </a:r>
            <a:r>
              <a:rPr lang="en-CA" altLang="en-US" sz="1400" dirty="0" err="1">
                <a:solidFill>
                  <a:srgbClr val="0000FF"/>
                </a:solidFill>
              </a:rPr>
              <a:t>Stanevich</a:t>
            </a:r>
            <a:r>
              <a:rPr lang="en-CA" altLang="en-US" sz="1400" dirty="0">
                <a:solidFill>
                  <a:srgbClr val="0000FF"/>
                </a:solidFill>
              </a:rPr>
              <a:t>, </a:t>
            </a:r>
          </a:p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CA" altLang="en-US" sz="1400" dirty="0">
                <a:solidFill>
                  <a:srgbClr val="0000FF"/>
                </a:solidFill>
              </a:rPr>
              <a:t>Stephanie Conway, </a:t>
            </a:r>
          </a:p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CA" altLang="en-US" sz="1400" dirty="0" err="1">
                <a:solidFill>
                  <a:srgbClr val="0000FF"/>
                </a:solidFill>
              </a:rPr>
              <a:t>Orfeo</a:t>
            </a:r>
            <a:r>
              <a:rPr lang="en-CA" altLang="en-US" sz="1400" dirty="0">
                <a:solidFill>
                  <a:srgbClr val="0000FF"/>
                </a:solidFill>
              </a:rPr>
              <a:t> Colebatch</a:t>
            </a:r>
          </a:p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CA" altLang="en-US" sz="1400" dirty="0">
                <a:solidFill>
                  <a:srgbClr val="0000FF"/>
                </a:solidFill>
              </a:rPr>
              <a:t>and many </a:t>
            </a:r>
            <a:r>
              <a:rPr lang="en-CA" altLang="en-US" sz="1400" dirty="0" smtClean="0">
                <a:solidFill>
                  <a:srgbClr val="0000FF"/>
                </a:solidFill>
              </a:rPr>
              <a:t>others</a:t>
            </a:r>
            <a:endParaRPr lang="en-CA" altLang="en-US" sz="1400" dirty="0">
              <a:solidFill>
                <a:srgbClr val="0000FF"/>
              </a:solidFill>
            </a:endParaRPr>
          </a:p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CA" altLang="en-US" sz="1400" dirty="0">
                <a:solidFill>
                  <a:srgbClr val="0000FF"/>
                </a:solidFill>
              </a:rPr>
              <a:t>Plot: </a:t>
            </a:r>
            <a:r>
              <a:rPr lang="en-CA" altLang="en-US" sz="1400" dirty="0" err="1" smtClean="0">
                <a:solidFill>
                  <a:srgbClr val="0000FF"/>
                </a:solidFill>
              </a:rPr>
              <a:t>Shoma</a:t>
            </a:r>
            <a:r>
              <a:rPr lang="en-CA" altLang="en-US" sz="1400" dirty="0" smtClean="0">
                <a:solidFill>
                  <a:srgbClr val="0000FF"/>
                </a:solidFill>
              </a:rPr>
              <a:t> Yamanouchi</a:t>
            </a:r>
            <a:endParaRPr lang="en-CA" altLang="en-US" sz="1400" dirty="0">
              <a:solidFill>
                <a:srgbClr val="0000FF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514" y="914400"/>
            <a:ext cx="2646886" cy="5893068"/>
          </a:xfrm>
          <a:prstGeom prst="rect">
            <a:avLst/>
          </a:prstGeom>
        </p:spPr>
      </p:pic>
      <p:pic>
        <p:nvPicPr>
          <p:cNvPr id="16" name="Content Placeholder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668" t="33630" r="3" b="45324"/>
          <a:stretch/>
        </p:blipFill>
        <p:spPr bwMode="auto">
          <a:xfrm>
            <a:off x="5901787" y="973188"/>
            <a:ext cx="1083681" cy="357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135007" y="2366558"/>
            <a:ext cx="200899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altLang="en-US" dirty="0">
                <a:solidFill>
                  <a:srgbClr val="FF0000"/>
                </a:solidFill>
                <a:latin typeface="Arial" pitchFamily="34" charset="0"/>
              </a:rPr>
              <a:t>Stephanie </a:t>
            </a:r>
            <a:r>
              <a:rPr lang="en-CA" altLang="en-US" dirty="0" smtClean="0">
                <a:solidFill>
                  <a:srgbClr val="FF0000"/>
                </a:solidFill>
                <a:latin typeface="Arial" pitchFamily="34" charset="0"/>
              </a:rPr>
              <a:t>and Erik reanalyzed </a:t>
            </a:r>
            <a:r>
              <a:rPr lang="en-CA" altLang="en-US" dirty="0">
                <a:solidFill>
                  <a:srgbClr val="FF0000"/>
                </a:solidFill>
                <a:latin typeface="Arial" pitchFamily="34" charset="0"/>
              </a:rPr>
              <a:t>the FTIR dataset </a:t>
            </a:r>
            <a:r>
              <a:rPr lang="en-CA" altLang="en-US" dirty="0" smtClean="0">
                <a:solidFill>
                  <a:srgbClr val="FF0000"/>
                </a:solidFill>
                <a:latin typeface="Arial" pitchFamily="34" charset="0"/>
              </a:rPr>
              <a:t>for 2002-2016 </a:t>
            </a:r>
            <a:r>
              <a:rPr lang="en-CA" altLang="en-US" dirty="0">
                <a:solidFill>
                  <a:srgbClr val="FF0000"/>
                </a:solidFill>
                <a:latin typeface="Arial" pitchFamily="34" charset="0"/>
              </a:rPr>
              <a:t>using SFIT4 V0.9.4.4</a:t>
            </a:r>
            <a:endParaRPr lang="en-CA" dirty="0">
              <a:solidFill>
                <a:srgbClr val="FF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465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 err="1" smtClean="0"/>
              <a:t>HBr</a:t>
            </a:r>
            <a:r>
              <a:rPr lang="en-US" sz="4000" b="1" dirty="0" smtClean="0"/>
              <a:t> Instrument Line Shapes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74985"/>
            <a:ext cx="8839200" cy="2086674"/>
          </a:xfrm>
        </p:spPr>
        <p:txBody>
          <a:bodyPr>
            <a:noAutofit/>
          </a:bodyPr>
          <a:lstStyle/>
          <a:p>
            <a:r>
              <a:rPr lang="en-US" dirty="0" err="1" smtClean="0">
                <a:solidFill>
                  <a:schemeClr val="tx1"/>
                </a:solidFill>
              </a:rPr>
              <a:t>HBr</a:t>
            </a:r>
            <a:r>
              <a:rPr lang="en-US" dirty="0" smtClean="0">
                <a:solidFill>
                  <a:schemeClr val="tx1"/>
                </a:solidFill>
              </a:rPr>
              <a:t> cell #48, measured on 20 February 2018</a:t>
            </a:r>
          </a:p>
          <a:p>
            <a:pPr lvl="1"/>
            <a:r>
              <a:rPr lang="en-US" sz="1800" dirty="0" smtClean="0">
                <a:solidFill>
                  <a:schemeClr val="tx1"/>
                </a:solidFill>
              </a:rPr>
              <a:t>100 scan </a:t>
            </a:r>
            <a:r>
              <a:rPr lang="en-US" sz="1800" dirty="0" err="1" smtClean="0">
                <a:solidFill>
                  <a:schemeClr val="tx1"/>
                </a:solidFill>
              </a:rPr>
              <a:t>HBr</a:t>
            </a:r>
            <a:r>
              <a:rPr lang="en-US" sz="1800" dirty="0" smtClean="0">
                <a:solidFill>
                  <a:schemeClr val="tx1"/>
                </a:solidFill>
              </a:rPr>
              <a:t>, 0.004 cm</a:t>
            </a:r>
            <a:r>
              <a:rPr lang="en-US" sz="1800" baseline="30000" dirty="0" smtClean="0">
                <a:solidFill>
                  <a:schemeClr val="tx1"/>
                </a:solidFill>
              </a:rPr>
              <a:t>-1</a:t>
            </a:r>
            <a:r>
              <a:rPr lang="en-US" sz="1800" dirty="0" smtClean="0">
                <a:solidFill>
                  <a:schemeClr val="tx1"/>
                </a:solidFill>
              </a:rPr>
              <a:t>, filter 3</a:t>
            </a:r>
          </a:p>
          <a:p>
            <a:pPr lvl="1"/>
            <a:r>
              <a:rPr lang="en-US" sz="1800" dirty="0" smtClean="0">
                <a:solidFill>
                  <a:schemeClr val="tx1"/>
                </a:solidFill>
              </a:rPr>
              <a:t>B</a:t>
            </a:r>
            <a:r>
              <a:rPr lang="en-US" altLang="ja-JP" sz="1800" dirty="0" smtClean="0">
                <a:solidFill>
                  <a:schemeClr val="tx1"/>
                </a:solidFill>
              </a:rPr>
              <a:t>ackground: Norton-Beer strong </a:t>
            </a:r>
            <a:r>
              <a:rPr lang="en-US" altLang="ja-JP" sz="1800" dirty="0" err="1" smtClean="0">
                <a:solidFill>
                  <a:schemeClr val="tx1"/>
                </a:solidFill>
              </a:rPr>
              <a:t>apodization</a:t>
            </a:r>
            <a:r>
              <a:rPr lang="en-US" altLang="ja-JP" sz="1800" dirty="0" smtClean="0">
                <a:solidFill>
                  <a:schemeClr val="tx1"/>
                </a:solidFill>
              </a:rPr>
              <a:t>, 0.01 </a:t>
            </a:r>
            <a:r>
              <a:rPr lang="en-US" sz="1800" dirty="0" smtClean="0"/>
              <a:t>cm</a:t>
            </a:r>
            <a:r>
              <a:rPr lang="en-US" sz="1800" baseline="30000" dirty="0" smtClean="0"/>
              <a:t>-1</a:t>
            </a:r>
            <a:r>
              <a:rPr lang="en-US" altLang="ja-JP" sz="1800" dirty="0" smtClean="0">
                <a:solidFill>
                  <a:schemeClr val="tx1"/>
                </a:solidFill>
              </a:rPr>
              <a:t>, filter 3</a:t>
            </a:r>
            <a:endParaRPr lang="en-US" sz="1800" dirty="0" smtClean="0">
              <a:solidFill>
                <a:schemeClr val="tx1"/>
              </a:solidFill>
            </a:endParaRPr>
          </a:p>
          <a:p>
            <a:pPr lvl="1"/>
            <a:r>
              <a:rPr lang="en-US" altLang="ja-JP" sz="1800" dirty="0" smtClean="0">
                <a:solidFill>
                  <a:schemeClr val="tx1"/>
                </a:solidFill>
              </a:rPr>
              <a:t>Analyzed</a:t>
            </a:r>
            <a:r>
              <a:rPr lang="ja-JP" altLang="en-US" sz="1800" dirty="0" smtClean="0">
                <a:solidFill>
                  <a:schemeClr val="tx1"/>
                </a:solidFill>
              </a:rPr>
              <a:t> </a:t>
            </a:r>
            <a:r>
              <a:rPr lang="en-US" altLang="ja-JP" sz="1800" dirty="0">
                <a:solidFill>
                  <a:schemeClr val="tx1"/>
                </a:solidFill>
              </a:rPr>
              <a:t>with</a:t>
            </a:r>
            <a:r>
              <a:rPr lang="ja-JP" altLang="en-US" sz="1800" dirty="0">
                <a:solidFill>
                  <a:schemeClr val="tx1"/>
                </a:solidFill>
              </a:rPr>
              <a:t> </a:t>
            </a:r>
            <a:r>
              <a:rPr lang="en-US" altLang="ja-JP" sz="1800" dirty="0">
                <a:solidFill>
                  <a:schemeClr val="tx1"/>
                </a:solidFill>
              </a:rPr>
              <a:t>LINEFIT</a:t>
            </a:r>
            <a:r>
              <a:rPr lang="ja-JP" altLang="en-US" sz="1800" dirty="0">
                <a:solidFill>
                  <a:schemeClr val="tx1"/>
                </a:solidFill>
              </a:rPr>
              <a:t> </a:t>
            </a:r>
            <a:r>
              <a:rPr lang="en-US" altLang="ja-JP" sz="1800" dirty="0" smtClean="0">
                <a:solidFill>
                  <a:schemeClr val="tx1"/>
                </a:solidFill>
              </a:rPr>
              <a:t>v14.5</a:t>
            </a:r>
          </a:p>
          <a:p>
            <a:pPr lvl="1"/>
            <a:r>
              <a:rPr lang="en-US" sz="1800" dirty="0"/>
              <a:t>ILS measurements were updated to 100 scan + </a:t>
            </a:r>
            <a:r>
              <a:rPr lang="en-US" sz="1800" dirty="0" smtClean="0"/>
              <a:t>low-resolution </a:t>
            </a:r>
            <a:r>
              <a:rPr lang="en-US" sz="1800" dirty="0"/>
              <a:t>background </a:t>
            </a:r>
            <a:r>
              <a:rPr lang="en-US" sz="1800" dirty="0" smtClean="0"/>
              <a:t>in </a:t>
            </a:r>
            <a:r>
              <a:rPr lang="en-US" sz="1800" dirty="0"/>
              <a:t>February-March </a:t>
            </a:r>
            <a:r>
              <a:rPr lang="en-US" sz="1800" dirty="0" smtClean="0"/>
              <a:t>2017</a:t>
            </a:r>
            <a:endParaRPr lang="en-US" sz="1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993189"/>
            <a:ext cx="4694548" cy="350537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2890" y="2993189"/>
            <a:ext cx="4751109" cy="3547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976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 err="1" smtClean="0"/>
              <a:t>HBr</a:t>
            </a:r>
            <a:r>
              <a:rPr lang="en-US" sz="4000" b="1" dirty="0" smtClean="0"/>
              <a:t> Instrument Line Shapes</a:t>
            </a:r>
            <a:endParaRPr lang="en-US" sz="40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98"/>
          <a:stretch/>
        </p:blipFill>
        <p:spPr>
          <a:xfrm>
            <a:off x="83127" y="1276339"/>
            <a:ext cx="6842190" cy="527224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12" t="5936" r="27980" b="67952"/>
          <a:stretch/>
        </p:blipFill>
        <p:spPr>
          <a:xfrm>
            <a:off x="5959367" y="3747161"/>
            <a:ext cx="2964554" cy="143910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159145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 smtClean="0"/>
              <a:t>Retrieved </a:t>
            </a:r>
            <a:r>
              <a:rPr lang="en-US" sz="4000" b="1" dirty="0" err="1" smtClean="0"/>
              <a:t>HBr</a:t>
            </a:r>
            <a:r>
              <a:rPr lang="en-US" sz="4000" b="1" dirty="0" smtClean="0"/>
              <a:t> Cell Columns</a:t>
            </a:r>
            <a:endParaRPr lang="en-US" sz="40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109" y="1203113"/>
            <a:ext cx="7287782" cy="5376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243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4000" dirty="0" smtClean="0"/>
              <a:t>TAO Activities</a:t>
            </a:r>
            <a:r>
              <a:rPr lang="ja-JP" altLang="en-US" sz="4000" dirty="0" smtClean="0"/>
              <a:t> </a:t>
            </a:r>
            <a:r>
              <a:rPr lang="en-US" altLang="ja-JP" sz="4000" dirty="0" smtClean="0"/>
              <a:t>over</a:t>
            </a:r>
            <a:r>
              <a:rPr lang="ja-JP" altLang="en-US" sz="4000" dirty="0" smtClean="0"/>
              <a:t> </a:t>
            </a:r>
            <a:r>
              <a:rPr lang="en-US" altLang="ja-JP" sz="4000" dirty="0" smtClean="0"/>
              <a:t>the</a:t>
            </a:r>
            <a:r>
              <a:rPr lang="ja-JP" altLang="en-US" sz="4000" dirty="0" smtClean="0"/>
              <a:t> </a:t>
            </a:r>
            <a:r>
              <a:rPr lang="en-US" altLang="ja-JP" sz="4000" dirty="0" smtClean="0"/>
              <a:t>Past</a:t>
            </a:r>
            <a:r>
              <a:rPr lang="ja-JP" altLang="en-US" sz="4000" dirty="0" smtClean="0"/>
              <a:t> </a:t>
            </a:r>
            <a:r>
              <a:rPr lang="en-US" altLang="ja-JP" sz="4000" dirty="0" smtClean="0"/>
              <a:t>Year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" y="838200"/>
            <a:ext cx="9144000" cy="5825359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n-US" dirty="0" smtClean="0"/>
              <a:t>Measurements</a:t>
            </a:r>
          </a:p>
          <a:p>
            <a:pPr lvl="1">
              <a:spcBef>
                <a:spcPts val="300"/>
              </a:spcBef>
            </a:pPr>
            <a:r>
              <a:rPr lang="en-US" dirty="0" smtClean="0"/>
              <a:t>Semi-automated daily measurements with remote desktop functionality</a:t>
            </a:r>
          </a:p>
          <a:p>
            <a:pPr lvl="1">
              <a:spcBef>
                <a:spcPts val="300"/>
              </a:spcBef>
            </a:pPr>
            <a:r>
              <a:rPr lang="en-US" dirty="0" smtClean="0"/>
              <a:t>Generating daily summary reports showing FTIR spectra, sun-tracking, solar radiation and weather conditions</a:t>
            </a:r>
          </a:p>
          <a:p>
            <a:pPr>
              <a:spcBef>
                <a:spcPts val="300"/>
              </a:spcBef>
            </a:pPr>
            <a:r>
              <a:rPr lang="en-US" dirty="0" smtClean="0"/>
              <a:t>Research</a:t>
            </a:r>
          </a:p>
          <a:p>
            <a:pPr lvl="1">
              <a:spcBef>
                <a:spcPts val="300"/>
              </a:spcBef>
            </a:pPr>
            <a:r>
              <a:rPr lang="en-US" dirty="0" err="1" smtClean="0"/>
              <a:t>Shoma</a:t>
            </a:r>
            <a:r>
              <a:rPr lang="en-US" dirty="0" smtClean="0"/>
              <a:t> Yamanouchi </a:t>
            </a:r>
            <a:r>
              <a:rPr lang="en-CA" b="1" dirty="0" smtClean="0">
                <a:solidFill>
                  <a:srgbClr val="FF0000"/>
                </a:solidFill>
              </a:rPr>
              <a:t>(see talk)</a:t>
            </a:r>
            <a:r>
              <a:rPr lang="en-US" dirty="0" smtClean="0"/>
              <a:t> – biomass burning, trend analysis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Erik </a:t>
            </a:r>
            <a:r>
              <a:rPr lang="en-US" dirty="0" err="1"/>
              <a:t>Lutsch</a:t>
            </a:r>
            <a:r>
              <a:rPr lang="en-US" dirty="0"/>
              <a:t> – data analysis for CAMS RD and TROPOMI</a:t>
            </a:r>
            <a:endParaRPr lang="en-US" dirty="0">
              <a:solidFill>
                <a:srgbClr val="FF0000"/>
              </a:solidFill>
            </a:endParaRPr>
          </a:p>
          <a:p>
            <a:pPr lvl="1">
              <a:spcBef>
                <a:spcPts val="300"/>
              </a:spcBef>
            </a:pPr>
            <a:r>
              <a:rPr lang="en-US" dirty="0" smtClean="0"/>
              <a:t>Erik, </a:t>
            </a:r>
            <a:r>
              <a:rPr lang="en-US" dirty="0" err="1" smtClean="0"/>
              <a:t>Shoma</a:t>
            </a:r>
            <a:r>
              <a:rPr lang="en-US" dirty="0" smtClean="0"/>
              <a:t>, </a:t>
            </a:r>
            <a:r>
              <a:rPr lang="en-US" altLang="ja-JP" dirty="0" smtClean="0"/>
              <a:t>St</a:t>
            </a:r>
            <a:r>
              <a:rPr lang="en-US" dirty="0" smtClean="0"/>
              <a:t>ephanie Conway – TAO retrievals (ESSD in prep.)</a:t>
            </a:r>
          </a:p>
          <a:p>
            <a:pPr lvl="1">
              <a:spcBef>
                <a:spcPts val="300"/>
              </a:spcBef>
            </a:pPr>
            <a:r>
              <a:rPr lang="en-CA" dirty="0" smtClean="0"/>
              <a:t>Kevin Olsen – GOSAT TIR CH</a:t>
            </a:r>
            <a:r>
              <a:rPr lang="en-CA" baseline="-25000" dirty="0" smtClean="0"/>
              <a:t>4</a:t>
            </a:r>
            <a:r>
              <a:rPr lang="en-CA" dirty="0" smtClean="0"/>
              <a:t> </a:t>
            </a:r>
            <a:r>
              <a:rPr lang="en-US" dirty="0"/>
              <a:t>validation </a:t>
            </a:r>
            <a:r>
              <a:rPr lang="en-CA" dirty="0" smtClean="0"/>
              <a:t>(AMT 2017)</a:t>
            </a:r>
          </a:p>
          <a:p>
            <a:pPr lvl="1">
              <a:spcBef>
                <a:spcPts val="300"/>
              </a:spcBef>
            </a:pPr>
            <a:r>
              <a:rPr lang="en-CA" dirty="0" smtClean="0"/>
              <a:t>Brendan Byrne – long-path measurements with Bruker 125M</a:t>
            </a:r>
          </a:p>
          <a:p>
            <a:pPr>
              <a:spcBef>
                <a:spcPts val="300"/>
              </a:spcBef>
            </a:pPr>
            <a:r>
              <a:rPr lang="en-CA" dirty="0" smtClean="0"/>
              <a:t>Contributions to other studies</a:t>
            </a:r>
            <a:endParaRPr lang="en-CA" altLang="en-US" sz="1800" dirty="0"/>
          </a:p>
          <a:p>
            <a:pPr lvl="1">
              <a:spcBef>
                <a:spcPts val="300"/>
              </a:spcBef>
            </a:pPr>
            <a:r>
              <a:rPr lang="en-CA" dirty="0" smtClean="0">
                <a:sym typeface="Wingdings" panose="05000000000000000000" pitchFamily="2" charset="2"/>
              </a:rPr>
              <a:t>Whitney Bader – NDACC CH</a:t>
            </a:r>
            <a:r>
              <a:rPr lang="en-CA" baseline="-25000" dirty="0" smtClean="0">
                <a:sym typeface="Wingdings" panose="05000000000000000000" pitchFamily="2" charset="2"/>
              </a:rPr>
              <a:t>4</a:t>
            </a:r>
            <a:r>
              <a:rPr lang="en-CA" dirty="0" smtClean="0">
                <a:sym typeface="Wingdings" panose="05000000000000000000" pitchFamily="2" charset="2"/>
              </a:rPr>
              <a:t> trends (ACP 2017)</a:t>
            </a:r>
          </a:p>
          <a:p>
            <a:pPr lvl="1">
              <a:spcBef>
                <a:spcPts val="300"/>
              </a:spcBef>
            </a:pPr>
            <a:r>
              <a:rPr lang="en-CA" dirty="0" smtClean="0">
                <a:sym typeface="Wingdings" panose="05000000000000000000" pitchFamily="2" charset="2"/>
              </a:rPr>
              <a:t>Enrico </a:t>
            </a:r>
            <a:r>
              <a:rPr lang="en-CA" dirty="0" err="1" smtClean="0">
                <a:sym typeface="Wingdings" panose="05000000000000000000" pitchFamily="2" charset="2"/>
              </a:rPr>
              <a:t>Dammers</a:t>
            </a:r>
            <a:r>
              <a:rPr lang="en-CA" dirty="0" smtClean="0">
                <a:sym typeface="Wingdings" panose="05000000000000000000" pitchFamily="2" charset="2"/>
              </a:rPr>
              <a:t> – </a:t>
            </a:r>
            <a:r>
              <a:rPr lang="en-CA" dirty="0" err="1" smtClean="0"/>
              <a:t>CrIS</a:t>
            </a:r>
            <a:r>
              <a:rPr lang="en-CA" dirty="0" smtClean="0"/>
              <a:t> NH</a:t>
            </a:r>
            <a:r>
              <a:rPr lang="en-CA" baseline="-25000" dirty="0" smtClean="0"/>
              <a:t>3</a:t>
            </a:r>
            <a:r>
              <a:rPr lang="en-CA" dirty="0" smtClean="0"/>
              <a:t> validation</a:t>
            </a:r>
            <a:r>
              <a:rPr lang="en-CA" dirty="0" smtClean="0">
                <a:sym typeface="Wingdings" panose="05000000000000000000" pitchFamily="2" charset="2"/>
              </a:rPr>
              <a:t> (</a:t>
            </a:r>
            <a:r>
              <a:rPr lang="en-GB" dirty="0" smtClean="0"/>
              <a:t>AMT 2017)</a:t>
            </a:r>
          </a:p>
          <a:p>
            <a:pPr lvl="1">
              <a:spcBef>
                <a:spcPts val="300"/>
              </a:spcBef>
            </a:pPr>
            <a:r>
              <a:rPr lang="en-CA" dirty="0" smtClean="0"/>
              <a:t>Rebecca Buchholz </a:t>
            </a:r>
            <a:r>
              <a:rPr lang="en-CA" dirty="0" smtClean="0">
                <a:sym typeface="Wingdings" panose="05000000000000000000" pitchFamily="2" charset="2"/>
              </a:rPr>
              <a:t>– </a:t>
            </a:r>
            <a:r>
              <a:rPr lang="en-CA" dirty="0" smtClean="0"/>
              <a:t>MOPITT </a:t>
            </a:r>
            <a:r>
              <a:rPr lang="en-GB" dirty="0" smtClean="0"/>
              <a:t>CO </a:t>
            </a:r>
            <a:r>
              <a:rPr lang="en-CA" dirty="0" smtClean="0">
                <a:sym typeface="Wingdings" panose="05000000000000000000" pitchFamily="2" charset="2"/>
              </a:rPr>
              <a:t>v</a:t>
            </a:r>
            <a:r>
              <a:rPr lang="en-CA" dirty="0" smtClean="0"/>
              <a:t>alidation (AMT 2017)</a:t>
            </a:r>
          </a:p>
          <a:p>
            <a:pPr lvl="1">
              <a:spcBef>
                <a:spcPts val="300"/>
              </a:spcBef>
            </a:pPr>
            <a:r>
              <a:rPr lang="en-CA" dirty="0" smtClean="0"/>
              <a:t>Corinne </a:t>
            </a:r>
            <a:r>
              <a:rPr lang="en-CA" dirty="0" err="1" smtClean="0"/>
              <a:t>Vigouroux</a:t>
            </a:r>
            <a:r>
              <a:rPr lang="en-CA" dirty="0" smtClean="0"/>
              <a:t> – NDACC HCHO time series (AMT </a:t>
            </a:r>
            <a:r>
              <a:rPr lang="en-CA" altLang="en-US" dirty="0"/>
              <a:t>submitted</a:t>
            </a:r>
            <a:r>
              <a:rPr lang="en-CA" dirty="0" smtClean="0"/>
              <a:t>)</a:t>
            </a:r>
          </a:p>
          <a:p>
            <a:pPr lvl="1">
              <a:spcBef>
                <a:spcPts val="300"/>
              </a:spcBef>
            </a:pPr>
            <a:r>
              <a:rPr lang="en-CA" altLang="en-US" dirty="0" err="1" smtClean="0"/>
              <a:t>Zitely</a:t>
            </a:r>
            <a:r>
              <a:rPr lang="en-CA" altLang="en-US" dirty="0" smtClean="0"/>
              <a:t> </a:t>
            </a:r>
            <a:r>
              <a:rPr lang="en-CA" altLang="en-US" dirty="0" err="1" smtClean="0"/>
              <a:t>Tzompa</a:t>
            </a:r>
            <a:r>
              <a:rPr lang="en-CA" altLang="en-US" dirty="0" smtClean="0"/>
              <a:t>-Sosa – C</a:t>
            </a:r>
            <a:r>
              <a:rPr lang="en-CA" altLang="en-US" baseline="-25000" dirty="0" smtClean="0"/>
              <a:t>2</a:t>
            </a:r>
            <a:r>
              <a:rPr lang="en-CA" altLang="en-US" dirty="0" smtClean="0"/>
              <a:t>H</a:t>
            </a:r>
            <a:r>
              <a:rPr lang="en-CA" altLang="en-US" baseline="-25000" dirty="0" smtClean="0"/>
              <a:t>6</a:t>
            </a:r>
            <a:r>
              <a:rPr lang="en-CA" altLang="en-US" dirty="0" smtClean="0"/>
              <a:t> emissions (JGR 2017 and JGR submitted)</a:t>
            </a:r>
            <a:endParaRPr lang="en-CA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323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Executive.thmx</Template>
  <TotalTime>9170</TotalTime>
  <Words>1915</Words>
  <Application>Microsoft Office PowerPoint</Application>
  <PresentationFormat>On-screen Show (4:3)</PresentationFormat>
  <Paragraphs>255</Paragraphs>
  <Slides>26</Slides>
  <Notes>8</Notes>
  <HiddenSlides>1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26</vt:i4>
      </vt:variant>
    </vt:vector>
  </HeadingPairs>
  <TitlesOfParts>
    <vt:vector size="42" baseType="lpstr">
      <vt:lpstr>MS PGothic</vt:lpstr>
      <vt:lpstr>Arial</vt:lpstr>
      <vt:lpstr>Calibri</vt:lpstr>
      <vt:lpstr>Calibri Light</vt:lpstr>
      <vt:lpstr>Helvetica</vt:lpstr>
      <vt:lpstr>Helvetica Neue</vt:lpstr>
      <vt:lpstr>Mesmerize</vt:lpstr>
      <vt:lpstr>Symbol</vt:lpstr>
      <vt:lpstr>Times New Roman</vt:lpstr>
      <vt:lpstr>Wingdings</vt:lpstr>
      <vt:lpstr>Wingdings 2</vt:lpstr>
      <vt:lpstr>Clarity</vt:lpstr>
      <vt:lpstr>Default Design</vt:lpstr>
      <vt:lpstr>Office Theme</vt:lpstr>
      <vt:lpstr>1_Office Theme</vt:lpstr>
      <vt:lpstr>1_Default Design</vt:lpstr>
      <vt:lpstr>The University of Toronto Atmospheric Observatory:  Site Report</vt:lpstr>
      <vt:lpstr>University of Toronto Atmospheric Observatory: TAO</vt:lpstr>
      <vt:lpstr>TAO FTIR Measurements </vt:lpstr>
      <vt:lpstr>Status of NDACC Data Submission</vt:lpstr>
      <vt:lpstr>TAO FTIR Time Series: 2002-2016</vt:lpstr>
      <vt:lpstr>HBr Instrument Line Shapes</vt:lpstr>
      <vt:lpstr>HBr Instrument Line Shapes</vt:lpstr>
      <vt:lpstr>Retrieved HBr Cell Columns</vt:lpstr>
      <vt:lpstr>TAO Activities over the Past Year</vt:lpstr>
      <vt:lpstr>Open-Path FTIR</vt:lpstr>
      <vt:lpstr>UofT OP-FTIR Time Series</vt:lpstr>
      <vt:lpstr>Outlook &amp; Future Work</vt:lpstr>
      <vt:lpstr>Eureka Site Report</vt:lpstr>
      <vt:lpstr>The PEARL at Eureka</vt:lpstr>
      <vt:lpstr>PEARL 125HR History</vt:lpstr>
      <vt:lpstr>PowerPoint Presentation</vt:lpstr>
      <vt:lpstr>Bruker 125HR Line Shape: MIR N2O</vt:lpstr>
      <vt:lpstr>Bruker 125HR Line Shape: NIR HCl</vt:lpstr>
      <vt:lpstr>Status of NDACC Data Submission</vt:lpstr>
      <vt:lpstr>PEARL FTIR Time Series: 2006-2016</vt:lpstr>
      <vt:lpstr>Activities Over the Past Year</vt:lpstr>
      <vt:lpstr>PEARL H2O Intercomparisons using MUSICA</vt:lpstr>
      <vt:lpstr>NDACC Publications </vt:lpstr>
      <vt:lpstr>TCCON / GHG Publications </vt:lpstr>
      <vt:lpstr>Funding Outlook for PEARL</vt:lpstr>
      <vt:lpstr>Acknowledgements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NDACC&amp;TCCON Meeting 2017 Toronto Site Report</dc:title>
  <dc:creator>Shoma Yamanouchi</dc:creator>
  <cp:lastModifiedBy>Kim Strong</cp:lastModifiedBy>
  <cp:revision>121</cp:revision>
  <dcterms:created xsi:type="dcterms:W3CDTF">2017-05-03T04:58:47Z</dcterms:created>
  <dcterms:modified xsi:type="dcterms:W3CDTF">2018-06-13T19:32:50Z</dcterms:modified>
</cp:coreProperties>
</file>