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27"/>
  </p:notesMasterIdLst>
  <p:handoutMasterIdLst>
    <p:handoutMasterId r:id="rId28"/>
  </p:handoutMasterIdLst>
  <p:sldIdLst>
    <p:sldId id="291" r:id="rId4"/>
    <p:sldId id="320" r:id="rId5"/>
    <p:sldId id="259" r:id="rId6"/>
    <p:sldId id="260" r:id="rId7"/>
    <p:sldId id="264" r:id="rId8"/>
    <p:sldId id="323" r:id="rId9"/>
    <p:sldId id="322" r:id="rId10"/>
    <p:sldId id="266" r:id="rId11"/>
    <p:sldId id="292" r:id="rId12"/>
    <p:sldId id="293" r:id="rId13"/>
    <p:sldId id="295" r:id="rId14"/>
    <p:sldId id="272" r:id="rId15"/>
    <p:sldId id="298" r:id="rId16"/>
    <p:sldId id="321" r:id="rId17"/>
    <p:sldId id="303" r:id="rId18"/>
    <p:sldId id="324" r:id="rId19"/>
    <p:sldId id="304" r:id="rId20"/>
    <p:sldId id="309" r:id="rId21"/>
    <p:sldId id="325" r:id="rId22"/>
    <p:sldId id="327" r:id="rId23"/>
    <p:sldId id="328" r:id="rId24"/>
    <p:sldId id="330" r:id="rId25"/>
    <p:sldId id="326" r:id="rId2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911F183C-0298-7B40-A734-A6E4A4B7E830}">
          <p14:sldIdLst>
            <p14:sldId id="291"/>
            <p14:sldId id="320"/>
            <p14:sldId id="259"/>
            <p14:sldId id="260"/>
            <p14:sldId id="264"/>
            <p14:sldId id="323"/>
            <p14:sldId id="322"/>
            <p14:sldId id="266"/>
            <p14:sldId id="292"/>
            <p14:sldId id="293"/>
            <p14:sldId id="295"/>
            <p14:sldId id="272"/>
            <p14:sldId id="298"/>
            <p14:sldId id="321"/>
            <p14:sldId id="303"/>
            <p14:sldId id="324"/>
            <p14:sldId id="304"/>
            <p14:sldId id="309"/>
            <p14:sldId id="325"/>
            <p14:sldId id="327"/>
            <p14:sldId id="328"/>
            <p14:sldId id="330"/>
            <p14:sldId id="32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5887" autoAdjust="0"/>
    <p:restoredTop sz="94690" autoAdjust="0"/>
  </p:normalViewPr>
  <p:slideViewPr>
    <p:cSldViewPr snapToGrid="0" snapToObjects="1">
      <p:cViewPr varScale="1">
        <p:scale>
          <a:sx n="113" d="100"/>
          <a:sy n="113" d="100"/>
        </p:scale>
        <p:origin x="-5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3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DE165-6F5D-CA40-90DD-4ABD568521B5}" type="datetimeFigureOut">
              <a:rPr lang="es-ES" smtClean="0"/>
              <a:t>13/06/18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5E44D-CDE7-4643-B0C8-25F9827786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84587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6190B-EF91-854C-A018-F84F94A4856F}" type="datetimeFigureOut">
              <a:rPr lang="es-ES" smtClean="0"/>
              <a:t>13/06/18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BAE9C-CD05-E347-B099-758B2B9034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702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BAE9C-CD05-E347-B099-758B2B903491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38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2018 -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277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UNAM, Mexico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44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UNAM, Mexico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4480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5814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4565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305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98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9832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2259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881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631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731" y="22316"/>
            <a:ext cx="507268" cy="54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399306" y="0"/>
            <a:ext cx="7287493" cy="564396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s-ES" dirty="0" err="1" smtClean="0"/>
              <a:t>Altzomoni</a:t>
            </a:r>
            <a:r>
              <a:rPr lang="es-ES" dirty="0" smtClean="0"/>
              <a:t> </a:t>
            </a:r>
            <a:r>
              <a:rPr lang="es-ES" dirty="0" err="1" smtClean="0"/>
              <a:t>Site</a:t>
            </a:r>
            <a:r>
              <a:rPr lang="es-ES" dirty="0" smtClean="0"/>
              <a:t> </a:t>
            </a:r>
            <a:r>
              <a:rPr lang="es-ES" dirty="0" err="1" smtClean="0"/>
              <a:t>Report</a:t>
            </a:r>
            <a:r>
              <a:rPr lang="es-ES" dirty="0" smtClean="0"/>
              <a:t>: </a:t>
            </a:r>
            <a:r>
              <a:rPr lang="es-ES" dirty="0" err="1" smtClean="0"/>
              <a:t>Outline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/>
            </a:lvl1pPr>
            <a:lvl3pPr marL="914400" indent="0">
              <a:buNone/>
              <a:defRPr/>
            </a:lvl3pPr>
          </a:lstStyle>
          <a:p>
            <a:pPr lvl="0"/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UNAM, Mexico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  <p:cxnSp>
        <p:nvCxnSpPr>
          <p:cNvPr id="10" name="Conector recto 9"/>
          <p:cNvCxnSpPr/>
          <p:nvPr userDrawn="1"/>
        </p:nvCxnSpPr>
        <p:spPr>
          <a:xfrm>
            <a:off x="0" y="564396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 userDrawn="1"/>
        </p:nvCxnSpPr>
        <p:spPr>
          <a:xfrm>
            <a:off x="0" y="6480893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9313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1467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0942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23824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8565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5582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88526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33531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9945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8270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718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1760502" y="1025367"/>
            <a:ext cx="1614716" cy="495384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2018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44170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7643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8067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780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583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2018 -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 smtClean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41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2018 -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 smtClean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626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2308"/>
            <a:ext cx="8229600" cy="44681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2018 -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91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37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UNAM, Mexico 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823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185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634484" y="38780"/>
            <a:ext cx="7243471" cy="51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n-US" dirty="0" smtClean="0"/>
              <a:t>Site Report </a:t>
            </a:r>
            <a:r>
              <a:rPr lang="en-US" dirty="0" err="1" smtClean="0"/>
              <a:t>Altzomoni</a:t>
            </a:r>
            <a:r>
              <a:rPr lang="en-US" dirty="0" smtClean="0"/>
              <a:t>, Mexico :</a:t>
            </a:r>
            <a:br>
              <a:rPr lang="en-US" dirty="0" smtClean="0"/>
            </a:b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-1" y="6483437"/>
            <a:ext cx="84061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3366FF"/>
                </a:solidFill>
              </a:rPr>
              <a:t>2018 -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 smtClean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406189" y="6492875"/>
            <a:ext cx="737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pic>
        <p:nvPicPr>
          <p:cNvPr id="7" name="Imagen 6" descr="RUOA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4824" y="-1"/>
            <a:ext cx="610509" cy="544287"/>
          </a:xfrm>
          <a:prstGeom prst="rect">
            <a:avLst/>
          </a:prstGeom>
        </p:spPr>
      </p:pic>
      <p:pic>
        <p:nvPicPr>
          <p:cNvPr id="9" name="Imagen 11"/>
          <p:cNvPicPr/>
          <p:nvPr userDrawn="1"/>
        </p:nvPicPr>
        <p:blipFill>
          <a:blip r:embed="rId14"/>
          <a:stretch>
            <a:fillRect/>
          </a:stretch>
        </p:blipFill>
        <p:spPr>
          <a:xfrm>
            <a:off x="0" y="-1"/>
            <a:ext cx="574825" cy="54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5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marL="0" marR="0" indent="0" algn="l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lang="en-US" sz="1800" b="0" kern="1200" baseline="0" smtClean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30/05/16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TCCON / IRWG Meeting Jeju, Korea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0CF5-44B1-3D49-A50F-A86EB845035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692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F5527-2707-5F4F-88E9-BD928F23A80F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13/06/18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608DA-EC4E-DF47-B760-27D1C618F55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093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jpe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article/pii/S0377027317300926" TargetMode="External"/><Relationship Id="rId4" Type="http://schemas.openxmlformats.org/officeDocument/2006/relationships/hyperlink" Target="https://www.atmos-meas-tech.net/10/2703/2017/amt-10-2703-2017.html" TargetMode="External"/><Relationship Id="rId5" Type="http://schemas.openxmlformats.org/officeDocument/2006/relationships/hyperlink" Target="https://www.atmos-meas-tech.net/10/2425/2017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atmos-meas-tech.net/10/2645/2017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Site Report </a:t>
            </a:r>
            <a:r>
              <a:rPr lang="en-US" dirty="0" err="1"/>
              <a:t>Altzomoni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Mexico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Michel </a:t>
            </a:r>
            <a:r>
              <a:rPr lang="en-US" dirty="0" err="1"/>
              <a:t>Grutter</a:t>
            </a:r>
            <a:r>
              <a:rPr lang="en-US" dirty="0" smtClean="0"/>
              <a:t>, Wolfgang </a:t>
            </a:r>
            <a:r>
              <a:rPr lang="en-US" dirty="0"/>
              <a:t>Stremme</a:t>
            </a:r>
            <a:r>
              <a:rPr lang="en-US" dirty="0" smtClean="0"/>
              <a:t>,  Alex </a:t>
            </a:r>
            <a:r>
              <a:rPr lang="en-US" dirty="0" err="1"/>
              <a:t>Bezanilla</a:t>
            </a:r>
            <a:r>
              <a:rPr lang="en-US" dirty="0"/>
              <a:t>, </a:t>
            </a:r>
            <a:r>
              <a:rPr lang="en-US" dirty="0" err="1"/>
              <a:t>Noemie</a:t>
            </a:r>
            <a:r>
              <a:rPr lang="en-US" dirty="0"/>
              <a:t> </a:t>
            </a:r>
            <a:r>
              <a:rPr lang="en-US" dirty="0" err="1"/>
              <a:t>Taquet</a:t>
            </a:r>
            <a:r>
              <a:rPr lang="en-US" dirty="0"/>
              <a:t>, </a:t>
            </a:r>
            <a:r>
              <a:rPr lang="en-US" dirty="0" smtClean="0"/>
              <a:t>Ruben Pavia,</a:t>
            </a:r>
            <a:endParaRPr lang="en-US" dirty="0"/>
          </a:p>
          <a:p>
            <a:r>
              <a:rPr lang="en-US" dirty="0" smtClean="0"/>
              <a:t>Alan Garcia </a:t>
            </a:r>
            <a:r>
              <a:rPr lang="en-US" dirty="0" err="1" smtClean="0"/>
              <a:t>Zuber</a:t>
            </a:r>
            <a:r>
              <a:rPr lang="en-US" dirty="0" smtClean="0"/>
              <a:t>, Beatriz </a:t>
            </a:r>
            <a:r>
              <a:rPr lang="en-US" dirty="0" err="1" smtClean="0"/>
              <a:t>Herrea</a:t>
            </a:r>
            <a:endParaRPr lang="en-US" dirty="0" smtClean="0"/>
          </a:p>
          <a:p>
            <a:r>
              <a:rPr lang="en-US" dirty="0" smtClean="0"/>
              <a:t>Center </a:t>
            </a:r>
            <a:r>
              <a:rPr lang="en-US" dirty="0"/>
              <a:t>for Atmospheric Sciences</a:t>
            </a:r>
          </a:p>
          <a:p>
            <a:r>
              <a:rPr lang="en-US" dirty="0"/>
              <a:t>UNAM</a:t>
            </a:r>
          </a:p>
        </p:txBody>
      </p:sp>
      <p:pic>
        <p:nvPicPr>
          <p:cNvPr id="4" name="Picture 3" descr="logo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9826" cy="12042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826" y="503733"/>
            <a:ext cx="1401007" cy="700504"/>
          </a:xfrm>
          <a:prstGeom prst="rect">
            <a:avLst/>
          </a:prstGeom>
        </p:spPr>
      </p:pic>
      <p:pic>
        <p:nvPicPr>
          <p:cNvPr id="6" name="Imagen 20" descr="CCA_logo.jpg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170" y="149901"/>
            <a:ext cx="1096060" cy="1054336"/>
          </a:xfrm>
          <a:prstGeom prst="rect">
            <a:avLst/>
          </a:prstGeom>
        </p:spPr>
      </p:pic>
      <p:pic>
        <p:nvPicPr>
          <p:cNvPr id="7" name="38 Imagen"/>
          <p:cNvPicPr/>
          <p:nvPr/>
        </p:nvPicPr>
        <p:blipFill>
          <a:blip r:embed="rId5"/>
          <a:stretch>
            <a:fillRect/>
          </a:stretch>
        </p:blipFill>
        <p:spPr>
          <a:xfrm>
            <a:off x="6658702" y="137327"/>
            <a:ext cx="1113698" cy="99293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359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10</a:t>
            </a:fld>
            <a:endParaRPr lang="es-ES"/>
          </a:p>
        </p:txBody>
      </p:sp>
      <p:sp>
        <p:nvSpPr>
          <p:cNvPr id="17" name="Título 9"/>
          <p:cNvSpPr>
            <a:spLocks noGrp="1"/>
          </p:cNvSpPr>
          <p:nvPr>
            <p:ph type="title"/>
          </p:nvPr>
        </p:nvSpPr>
        <p:spPr>
          <a:xfrm>
            <a:off x="1399306" y="0"/>
            <a:ext cx="7287493" cy="564396"/>
          </a:xfrm>
        </p:spPr>
        <p:txBody>
          <a:bodyPr/>
          <a:lstStyle/>
          <a:p>
            <a:r>
              <a:rPr lang="es-ES" dirty="0" smtClean="0"/>
              <a:t>ILS: N2O </a:t>
            </a:r>
            <a:r>
              <a:rPr lang="es-ES" dirty="0" err="1" smtClean="0"/>
              <a:t>cell</a:t>
            </a:r>
            <a:r>
              <a:rPr lang="es-ES" dirty="0" smtClean="0"/>
              <a:t> </a:t>
            </a:r>
            <a:r>
              <a:rPr lang="es-ES" dirty="0" err="1" smtClean="0"/>
              <a:t>spectrum</a:t>
            </a:r>
            <a:r>
              <a:rPr lang="es-ES" dirty="0" smtClean="0"/>
              <a:t> and LINEFIT  </a:t>
            </a:r>
            <a:r>
              <a:rPr lang="es-ES" dirty="0" err="1" smtClean="0"/>
              <a:t>Analysis</a:t>
            </a:r>
            <a:endParaRPr lang="es-ES" dirty="0"/>
          </a:p>
        </p:txBody>
      </p:sp>
      <p:pic>
        <p:nvPicPr>
          <p:cNvPr id="2" name="Imagen 1" descr="i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890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252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/>
              <a:t>ILS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199" y="770261"/>
            <a:ext cx="8229600" cy="4525963"/>
          </a:xfrm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2018</a:t>
            </a:r>
          </a:p>
          <a:p>
            <a:r>
              <a:rPr lang="es-ES" dirty="0" smtClean="0"/>
              <a:t>N2O </a:t>
            </a:r>
            <a:r>
              <a:rPr lang="es-ES" dirty="0" err="1" smtClean="0"/>
              <a:t>Cell</a:t>
            </a:r>
            <a:r>
              <a:rPr lang="es-ES" dirty="0" smtClean="0"/>
              <a:t> </a:t>
            </a:r>
            <a:r>
              <a:rPr lang="es-ES" dirty="0" err="1" smtClean="0"/>
              <a:t>measurements</a:t>
            </a:r>
            <a:r>
              <a:rPr lang="es-ES" dirty="0"/>
              <a:t> </a:t>
            </a:r>
            <a:r>
              <a:rPr lang="es-ES" dirty="0" smtClean="0"/>
              <a:t>and ILS </a:t>
            </a:r>
            <a:r>
              <a:rPr lang="es-ES" dirty="0" err="1" smtClean="0"/>
              <a:t>retrieval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We</a:t>
            </a:r>
            <a:r>
              <a:rPr lang="es-ES" dirty="0" smtClean="0"/>
              <a:t> use </a:t>
            </a:r>
            <a:r>
              <a:rPr lang="es-ES" dirty="0" err="1" smtClean="0"/>
              <a:t>for</a:t>
            </a:r>
            <a:r>
              <a:rPr lang="es-ES" dirty="0" smtClean="0"/>
              <a:t> N2O </a:t>
            </a:r>
            <a:r>
              <a:rPr lang="es-ES" dirty="0" err="1" smtClean="0"/>
              <a:t>the</a:t>
            </a:r>
            <a:r>
              <a:rPr lang="es-ES" dirty="0" smtClean="0"/>
              <a:t> new </a:t>
            </a:r>
            <a:r>
              <a:rPr lang="es-ES" dirty="0" err="1" smtClean="0"/>
              <a:t>Linefit</a:t>
            </a:r>
            <a:r>
              <a:rPr lang="es-ES" dirty="0" smtClean="0"/>
              <a:t> 14 </a:t>
            </a:r>
          </a:p>
          <a:p>
            <a:endParaRPr lang="es-E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s-ES" dirty="0" smtClean="0">
                <a:solidFill>
                  <a:srgbClr val="FF0000"/>
                </a:solidFill>
              </a:rPr>
              <a:t>ILS in </a:t>
            </a:r>
            <a:r>
              <a:rPr lang="es-ES" dirty="0" err="1" smtClean="0">
                <a:solidFill>
                  <a:srgbClr val="FF0000"/>
                </a:solidFill>
              </a:rPr>
              <a:t>Altzomoni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not</a:t>
            </a:r>
            <a:r>
              <a:rPr lang="es-ES" dirty="0" smtClean="0">
                <a:solidFill>
                  <a:srgbClr val="FF0000"/>
                </a:solidFill>
              </a:rPr>
              <a:t> so  </a:t>
            </a:r>
            <a:r>
              <a:rPr lang="es-ES" dirty="0" err="1" smtClean="0">
                <a:solidFill>
                  <a:srgbClr val="FF0000"/>
                </a:solidFill>
              </a:rPr>
              <a:t>good</a:t>
            </a:r>
            <a:r>
              <a:rPr lang="es-ES" dirty="0" smtClean="0">
                <a:solidFill>
                  <a:srgbClr val="FF0000"/>
                </a:solidFill>
              </a:rPr>
              <a:t>:   </a:t>
            </a:r>
            <a:r>
              <a:rPr lang="es-ES" dirty="0" err="1" smtClean="0">
                <a:solidFill>
                  <a:srgbClr val="FF0000"/>
                </a:solidFill>
              </a:rPr>
              <a:t>We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have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realign</a:t>
            </a:r>
            <a:r>
              <a:rPr lang="es-ES" dirty="0" smtClean="0">
                <a:solidFill>
                  <a:srgbClr val="FF0000"/>
                </a:solidFill>
              </a:rPr>
              <a:t> !!!!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M</a:t>
            </a:r>
            <a:r>
              <a:rPr lang="es-ES" dirty="0" err="1" smtClean="0">
                <a:solidFill>
                  <a:srgbClr val="FF0000"/>
                </a:solidFill>
              </a:rPr>
              <a:t>odulation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efficiency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droping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down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below</a:t>
            </a:r>
            <a:r>
              <a:rPr lang="es-ES" dirty="0" smtClean="0">
                <a:solidFill>
                  <a:srgbClr val="FF0000"/>
                </a:solidFill>
              </a:rPr>
              <a:t> 85%</a:t>
            </a:r>
          </a:p>
          <a:p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79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9307" y="0"/>
            <a:ext cx="6196777" cy="564396"/>
          </a:xfrm>
        </p:spPr>
        <p:txBody>
          <a:bodyPr/>
          <a:lstStyle/>
          <a:p>
            <a:r>
              <a:rPr lang="es-ES" dirty="0" err="1" smtClean="0"/>
              <a:t>Measurement</a:t>
            </a:r>
            <a:r>
              <a:rPr lang="es-ES" dirty="0" smtClean="0"/>
              <a:t> </a:t>
            </a:r>
            <a:r>
              <a:rPr lang="es-ES" dirty="0" err="1" smtClean="0"/>
              <a:t>Statistics</a:t>
            </a:r>
            <a:r>
              <a:rPr lang="es-ES" dirty="0" smtClean="0"/>
              <a:t>: </a:t>
            </a:r>
            <a:r>
              <a:rPr lang="es-ES" dirty="0" err="1" smtClean="0"/>
              <a:t>Altzomoni</a:t>
            </a:r>
            <a:r>
              <a:rPr lang="es-ES" dirty="0" smtClean="0"/>
              <a:t> 2015 and 2016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12</a:t>
            </a:fld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229317" y="564396"/>
            <a:ext cx="85552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err="1" smtClean="0"/>
              <a:t>Measurement</a:t>
            </a:r>
            <a:r>
              <a:rPr lang="es-ES" sz="2800" b="1" dirty="0" smtClean="0"/>
              <a:t> </a:t>
            </a:r>
            <a:r>
              <a:rPr lang="es-ES" sz="2800" b="1" dirty="0" err="1"/>
              <a:t>d</a:t>
            </a:r>
            <a:r>
              <a:rPr lang="es-ES" sz="2800" b="1" dirty="0" err="1" smtClean="0"/>
              <a:t>ays</a:t>
            </a:r>
            <a:r>
              <a:rPr lang="es-ES" sz="2800" b="1" dirty="0" smtClean="0"/>
              <a:t> :</a:t>
            </a:r>
          </a:p>
          <a:p>
            <a:r>
              <a:rPr lang="es-ES" sz="2800" b="1" dirty="0" smtClean="0"/>
              <a:t>		2017:  151 </a:t>
            </a:r>
            <a:r>
              <a:rPr lang="es-ES" sz="2800" b="1" dirty="0" err="1" smtClean="0"/>
              <a:t>days</a:t>
            </a:r>
            <a:r>
              <a:rPr lang="es-ES" sz="2800" b="1" dirty="0" smtClean="0"/>
              <a:t> (</a:t>
            </a:r>
            <a:r>
              <a:rPr lang="es-ES" sz="2800" b="1" dirty="0" err="1" smtClean="0"/>
              <a:t>how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to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count</a:t>
            </a:r>
            <a:r>
              <a:rPr lang="es-ES" sz="2800" b="1" dirty="0" smtClean="0"/>
              <a:t>,??  		</a:t>
            </a:r>
          </a:p>
          <a:p>
            <a:r>
              <a:rPr lang="es-ES" sz="2800" b="1" dirty="0"/>
              <a:t>	</a:t>
            </a:r>
            <a:r>
              <a:rPr lang="es-ES" sz="2800" b="1" dirty="0" smtClean="0"/>
              <a:t>	2018:  46 </a:t>
            </a:r>
            <a:r>
              <a:rPr lang="es-ES" sz="2800" b="1" dirty="0" err="1" smtClean="0"/>
              <a:t>days</a:t>
            </a:r>
            <a:r>
              <a:rPr lang="es-ES" sz="2800" b="1" dirty="0" smtClean="0"/>
              <a:t> </a:t>
            </a:r>
            <a:endParaRPr lang="es-ES" sz="2000" dirty="0"/>
          </a:p>
          <a:p>
            <a:endParaRPr lang="es-ES" sz="28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105829" y="2140596"/>
            <a:ext cx="68026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 smtClean="0"/>
              <a:t>Measured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Spectra</a:t>
            </a:r>
            <a:r>
              <a:rPr lang="es-ES" sz="2800" b="1" dirty="0" smtClean="0"/>
              <a:t>: (0.005cm</a:t>
            </a:r>
            <a:r>
              <a:rPr lang="es-ES" sz="2800" b="1" baseline="30000" dirty="0"/>
              <a:t>-1</a:t>
            </a:r>
            <a:r>
              <a:rPr lang="es-ES" sz="2800" b="1" dirty="0" smtClean="0"/>
              <a:t>),</a:t>
            </a:r>
            <a:r>
              <a:rPr lang="es-ES" sz="2800" b="1" dirty="0"/>
              <a:t> (</a:t>
            </a:r>
            <a:r>
              <a:rPr lang="es-ES" sz="2800" b="1" dirty="0" smtClean="0"/>
              <a:t>0.0075cm</a:t>
            </a:r>
            <a:r>
              <a:rPr lang="es-ES" sz="2800" b="1" baseline="30000" dirty="0"/>
              <a:t>-1</a:t>
            </a:r>
            <a:r>
              <a:rPr lang="es-ES" sz="2800" b="1" dirty="0"/>
              <a:t>)</a:t>
            </a:r>
          </a:p>
          <a:p>
            <a:endParaRPr lang="es-ES" sz="28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1584" y="4495805"/>
            <a:ext cx="67477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2800" b="1" dirty="0" smtClean="0"/>
          </a:p>
          <a:p>
            <a:r>
              <a:rPr lang="es-ES" sz="2800" b="1" dirty="0" err="1" smtClean="0"/>
              <a:t>Measured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Spectra</a:t>
            </a:r>
            <a:r>
              <a:rPr lang="es-ES" sz="2800" b="1" dirty="0" smtClean="0"/>
              <a:t> (0.1cm</a:t>
            </a:r>
            <a:r>
              <a:rPr lang="es-ES" sz="2800" b="1" baseline="30000" dirty="0"/>
              <a:t>-</a:t>
            </a:r>
            <a:r>
              <a:rPr lang="es-ES" sz="2800" b="1" baseline="30000" dirty="0" smtClean="0"/>
              <a:t>1</a:t>
            </a:r>
            <a:r>
              <a:rPr lang="es-ES" sz="2800" b="1" dirty="0" smtClean="0"/>
              <a:t>) </a:t>
            </a:r>
            <a:r>
              <a:rPr lang="es-ES" sz="2800" b="1" dirty="0" err="1" smtClean="0"/>
              <a:t>two</a:t>
            </a:r>
            <a:r>
              <a:rPr lang="es-ES" sz="2800" b="1" dirty="0" smtClean="0"/>
              <a:t> times more</a:t>
            </a:r>
            <a:endParaRPr lang="es-ES" sz="2800" b="1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91581"/>
              </p:ext>
            </p:extLst>
          </p:nvPr>
        </p:nvGraphicFramePr>
        <p:xfrm>
          <a:off x="127561" y="2908305"/>
          <a:ext cx="6993947" cy="1587500"/>
        </p:xfrm>
        <a:graphic>
          <a:graphicData uri="http://schemas.openxmlformats.org/drawingml/2006/table">
            <a:tbl>
              <a:tblPr/>
              <a:tblGrid>
                <a:gridCol w="1100899"/>
                <a:gridCol w="841864"/>
                <a:gridCol w="841864"/>
                <a:gridCol w="841864"/>
                <a:gridCol w="841864"/>
                <a:gridCol w="841864"/>
                <a:gridCol w="841864"/>
                <a:gridCol w="841864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961"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SB</a:t>
                      </a:r>
                      <a:endParaRPr lang="es-E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287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284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976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416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8256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61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843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285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411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959</a:t>
                      </a:r>
                      <a:endParaRPr lang="es-E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092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ángulo 36"/>
          <p:cNvSpPr/>
          <p:nvPr/>
        </p:nvSpPr>
        <p:spPr>
          <a:xfrm>
            <a:off x="1523132" y="3630217"/>
            <a:ext cx="7568311" cy="369332"/>
          </a:xfrm>
          <a:prstGeom prst="rect">
            <a:avLst/>
          </a:prstGeom>
          <a:solidFill>
            <a:srgbClr val="CDFFF2"/>
          </a:solidFill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						</a:t>
            </a:r>
            <a:r>
              <a:rPr lang="es-ES" dirty="0" err="1" smtClean="0">
                <a:solidFill>
                  <a:prstClr val="black"/>
                </a:solidFill>
                <a:latin typeface="Calibri"/>
              </a:rPr>
              <a:t>CaF</a:t>
            </a:r>
            <a:endParaRPr lang="es-E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-7198" y="3953384"/>
            <a:ext cx="9144001" cy="485554"/>
          </a:xfrm>
          <a:prstGeom prst="rect">
            <a:avLst/>
          </a:prstGeom>
          <a:solidFill>
            <a:srgbClr val="CD9BB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prstClr val="white"/>
                </a:solidFill>
                <a:latin typeface="Calibri"/>
              </a:rPr>
              <a:t>KBr</a:t>
            </a:r>
            <a:r>
              <a:rPr lang="es-ES" dirty="0" smtClean="0">
                <a:solidFill>
                  <a:prstClr val="white"/>
                </a:solidFill>
                <a:latin typeface="Calibri"/>
              </a:rPr>
              <a:t>  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180144" y="3236132"/>
            <a:ext cx="3911299" cy="5408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Calibri"/>
              </a:rPr>
              <a:t>          OPEN (NIR)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904" y="127476"/>
            <a:ext cx="7699722" cy="1143000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NDACC </a:t>
            </a:r>
            <a:r>
              <a:rPr lang="es-ES" sz="2800" b="1" dirty="0" err="1" smtClean="0"/>
              <a:t>setup</a:t>
            </a:r>
            <a:r>
              <a:rPr lang="es-ES" sz="2800" b="1" dirty="0" smtClean="0"/>
              <a:t>:</a:t>
            </a:r>
            <a:endParaRPr lang="es-ES" sz="2800" b="1" dirty="0"/>
          </a:p>
        </p:txBody>
      </p:sp>
      <p:sp>
        <p:nvSpPr>
          <p:cNvPr id="9" name="Rectángulo 8"/>
          <p:cNvSpPr/>
          <p:nvPr/>
        </p:nvSpPr>
        <p:spPr>
          <a:xfrm>
            <a:off x="5180144" y="3999549"/>
            <a:ext cx="3911299" cy="3183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prstClr val="white"/>
                </a:solidFill>
                <a:latin typeface="Calibri"/>
              </a:rPr>
              <a:t>InGaAS</a:t>
            </a:r>
            <a:r>
              <a:rPr lang="es-ES" dirty="0" smtClean="0">
                <a:solidFill>
                  <a:prstClr val="white"/>
                </a:solidFill>
                <a:latin typeface="Calibri"/>
              </a:rPr>
              <a:t> (DC)</a:t>
            </a:r>
            <a:endParaRPr lang="es-E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-29878" y="3929865"/>
            <a:ext cx="2210670" cy="3645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MCT (LN2,AC/DC)</a:t>
            </a:r>
            <a:endParaRPr lang="es-E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440819" y="4300250"/>
            <a:ext cx="5620745" cy="3645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prstClr val="white"/>
                </a:solidFill>
                <a:latin typeface="Calibri"/>
              </a:rPr>
              <a:t>InSb</a:t>
            </a:r>
            <a:r>
              <a:rPr lang="es-ES" dirty="0" smtClean="0">
                <a:solidFill>
                  <a:prstClr val="white"/>
                </a:solidFill>
                <a:latin typeface="Calibri"/>
              </a:rPr>
              <a:t> (LN2,DC)</a:t>
            </a:r>
            <a:endParaRPr lang="es-E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0" y="3236131"/>
            <a:ext cx="1193883" cy="364505"/>
          </a:xfrm>
          <a:prstGeom prst="rect">
            <a:avLst/>
          </a:prstGeom>
          <a:solidFill>
            <a:srgbClr val="9F1216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F6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440820" y="3245147"/>
            <a:ext cx="772124" cy="364505"/>
          </a:xfrm>
          <a:prstGeom prst="rect">
            <a:avLst/>
          </a:prstGeom>
          <a:solidFill>
            <a:srgbClr val="9F6934"/>
          </a:solidFill>
          <a:ln>
            <a:solidFill>
              <a:srgbClr val="D084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F5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982566" y="3245147"/>
            <a:ext cx="867834" cy="36450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F1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4133599" y="3245147"/>
            <a:ext cx="848967" cy="3645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F2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850400" y="3236131"/>
            <a:ext cx="715895" cy="364505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F7</a:t>
            </a:r>
            <a:endParaRPr lang="es-E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875403" y="3245147"/>
            <a:ext cx="1352267" cy="364505"/>
          </a:xfrm>
          <a:prstGeom prst="rect">
            <a:avLst/>
          </a:prstGeom>
          <a:solidFill>
            <a:srgbClr val="3366FF">
              <a:alpha val="73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F3</a:t>
            </a:r>
            <a:endParaRPr lang="es-E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040523" y="3245147"/>
            <a:ext cx="1204637" cy="364505"/>
          </a:xfrm>
          <a:prstGeom prst="rect">
            <a:avLst/>
          </a:prstGeom>
          <a:solidFill>
            <a:srgbClr val="008000">
              <a:alpha val="5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prstClr val="white"/>
                </a:solidFill>
                <a:latin typeface="Calibri"/>
              </a:rPr>
              <a:t>F4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53271" y="1830832"/>
            <a:ext cx="2575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Calibri"/>
              </a:rPr>
              <a:t>                 SO2     </a:t>
            </a:r>
          </a:p>
          <a:p>
            <a:r>
              <a:rPr lang="es-ES" b="1" dirty="0" smtClean="0">
                <a:solidFill>
                  <a:prstClr val="black"/>
                </a:solidFill>
                <a:latin typeface="Calibri"/>
              </a:rPr>
              <a:t>    SIF4 </a:t>
            </a:r>
          </a:p>
          <a:p>
            <a:endParaRPr lang="es-ES" b="1" dirty="0" smtClean="0">
              <a:solidFill>
                <a:prstClr val="black"/>
              </a:solidFill>
              <a:latin typeface="Calibri"/>
            </a:endParaRPr>
          </a:p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(HNO3) (H2S)</a:t>
            </a:r>
            <a:endParaRPr lang="es-E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592542" y="1866107"/>
            <a:ext cx="1575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Calibri"/>
              </a:rPr>
              <a:t>SO2 (v1+v3)</a:t>
            </a:r>
            <a:endParaRPr lang="es-E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663688" y="2234200"/>
            <a:ext cx="50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srgbClr val="000000"/>
                </a:solidFill>
                <a:latin typeface="Calibri"/>
              </a:rPr>
              <a:t>HCl</a:t>
            </a:r>
            <a:endParaRPr lang="es-ES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2977899" y="2637073"/>
            <a:ext cx="67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es-ES" dirty="0" err="1" smtClean="0">
                <a:solidFill>
                  <a:prstClr val="black"/>
                </a:solidFill>
                <a:latin typeface="Calibri"/>
              </a:rPr>
              <a:t>HBr</a:t>
            </a:r>
            <a:r>
              <a:rPr lang="es-ES" dirty="0" smtClean="0">
                <a:solidFill>
                  <a:prstClr val="black"/>
                </a:solidFill>
                <a:latin typeface="Calibri"/>
              </a:rPr>
              <a:t>)</a:t>
            </a:r>
            <a:endParaRPr lang="es-E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180144" y="2279499"/>
            <a:ext cx="43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Calibri"/>
              </a:rPr>
              <a:t>HF</a:t>
            </a:r>
            <a:endParaRPr lang="es-E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6908699" y="2288779"/>
            <a:ext cx="50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solidFill>
                  <a:prstClr val="black"/>
                </a:solidFill>
                <a:latin typeface="Calibri"/>
              </a:rPr>
              <a:t>HCl</a:t>
            </a:r>
            <a:endParaRPr lang="es-E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8319764" y="2279499"/>
            <a:ext cx="43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prstClr val="black"/>
                </a:solidFill>
                <a:latin typeface="Calibri"/>
              </a:rPr>
              <a:t>HF</a:t>
            </a:r>
            <a:endParaRPr lang="es-E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-52558" y="4380146"/>
            <a:ext cx="94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700cm</a:t>
            </a:r>
            <a:r>
              <a:rPr lang="es-ES" baseline="30000" dirty="0" smtClean="0">
                <a:solidFill>
                  <a:prstClr val="black"/>
                </a:solidFill>
                <a:latin typeface="Calibri"/>
              </a:rPr>
              <a:t>-1</a:t>
            </a:r>
            <a:endParaRPr lang="es-ES" baseline="30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8002304" y="4378496"/>
            <a:ext cx="116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  9000cm</a:t>
            </a:r>
            <a:r>
              <a:rPr lang="es-ES" baseline="30000" dirty="0">
                <a:solidFill>
                  <a:prstClr val="black"/>
                </a:solidFill>
                <a:latin typeface="Calibri"/>
              </a:rPr>
              <a:t>-1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4466885" y="1441000"/>
            <a:ext cx="1426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prstClr val="black"/>
                </a:solidFill>
                <a:latin typeface="Calibri"/>
              </a:rPr>
              <a:t>Fundamental</a:t>
            </a:r>
          </a:p>
          <a:p>
            <a:pPr algn="ctr"/>
            <a:r>
              <a:rPr lang="es-ES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es-ES" dirty="0" err="1" smtClean="0">
                <a:solidFill>
                  <a:prstClr val="black"/>
                </a:solidFill>
                <a:latin typeface="Calibri"/>
              </a:rPr>
              <a:t>strong</a:t>
            </a:r>
            <a:r>
              <a:rPr lang="es-ES" dirty="0" smtClean="0">
                <a:solidFill>
                  <a:prstClr val="black"/>
                </a:solidFill>
                <a:latin typeface="Calibri"/>
              </a:rPr>
              <a:t>)</a:t>
            </a:r>
            <a:endParaRPr lang="es-E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908698" y="1441000"/>
            <a:ext cx="16815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1st </a:t>
            </a:r>
            <a:r>
              <a:rPr lang="es-ES" dirty="0" err="1" smtClean="0">
                <a:solidFill>
                  <a:prstClr val="black"/>
                </a:solidFill>
                <a:latin typeface="Calibri"/>
              </a:rPr>
              <a:t>Overtone</a:t>
            </a:r>
            <a:endParaRPr lang="es-ES" dirty="0" smtClean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es-ES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es-ES" dirty="0" err="1" smtClean="0">
                <a:solidFill>
                  <a:prstClr val="black"/>
                </a:solidFill>
                <a:latin typeface="Calibri"/>
              </a:rPr>
              <a:t>weak</a:t>
            </a:r>
            <a:r>
              <a:rPr lang="es-ES" dirty="0" smtClean="0">
                <a:solidFill>
                  <a:prstClr val="black"/>
                </a:solidFill>
                <a:latin typeface="Calibri"/>
              </a:rPr>
              <a:t>)</a:t>
            </a:r>
            <a:endParaRPr lang="es-E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0" y="4690684"/>
            <a:ext cx="9144000" cy="3752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prstClr val="black"/>
                </a:solidFill>
                <a:latin typeface="Calibri"/>
              </a:rPr>
              <a:t>Instrumentation</a:t>
            </a:r>
            <a:r>
              <a:rPr lang="es-ES" dirty="0" smtClean="0">
                <a:solidFill>
                  <a:prstClr val="black"/>
                </a:solidFill>
                <a:latin typeface="Calibri"/>
              </a:rPr>
              <a:t> IFS HR 120/5 + </a:t>
            </a:r>
            <a:r>
              <a:rPr lang="es-ES" dirty="0" err="1" smtClean="0">
                <a:solidFill>
                  <a:prstClr val="black"/>
                </a:solidFill>
                <a:latin typeface="Calibri"/>
              </a:rPr>
              <a:t>camtracker</a:t>
            </a:r>
            <a:endParaRPr lang="es-E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7517062" y="2638476"/>
            <a:ext cx="71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  <a:latin typeface="Calibri"/>
              </a:rPr>
              <a:t>(CO2)</a:t>
            </a:r>
            <a:endParaRPr lang="es-E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248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80609" y="6483437"/>
            <a:ext cx="8406190" cy="365125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              TCCON</a:t>
            </a:r>
            <a:r>
              <a:rPr lang="en-US" dirty="0">
                <a:solidFill>
                  <a:srgbClr val="3366FF"/>
                </a:solidFill>
              </a:rPr>
              <a:t>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14</a:t>
            </a:fld>
            <a:endParaRPr lang="es-ES"/>
          </a:p>
        </p:txBody>
      </p:sp>
      <p:sp>
        <p:nvSpPr>
          <p:cNvPr id="12" name="Marcador de contenid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b="1" dirty="0" err="1"/>
              <a:t>Measurement</a:t>
            </a:r>
            <a:r>
              <a:rPr lang="es-ES" sz="2400" b="1" dirty="0"/>
              <a:t> </a:t>
            </a:r>
            <a:r>
              <a:rPr lang="es-ES" sz="2400" b="1" dirty="0" err="1" smtClean="0"/>
              <a:t>loop</a:t>
            </a:r>
            <a:endParaRPr lang="es-ES" sz="2400" dirty="0"/>
          </a:p>
        </p:txBody>
      </p:sp>
      <p:sp>
        <p:nvSpPr>
          <p:cNvPr id="7" name="Título 6"/>
          <p:cNvSpPr txBox="1">
            <a:spLocks/>
          </p:cNvSpPr>
          <p:nvPr/>
        </p:nvSpPr>
        <p:spPr>
          <a:xfrm>
            <a:off x="381000" y="4548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800" b="0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/>
          </a:p>
        </p:txBody>
      </p:sp>
      <p:sp>
        <p:nvSpPr>
          <p:cNvPr id="8" name="Marcador de contenido 3"/>
          <p:cNvSpPr>
            <a:spLocks noGrp="1"/>
          </p:cNvSpPr>
          <p:nvPr>
            <p:ph sz="half" idx="1"/>
          </p:nvPr>
        </p:nvSpPr>
        <p:spPr>
          <a:xfrm>
            <a:off x="2016697" y="564396"/>
            <a:ext cx="4038600" cy="60294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400" dirty="0"/>
              <a:t>V1_KBr.XPM</a:t>
            </a:r>
          </a:p>
          <a:p>
            <a:pPr marL="0" indent="0">
              <a:buNone/>
            </a:pPr>
            <a:r>
              <a:rPr lang="es-ES" sz="1400" dirty="0"/>
              <a:t>V1_KBr.XPM</a:t>
            </a:r>
          </a:p>
          <a:p>
            <a:pPr marL="0" indent="0">
              <a:buNone/>
            </a:pPr>
            <a:r>
              <a:rPr lang="es-ES" sz="1400" dirty="0"/>
              <a:t>Normal_1_KBr.XPM</a:t>
            </a:r>
          </a:p>
          <a:p>
            <a:pPr marL="0" indent="0">
              <a:buNone/>
            </a:pPr>
            <a:endParaRPr lang="es-ES" sz="1400" dirty="0" smtClean="0"/>
          </a:p>
          <a:p>
            <a:pPr marL="0" indent="0">
              <a:buNone/>
            </a:pPr>
            <a:r>
              <a:rPr lang="es-ES" sz="1400" dirty="0" smtClean="0"/>
              <a:t>V2_KBr.XPM</a:t>
            </a:r>
            <a:endParaRPr lang="es-ES" sz="1400" dirty="0"/>
          </a:p>
          <a:p>
            <a:pPr marL="0" indent="0">
              <a:buNone/>
            </a:pPr>
            <a:r>
              <a:rPr lang="es-ES" sz="1400" dirty="0"/>
              <a:t>V2_KBr.XPM</a:t>
            </a:r>
          </a:p>
          <a:p>
            <a:pPr marL="0" indent="0">
              <a:buNone/>
            </a:pPr>
            <a:r>
              <a:rPr lang="es-ES" sz="1400" dirty="0"/>
              <a:t>Normal_2_KBr.XPM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/>
              <a:t>V3_KBr.XPM</a:t>
            </a:r>
          </a:p>
          <a:p>
            <a:pPr marL="0" indent="0">
              <a:buNone/>
            </a:pPr>
            <a:r>
              <a:rPr lang="es-ES" sz="1400" dirty="0"/>
              <a:t>V3_KBr.XPM</a:t>
            </a:r>
          </a:p>
          <a:p>
            <a:pPr marL="0" indent="0">
              <a:buNone/>
            </a:pPr>
            <a:r>
              <a:rPr lang="es-ES" sz="1400" dirty="0"/>
              <a:t>Normal_3_KBr.XPM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/>
              <a:t>v4_KBr.XPM</a:t>
            </a:r>
          </a:p>
          <a:p>
            <a:pPr marL="0" indent="0">
              <a:buNone/>
            </a:pPr>
            <a:r>
              <a:rPr lang="es-ES" sz="1400" dirty="0"/>
              <a:t>v4_KBr.XPM</a:t>
            </a:r>
          </a:p>
          <a:p>
            <a:pPr marL="0" indent="0">
              <a:buNone/>
            </a:pPr>
            <a:r>
              <a:rPr lang="es-ES" sz="1400" dirty="0"/>
              <a:t>Normal_4_KBr.XPM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/>
              <a:t>v5_KBr.XPM</a:t>
            </a:r>
          </a:p>
          <a:p>
            <a:pPr marL="0" indent="0">
              <a:buNone/>
            </a:pPr>
            <a:r>
              <a:rPr lang="es-ES" sz="1400" dirty="0"/>
              <a:t>v5_KBr.XPM</a:t>
            </a:r>
          </a:p>
          <a:p>
            <a:pPr marL="0" indent="0">
              <a:buNone/>
            </a:pPr>
            <a:r>
              <a:rPr lang="es-ES" sz="1400" dirty="0"/>
              <a:t>Normal_5_KBr.XPM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r>
              <a:rPr lang="es-ES" sz="1400" dirty="0"/>
              <a:t>V7_KBr.XPM</a:t>
            </a:r>
          </a:p>
          <a:p>
            <a:pPr marL="0" indent="0">
              <a:buNone/>
            </a:pPr>
            <a:r>
              <a:rPr lang="es-ES" sz="1400" dirty="0"/>
              <a:t>V7_KBr.XPM</a:t>
            </a:r>
          </a:p>
          <a:p>
            <a:pPr marL="0" indent="0">
              <a:buNone/>
            </a:pPr>
            <a:r>
              <a:rPr lang="es-ES" sz="1400" dirty="0"/>
              <a:t>Normal_7_KBr.XPM</a:t>
            </a:r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endParaRPr lang="es-ES" sz="1400" dirty="0"/>
          </a:p>
        </p:txBody>
      </p:sp>
      <p:sp>
        <p:nvSpPr>
          <p:cNvPr id="9" name="Marcador de contenido 5"/>
          <p:cNvSpPr txBox="1">
            <a:spLocks/>
          </p:cNvSpPr>
          <p:nvPr/>
        </p:nvSpPr>
        <p:spPr>
          <a:xfrm>
            <a:off x="5266308" y="688005"/>
            <a:ext cx="3139881" cy="56098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1300" dirty="0" smtClean="0"/>
              <a:t>V3_KBr.XPM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V3_KBr.XPM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Normal_3_KBr.XPM</a:t>
            </a:r>
          </a:p>
          <a:p>
            <a:pPr marL="0" indent="0">
              <a:buFont typeface="Arial"/>
              <a:buNone/>
            </a:pPr>
            <a:endParaRPr lang="es-ES" sz="1300" dirty="0" smtClean="0"/>
          </a:p>
          <a:p>
            <a:pPr marL="0" indent="0">
              <a:buFont typeface="Arial"/>
              <a:buNone/>
            </a:pPr>
            <a:r>
              <a:rPr lang="es-ES" sz="1300" dirty="0" smtClean="0"/>
              <a:t>v6_KBr.XPM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v6_KBr.XPM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Normal_6_KBr.XPM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Normal_6_KBr.XPM</a:t>
            </a:r>
          </a:p>
          <a:p>
            <a:pPr marL="0" indent="0">
              <a:buFont typeface="Arial"/>
              <a:buNone/>
            </a:pPr>
            <a:endParaRPr lang="es-ES" sz="1300" dirty="0" smtClean="0"/>
          </a:p>
          <a:p>
            <a:pPr marL="0" indent="0">
              <a:buFont typeface="Arial"/>
              <a:buNone/>
            </a:pPr>
            <a:r>
              <a:rPr lang="es-ES" sz="1300" dirty="0" smtClean="0"/>
              <a:t>Normal_NIR_KBr_2.xpm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Normal_NIR_KBr_2.xpm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Normal_NIR_KBr_2.xpm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Normal_NIR_KBr_2.xpm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Normal_NIR_KBr_2.xpm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Normal_NIR_KBr_2.xpm</a:t>
            </a:r>
          </a:p>
          <a:p>
            <a:pPr marL="0" indent="0">
              <a:buFont typeface="Arial"/>
              <a:buNone/>
            </a:pPr>
            <a:endParaRPr lang="es-ES" sz="1300" dirty="0" smtClean="0"/>
          </a:p>
          <a:p>
            <a:pPr marL="0" indent="0">
              <a:buFont typeface="Arial"/>
              <a:buNone/>
            </a:pPr>
            <a:r>
              <a:rPr lang="es-ES" sz="1300" dirty="0" smtClean="0"/>
              <a:t>v6_KBr.XPM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v6_KBr.XPM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Normal_6_KBr.XPM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Normal_6_KBr.XPM</a:t>
            </a:r>
          </a:p>
          <a:p>
            <a:pPr marL="0" indent="0">
              <a:buFont typeface="Arial"/>
              <a:buNone/>
            </a:pPr>
            <a:endParaRPr lang="es-ES" sz="1300" dirty="0" smtClean="0"/>
          </a:p>
          <a:p>
            <a:pPr marL="0" indent="0">
              <a:buFont typeface="Arial"/>
              <a:buNone/>
            </a:pPr>
            <a:r>
              <a:rPr lang="es-ES" sz="1300" dirty="0" smtClean="0"/>
              <a:t>V3_KBr.XPM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V3_KBr.XPM</a:t>
            </a:r>
          </a:p>
          <a:p>
            <a:pPr marL="0" indent="0">
              <a:buFont typeface="Arial"/>
              <a:buNone/>
            </a:pPr>
            <a:r>
              <a:rPr lang="es-ES" sz="1300" dirty="0" smtClean="0"/>
              <a:t>Normal_3_KBr.XPM</a:t>
            </a:r>
          </a:p>
          <a:p>
            <a:endParaRPr lang="es-ES" sz="1400" dirty="0"/>
          </a:p>
        </p:txBody>
      </p:sp>
      <p:sp>
        <p:nvSpPr>
          <p:cNvPr id="2" name="Flecha curvada hacia la derecha 1"/>
          <p:cNvSpPr/>
          <p:nvPr/>
        </p:nvSpPr>
        <p:spPr>
          <a:xfrm>
            <a:off x="328081" y="1217240"/>
            <a:ext cx="1152350" cy="398690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Flecha curvada hacia la derecha 12"/>
          <p:cNvSpPr/>
          <p:nvPr/>
        </p:nvSpPr>
        <p:spPr>
          <a:xfrm flipH="1" flipV="1">
            <a:off x="7126329" y="1079723"/>
            <a:ext cx="1560470" cy="426014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18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              </a:t>
            </a:r>
            <a:r>
              <a:rPr lang="en-US" dirty="0" smtClean="0">
                <a:solidFill>
                  <a:srgbClr val="3366FF"/>
                </a:solidFill>
              </a:rPr>
              <a:t>TCCON / IRWG Meeting </a:t>
            </a:r>
            <a:r>
              <a:rPr lang="en-US" dirty="0" err="1" smtClean="0">
                <a:solidFill>
                  <a:srgbClr val="3366FF"/>
                </a:solidFill>
              </a:rPr>
              <a:t>Jeju</a:t>
            </a:r>
            <a:r>
              <a:rPr lang="en-US" dirty="0" smtClean="0">
                <a:solidFill>
                  <a:srgbClr val="3366FF"/>
                </a:solidFill>
              </a:rPr>
              <a:t>, Korea: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15</a:t>
            </a:fld>
            <a:endParaRPr lang="es-ES"/>
          </a:p>
        </p:txBody>
      </p:sp>
      <p:sp>
        <p:nvSpPr>
          <p:cNvPr id="12" name="Marcador de contenido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</a:rPr>
              <a:t>Publications 2017</a:t>
            </a:r>
            <a:endParaRPr lang="es-E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92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800" b="0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extBox 1"/>
          <p:cNvSpPr txBox="1"/>
          <p:nvPr/>
        </p:nvSpPr>
        <p:spPr>
          <a:xfrm>
            <a:off x="0" y="564396"/>
            <a:ext cx="9144000" cy="5940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Indicators of environmental contamination by heavy metals in leaves of </a:t>
            </a:r>
            <a:r>
              <a:rPr lang="en-US" sz="1000" dirty="0" err="1"/>
              <a:t>Taraxacum</a:t>
            </a:r>
            <a:r>
              <a:rPr lang="en-US" sz="1000" dirty="0"/>
              <a:t> </a:t>
            </a:r>
            <a:r>
              <a:rPr lang="en-US" sz="1000" dirty="0" err="1"/>
              <a:t>officinale</a:t>
            </a:r>
            <a:r>
              <a:rPr lang="en-US" sz="1000" dirty="0"/>
              <a:t> in two zones of the metropolitan area of Mexico City. Sandra Gómez-Arroyo, </a:t>
            </a:r>
            <a:r>
              <a:rPr lang="en-US" sz="1000" dirty="0" err="1"/>
              <a:t>Arisbel</a:t>
            </a:r>
            <a:r>
              <a:rPr lang="en-US" sz="1000" dirty="0"/>
              <a:t> </a:t>
            </a:r>
            <a:r>
              <a:rPr lang="en-US" sz="1000" dirty="0" err="1"/>
              <a:t>Barba-García</a:t>
            </a:r>
            <a:r>
              <a:rPr lang="en-US" sz="1000" dirty="0"/>
              <a:t>, Francisco Arenas-</a:t>
            </a:r>
            <a:r>
              <a:rPr lang="en-US" sz="1000" dirty="0" err="1"/>
              <a:t>Huertero</a:t>
            </a:r>
            <a:r>
              <a:rPr lang="en-US" sz="1000" dirty="0"/>
              <a:t>, Josefina Cortés-</a:t>
            </a:r>
            <a:r>
              <a:rPr lang="en-US" sz="1000" dirty="0" err="1"/>
              <a:t>Eslava</a:t>
            </a:r>
            <a:r>
              <a:rPr lang="en-US" sz="1000" dirty="0"/>
              <a:t>, Michel </a:t>
            </a:r>
            <a:r>
              <a:rPr lang="en-US" sz="1000" dirty="0" err="1"/>
              <a:t>Grutter</a:t>
            </a:r>
            <a:r>
              <a:rPr lang="en-US" sz="1000" dirty="0"/>
              <a:t> de la Mora, </a:t>
            </a:r>
            <a:r>
              <a:rPr lang="en-US" sz="1000" dirty="0" err="1"/>
              <a:t>Rocío</a:t>
            </a:r>
            <a:r>
              <a:rPr lang="en-US" sz="1000" dirty="0"/>
              <a:t> </a:t>
            </a:r>
            <a:r>
              <a:rPr lang="en-US" sz="1000" dirty="0" err="1"/>
              <a:t>García-Martínez</a:t>
            </a:r>
            <a:r>
              <a:rPr lang="en-US" sz="1000" dirty="0"/>
              <a:t>. Environmental Science and Pollution Research, </a:t>
            </a:r>
            <a:r>
              <a:rPr lang="en-US" sz="1000" dirty="0" err="1"/>
              <a:t>Aceptado</a:t>
            </a:r>
            <a:r>
              <a:rPr lang="en-US" sz="1000" dirty="0"/>
              <a:t>. 2017 </a:t>
            </a:r>
            <a:r>
              <a:rPr lang="en-US" sz="1000" dirty="0" err="1"/>
              <a:t>doi.org</a:t>
            </a:r>
            <a:r>
              <a:rPr lang="en-US" sz="1000" dirty="0"/>
              <a:t>/10.1007/s11356-017-0809-1 (ISSN: 0944-1344, IF: 2.741</a:t>
            </a:r>
            <a:r>
              <a:rPr lang="en-US" sz="1000" dirty="0" smtClean="0"/>
              <a:t>)</a:t>
            </a:r>
          </a:p>
          <a:p>
            <a:endParaRPr lang="en-US" sz="1000" dirty="0"/>
          </a:p>
          <a:p>
            <a:r>
              <a:rPr lang="en-US" sz="1000" dirty="0"/>
              <a:t>A low-cost long-term model of coastal observatories of global change. León Felipe </a:t>
            </a:r>
            <a:r>
              <a:rPr lang="en-US" sz="1000" dirty="0" err="1"/>
              <a:t>Álvarez</a:t>
            </a:r>
            <a:r>
              <a:rPr lang="en-US" sz="1000" dirty="0"/>
              <a:t> Sánchez, José Gilberto Cardoso-</a:t>
            </a:r>
            <a:r>
              <a:rPr lang="en-US" sz="1000" dirty="0" err="1"/>
              <a:t>Mohedano</a:t>
            </a:r>
            <a:r>
              <a:rPr lang="en-US" sz="1000" dirty="0"/>
              <a:t>, Edgar Escalante </a:t>
            </a:r>
            <a:r>
              <a:rPr lang="en-US" sz="1000" dirty="0" err="1"/>
              <a:t>Mancera</a:t>
            </a:r>
            <a:r>
              <a:rPr lang="en-US" sz="1000" dirty="0"/>
              <a:t>, </a:t>
            </a:r>
            <a:r>
              <a:rPr lang="en-US" sz="1000" dirty="0" err="1"/>
              <a:t>Misael</a:t>
            </a:r>
            <a:r>
              <a:rPr lang="en-US" sz="1000" dirty="0"/>
              <a:t> Diaz </a:t>
            </a:r>
            <a:r>
              <a:rPr lang="en-US" sz="1000" dirty="0" err="1"/>
              <a:t>Asencio</a:t>
            </a:r>
            <a:r>
              <a:rPr lang="en-US" sz="1000" dirty="0"/>
              <a:t>, Hugo </a:t>
            </a:r>
            <a:r>
              <a:rPr lang="en-US" sz="1000" dirty="0" err="1"/>
              <a:t>López</a:t>
            </a:r>
            <a:r>
              <a:rPr lang="en-US" sz="1000" dirty="0"/>
              <a:t>-Rosas, Maria Luisa </a:t>
            </a:r>
            <a:r>
              <a:rPr lang="en-US" sz="1000" dirty="0" err="1"/>
              <a:t>Machain</a:t>
            </a:r>
            <a:r>
              <a:rPr lang="en-US" sz="1000" dirty="0"/>
              <a:t>-Castillo, Martín Merino-Ibarra, Ana Carolina Ruiz </a:t>
            </a:r>
            <a:r>
              <a:rPr lang="en-US" sz="1000" dirty="0" err="1"/>
              <a:t>Fernández</a:t>
            </a:r>
            <a:r>
              <a:rPr lang="en-US" sz="1000" dirty="0"/>
              <a:t>, </a:t>
            </a:r>
            <a:r>
              <a:rPr lang="en-US" sz="1000" dirty="0" err="1"/>
              <a:t>Rosalba</a:t>
            </a:r>
            <a:r>
              <a:rPr lang="en-US" sz="1000" dirty="0"/>
              <a:t> Alonso-Rodríguez, Mario Alejandro Gómez-Ponce, Enrique Ávila-Torres, </a:t>
            </a:r>
            <a:r>
              <a:rPr lang="en-US" sz="1000" dirty="0" err="1"/>
              <a:t>Serguei</a:t>
            </a:r>
            <a:r>
              <a:rPr lang="en-US" sz="1000" dirty="0"/>
              <a:t> Rico-</a:t>
            </a:r>
            <a:r>
              <a:rPr lang="en-US" sz="1000" dirty="0" err="1"/>
              <a:t>Esenaro</a:t>
            </a:r>
            <a:r>
              <a:rPr lang="en-US" sz="1000" dirty="0"/>
              <a:t>, Miguel </a:t>
            </a:r>
            <a:r>
              <a:rPr lang="en-US" sz="1000" dirty="0" err="1"/>
              <a:t>Ángel</a:t>
            </a:r>
            <a:r>
              <a:rPr lang="en-US" sz="1000" dirty="0"/>
              <a:t> Gómez-</a:t>
            </a:r>
            <a:r>
              <a:rPr lang="en-US" sz="1000" dirty="0" err="1"/>
              <a:t>Reali</a:t>
            </a:r>
            <a:r>
              <a:rPr lang="en-US" sz="1000" dirty="0"/>
              <a:t>, Carlos Alberto Herrera-</a:t>
            </a:r>
            <a:r>
              <a:rPr lang="en-US" sz="1000" dirty="0" err="1"/>
              <a:t>Becerril</a:t>
            </a:r>
            <a:r>
              <a:rPr lang="en-US" sz="1000" dirty="0"/>
              <a:t>, Diego Ernesto Solórzano-Ramos, Michel </a:t>
            </a:r>
            <a:r>
              <a:rPr lang="en-US" sz="1000" dirty="0" err="1"/>
              <a:t>Grutter</a:t>
            </a:r>
            <a:r>
              <a:rPr lang="en-US" sz="1000" dirty="0"/>
              <a:t>. Journal of Marine Systems. </a:t>
            </a:r>
            <a:r>
              <a:rPr lang="en-US" sz="1000" dirty="0" err="1"/>
              <a:t>Enviado</a:t>
            </a:r>
            <a:r>
              <a:rPr lang="en-US" sz="1000" dirty="0"/>
              <a:t> 2017.  (ISSN: 0924-7963, IF: 2.439</a:t>
            </a:r>
            <a:r>
              <a:rPr lang="en-US" sz="1000" dirty="0" smtClean="0"/>
              <a:t>)</a:t>
            </a:r>
          </a:p>
          <a:p>
            <a:endParaRPr lang="en-US" sz="1000" dirty="0"/>
          </a:p>
          <a:p>
            <a:r>
              <a:rPr lang="en-US" sz="1000" b="1" dirty="0"/>
              <a:t>Comparison of the GOSAT TANSO-FTS TIR CH4 volume mixing ratio vertical profiles with those measured by ACE-FTS, ESA MIPAS, IMK-IAA MIPAS, and 16 NDACC stations. Olsen, K. S., Strong, K., Walker, K. A., Boone, C. D., </a:t>
            </a:r>
            <a:r>
              <a:rPr lang="en-US" sz="1000" b="1" dirty="0" err="1"/>
              <a:t>Raspollini</a:t>
            </a:r>
            <a:r>
              <a:rPr lang="en-US" sz="1000" b="1" dirty="0"/>
              <a:t>, P., </a:t>
            </a:r>
            <a:r>
              <a:rPr lang="en-US" sz="1000" b="1" dirty="0" err="1"/>
              <a:t>Plieninger</a:t>
            </a:r>
            <a:r>
              <a:rPr lang="en-US" sz="1000" b="1" dirty="0"/>
              <a:t>, J., Bader, W., Conway, S., </a:t>
            </a:r>
            <a:r>
              <a:rPr lang="en-US" sz="1000" b="1" dirty="0" err="1"/>
              <a:t>Grutter</a:t>
            </a:r>
            <a:r>
              <a:rPr lang="en-US" sz="1000" b="1" dirty="0"/>
              <a:t>, M., </a:t>
            </a:r>
            <a:r>
              <a:rPr lang="en-US" sz="1000" b="1" dirty="0" err="1"/>
              <a:t>Hannigan</a:t>
            </a:r>
            <a:r>
              <a:rPr lang="en-US" sz="1000" b="1" dirty="0"/>
              <a:t>, J. W., </a:t>
            </a:r>
            <a:r>
              <a:rPr lang="en-US" sz="1000" b="1" dirty="0" err="1"/>
              <a:t>Hase</a:t>
            </a:r>
            <a:r>
              <a:rPr lang="en-US" sz="1000" b="1" dirty="0"/>
              <a:t>, F., Jones, N., de </a:t>
            </a:r>
            <a:r>
              <a:rPr lang="en-US" sz="1000" b="1" dirty="0" err="1"/>
              <a:t>Mazière</a:t>
            </a:r>
            <a:r>
              <a:rPr lang="en-US" sz="1000" b="1" dirty="0"/>
              <a:t>, M., </a:t>
            </a:r>
            <a:r>
              <a:rPr lang="en-US" sz="1000" b="1" dirty="0" err="1"/>
              <a:t>Notholt</a:t>
            </a:r>
            <a:r>
              <a:rPr lang="en-US" sz="1000" b="1" dirty="0"/>
              <a:t>, J., Schneider, M., </a:t>
            </a:r>
            <a:r>
              <a:rPr lang="en-US" sz="1000" b="1" dirty="0" err="1"/>
              <a:t>Smale</a:t>
            </a:r>
            <a:r>
              <a:rPr lang="en-US" sz="1000" b="1" dirty="0"/>
              <a:t>, D., </a:t>
            </a:r>
            <a:r>
              <a:rPr lang="en-US" sz="1000" b="1" dirty="0" err="1"/>
              <a:t>Sussmann</a:t>
            </a:r>
            <a:r>
              <a:rPr lang="en-US" sz="1000" b="1" dirty="0"/>
              <a:t>, R., and </a:t>
            </a:r>
            <a:r>
              <a:rPr lang="en-US" sz="1000" b="1" dirty="0" err="1"/>
              <a:t>Saitoh</a:t>
            </a:r>
            <a:r>
              <a:rPr lang="en-US" sz="1000" b="1" dirty="0"/>
              <a:t>, N. Atmos. Meas. Tech., 10, 3697-3718, 2017. </a:t>
            </a:r>
            <a:r>
              <a:rPr lang="en-US" sz="1000" b="1" dirty="0" err="1"/>
              <a:t>doi.org</a:t>
            </a:r>
            <a:r>
              <a:rPr lang="en-US" sz="1000" b="1" dirty="0"/>
              <a:t>/10.5194/amt-10-3697-2017 (ISSN: 1867-1381)</a:t>
            </a:r>
            <a:r>
              <a:rPr lang="en-US" sz="1000" b="1" dirty="0" smtClean="0"/>
              <a:t>.</a:t>
            </a:r>
          </a:p>
          <a:p>
            <a:endParaRPr lang="en-US" sz="1000" dirty="0"/>
          </a:p>
          <a:p>
            <a:r>
              <a:rPr lang="en-US" sz="1000" dirty="0"/>
              <a:t>In situ </a:t>
            </a:r>
            <a:r>
              <a:rPr lang="en-US" sz="1000" dirty="0" err="1"/>
              <a:t>biomonitoring</a:t>
            </a:r>
            <a:r>
              <a:rPr lang="en-US" sz="1000" dirty="0"/>
              <a:t> of air quality in rural and urban environments of Mexico Valley through </a:t>
            </a:r>
            <a:r>
              <a:rPr lang="en-US" sz="1000" dirty="0" err="1"/>
              <a:t>genotoxicity</a:t>
            </a:r>
            <a:r>
              <a:rPr lang="en-US" sz="1000" dirty="0"/>
              <a:t> evaluated in wild plants. Gómez-Arroyo, S.; Cortés-</a:t>
            </a:r>
            <a:r>
              <a:rPr lang="en-US" sz="1000" dirty="0" err="1"/>
              <a:t>Eslava</a:t>
            </a:r>
            <a:r>
              <a:rPr lang="en-US" sz="1000" dirty="0"/>
              <a:t>, J.; </a:t>
            </a:r>
            <a:r>
              <a:rPr lang="en-US" sz="1000" dirty="0" err="1"/>
              <a:t>Loza</a:t>
            </a:r>
            <a:r>
              <a:rPr lang="en-US" sz="1000" dirty="0"/>
              <a:t>-Gómez, P.; Arenas-</a:t>
            </a:r>
            <a:r>
              <a:rPr lang="en-US" sz="1000" dirty="0" err="1"/>
              <a:t>Huertero</a:t>
            </a:r>
            <a:r>
              <a:rPr lang="en-US" sz="1000" dirty="0"/>
              <a:t>, F.; </a:t>
            </a:r>
            <a:r>
              <a:rPr lang="en-US" sz="1000" dirty="0" err="1"/>
              <a:t>Grutter</a:t>
            </a:r>
            <a:r>
              <a:rPr lang="en-US" sz="1000" dirty="0"/>
              <a:t> de la Mora, M.; Morton </a:t>
            </a:r>
            <a:r>
              <a:rPr lang="en-US" sz="1000" dirty="0" err="1"/>
              <a:t>Bermea</a:t>
            </a:r>
            <a:r>
              <a:rPr lang="en-US" sz="1000" dirty="0"/>
              <a:t>, O. Atmospheric Pollution Research. </a:t>
            </a:r>
            <a:r>
              <a:rPr lang="en-US" sz="1000" dirty="0" err="1"/>
              <a:t>doi.org</a:t>
            </a:r>
            <a:r>
              <a:rPr lang="en-US" sz="1000" dirty="0"/>
              <a:t>/10.1016/j.apr.2017.06.009. Published online July 29, 2017. </a:t>
            </a:r>
            <a:r>
              <a:rPr lang="en-US" sz="1000" b="1" dirty="0"/>
              <a:t>[link</a:t>
            </a:r>
            <a:r>
              <a:rPr lang="en-US" sz="1000" b="1" dirty="0" smtClean="0"/>
              <a:t>]</a:t>
            </a:r>
          </a:p>
          <a:p>
            <a:endParaRPr lang="en-US" sz="1000" dirty="0"/>
          </a:p>
          <a:p>
            <a:r>
              <a:rPr lang="en-US" sz="1000" b="1" dirty="0"/>
              <a:t>Validation of the </a:t>
            </a:r>
            <a:r>
              <a:rPr lang="en-US" sz="1000" b="1" dirty="0" err="1"/>
              <a:t>CrIS</a:t>
            </a:r>
            <a:r>
              <a:rPr lang="en-US" sz="1000" b="1" dirty="0"/>
              <a:t> Fast Physical NH3 Retrieval with ground-based FTIR. </a:t>
            </a:r>
            <a:r>
              <a:rPr lang="en-US" sz="1000" b="1" dirty="0" err="1"/>
              <a:t>Dammers</a:t>
            </a:r>
            <a:r>
              <a:rPr lang="en-US" sz="1000" b="1" dirty="0"/>
              <a:t> E., </a:t>
            </a:r>
            <a:r>
              <a:rPr lang="en-US" sz="1000" b="1" dirty="0" err="1"/>
              <a:t>Shephard</a:t>
            </a:r>
            <a:r>
              <a:rPr lang="en-US" sz="1000" b="1" dirty="0"/>
              <a:t> M., Palm M, Cady-Pereira K., Capps S., </a:t>
            </a:r>
            <a:r>
              <a:rPr lang="en-US" sz="1000" b="1" dirty="0" err="1"/>
              <a:t>Lutsch</a:t>
            </a:r>
            <a:r>
              <a:rPr lang="en-US" sz="1000" b="1" dirty="0"/>
              <a:t> E, Strong K., </a:t>
            </a:r>
            <a:r>
              <a:rPr lang="en-US" sz="1000" b="1" dirty="0" err="1"/>
              <a:t>Hannigan</a:t>
            </a:r>
            <a:r>
              <a:rPr lang="en-US" sz="1000" b="1" dirty="0"/>
              <a:t> J., </a:t>
            </a:r>
            <a:r>
              <a:rPr lang="en-US" sz="1000" b="1" dirty="0" err="1"/>
              <a:t>Toon</a:t>
            </a:r>
            <a:r>
              <a:rPr lang="en-US" sz="1000" b="1" dirty="0"/>
              <a:t> G., Stremme W., </a:t>
            </a:r>
            <a:r>
              <a:rPr lang="en-US" sz="1000" b="1" dirty="0" err="1"/>
              <a:t>Grutter</a:t>
            </a:r>
            <a:r>
              <a:rPr lang="en-US" sz="1000" b="1" dirty="0"/>
              <a:t> M., Jones N., </a:t>
            </a:r>
            <a:r>
              <a:rPr lang="en-US" sz="1000" b="1" dirty="0" err="1"/>
              <a:t>Smale</a:t>
            </a:r>
            <a:r>
              <a:rPr lang="en-US" sz="1000" b="1" dirty="0"/>
              <a:t> D., </a:t>
            </a:r>
            <a:r>
              <a:rPr lang="en-US" sz="1000" b="1" dirty="0" err="1"/>
              <a:t>Siemons</a:t>
            </a:r>
            <a:r>
              <a:rPr lang="en-US" sz="1000" b="1" dirty="0"/>
              <a:t> J., </a:t>
            </a:r>
            <a:r>
              <a:rPr lang="en-US" sz="1000" b="1" dirty="0" err="1"/>
              <a:t>Hrpcek</a:t>
            </a:r>
            <a:r>
              <a:rPr lang="en-US" sz="1000" b="1" dirty="0"/>
              <a:t> K., Tremblay D., </a:t>
            </a:r>
            <a:r>
              <a:rPr lang="en-US" sz="1000" b="1" dirty="0" err="1"/>
              <a:t>Schaap</a:t>
            </a:r>
            <a:r>
              <a:rPr lang="en-US" sz="1000" b="1" dirty="0"/>
              <a:t> M., </a:t>
            </a:r>
            <a:r>
              <a:rPr lang="en-US" sz="1000" b="1" dirty="0" err="1"/>
              <a:t>Notholt</a:t>
            </a:r>
            <a:r>
              <a:rPr lang="en-US" sz="1000" b="1" dirty="0"/>
              <a:t> J., and Willem-</a:t>
            </a:r>
            <a:r>
              <a:rPr lang="en-US" sz="1000" b="1" dirty="0" err="1"/>
              <a:t>Erisman</a:t>
            </a:r>
            <a:r>
              <a:rPr lang="en-US" sz="1000" b="1" dirty="0"/>
              <a:t> J. Atmos. Meas. Tech., 10, 2645–2667, 2017. </a:t>
            </a:r>
            <a:r>
              <a:rPr lang="en-US" sz="1000" b="1" dirty="0">
                <a:hlinkClick r:id="rId2"/>
              </a:rPr>
              <a:t>[link</a:t>
            </a:r>
            <a:r>
              <a:rPr lang="en-US" sz="1000" b="1" dirty="0" smtClean="0">
                <a:hlinkClick r:id="rId2"/>
              </a:rPr>
              <a:t>]</a:t>
            </a:r>
            <a:endParaRPr lang="en-US" sz="1000" b="1" dirty="0" smtClean="0"/>
          </a:p>
          <a:p>
            <a:endParaRPr lang="en-US" sz="1200" b="1" dirty="0"/>
          </a:p>
          <a:p>
            <a:r>
              <a:rPr lang="en-US" sz="1400" b="1" dirty="0"/>
              <a:t>Continuous measurements of SiF4 and SO2 by thermal emission spectroscopy: Insight from a 6-month survey at the </a:t>
            </a:r>
            <a:r>
              <a:rPr lang="en-US" sz="1400" b="1" dirty="0" err="1"/>
              <a:t>Popocatépetl</a:t>
            </a:r>
            <a:r>
              <a:rPr lang="en-US" sz="1400" b="1" dirty="0"/>
              <a:t> volcano. </a:t>
            </a:r>
            <a:r>
              <a:rPr lang="en-US" sz="1400" b="1" dirty="0" err="1"/>
              <a:t>Taquet</a:t>
            </a:r>
            <a:r>
              <a:rPr lang="en-US" sz="1400" b="1" dirty="0"/>
              <a:t> N., Meza-Hernández I., Stremme W., </a:t>
            </a:r>
            <a:r>
              <a:rPr lang="en-US" sz="1400" b="1" dirty="0" err="1"/>
              <a:t>Bezanilla</a:t>
            </a:r>
            <a:r>
              <a:rPr lang="en-US" sz="1400" b="1" dirty="0"/>
              <a:t> A., </a:t>
            </a:r>
            <a:r>
              <a:rPr lang="en-US" sz="1400" b="1" dirty="0" err="1"/>
              <a:t>Grutter</a:t>
            </a:r>
            <a:r>
              <a:rPr lang="en-US" sz="1400" b="1" dirty="0"/>
              <a:t> M., Campion R., Palm M., </a:t>
            </a:r>
            <a:r>
              <a:rPr lang="en-US" sz="1400" b="1" dirty="0" err="1"/>
              <a:t>Boulesteix</a:t>
            </a:r>
            <a:r>
              <a:rPr lang="en-US" sz="1400" b="1" dirty="0"/>
              <a:t> T.. Journal of Volcanology and Geothermal Research 341 (2017) 255–268. </a:t>
            </a:r>
            <a:r>
              <a:rPr lang="en-US" sz="1400" b="1" dirty="0" err="1"/>
              <a:t>doi.org</a:t>
            </a:r>
            <a:r>
              <a:rPr lang="en-US" sz="1400" b="1" dirty="0"/>
              <a:t>/10.1016/j.jvolgeores.2017.05.009. </a:t>
            </a:r>
            <a:r>
              <a:rPr lang="en-US" sz="1400" b="1" dirty="0">
                <a:hlinkClick r:id="rId3"/>
              </a:rPr>
              <a:t>[link</a:t>
            </a:r>
            <a:r>
              <a:rPr lang="en-US" sz="1400" b="1" dirty="0" smtClean="0">
                <a:hlinkClick r:id="rId3"/>
              </a:rPr>
              <a:t>]</a:t>
            </a:r>
            <a:endParaRPr lang="en-US" sz="1400" b="1" dirty="0" smtClean="0"/>
          </a:p>
          <a:p>
            <a:endParaRPr lang="en-US" sz="1400" dirty="0"/>
          </a:p>
          <a:p>
            <a:r>
              <a:rPr lang="en-US" sz="1400" b="1" dirty="0"/>
              <a:t>Ground-based remote sensing of O3 by high and medium resolution FTIR spectrometers over the Mexico City basin. Plaza-Medina E.F., Stremme W., </a:t>
            </a:r>
            <a:r>
              <a:rPr lang="en-US" sz="1400" b="1" dirty="0" err="1"/>
              <a:t>Bezanilla</a:t>
            </a:r>
            <a:r>
              <a:rPr lang="en-US" sz="1400" b="1" dirty="0"/>
              <a:t> A., </a:t>
            </a:r>
            <a:r>
              <a:rPr lang="en-US" sz="1400" b="1" dirty="0" err="1"/>
              <a:t>Grutter</a:t>
            </a:r>
            <a:r>
              <a:rPr lang="en-US" sz="1400" b="1" dirty="0"/>
              <a:t> M., Schneider M., </a:t>
            </a:r>
            <a:r>
              <a:rPr lang="en-US" sz="1400" b="1" dirty="0" err="1"/>
              <a:t>Hase</a:t>
            </a:r>
            <a:r>
              <a:rPr lang="en-US" sz="1400" b="1" dirty="0"/>
              <a:t> F., and </a:t>
            </a:r>
            <a:r>
              <a:rPr lang="en-US" sz="1400" b="1" dirty="0" err="1"/>
              <a:t>Blumenstock</a:t>
            </a:r>
            <a:r>
              <a:rPr lang="en-US" sz="1400" b="1" dirty="0"/>
              <a:t> T.. Atmos. Meas. Tech., 10, 2703–2725, 2017. </a:t>
            </a:r>
            <a:r>
              <a:rPr lang="en-US" sz="1400" b="1" dirty="0">
                <a:hlinkClick r:id="rId4"/>
              </a:rPr>
              <a:t>[link</a:t>
            </a:r>
            <a:r>
              <a:rPr lang="en-US" sz="1400" b="1" dirty="0" smtClean="0">
                <a:hlinkClick r:id="rId4"/>
              </a:rPr>
              <a:t>]</a:t>
            </a:r>
            <a:endParaRPr lang="en-US" sz="1400" b="1" dirty="0" smtClean="0"/>
          </a:p>
          <a:p>
            <a:endParaRPr lang="en-US" sz="1400" b="1" dirty="0"/>
          </a:p>
          <a:p>
            <a:r>
              <a:rPr lang="en-US" sz="1400" b="1" dirty="0"/>
              <a:t>Background CO2 levels and error analysis from ground-based solar absorption IR measurements in central Mexico. </a:t>
            </a:r>
            <a:r>
              <a:rPr lang="en-US" sz="1400" b="1" dirty="0" err="1"/>
              <a:t>Baylon</a:t>
            </a:r>
            <a:r>
              <a:rPr lang="en-US" sz="1400" b="1" dirty="0"/>
              <a:t>, J. L., Stremme, W., </a:t>
            </a:r>
            <a:r>
              <a:rPr lang="en-US" sz="1400" b="1" dirty="0" err="1"/>
              <a:t>Grutter</a:t>
            </a:r>
            <a:r>
              <a:rPr lang="en-US" sz="1400" b="1" dirty="0"/>
              <a:t>, M., </a:t>
            </a:r>
            <a:r>
              <a:rPr lang="en-US" sz="1400" b="1" dirty="0" err="1"/>
              <a:t>Hase</a:t>
            </a:r>
            <a:r>
              <a:rPr lang="en-US" sz="1400" b="1" dirty="0"/>
              <a:t>, F., and </a:t>
            </a:r>
            <a:r>
              <a:rPr lang="en-US" sz="1400" b="1" dirty="0" err="1"/>
              <a:t>Blumenstock</a:t>
            </a:r>
            <a:r>
              <a:rPr lang="en-US" sz="1400" b="1" dirty="0"/>
              <a:t>, T.: Atmos. Meas. Tech., 10, 2425–2434, 2017. </a:t>
            </a:r>
            <a:r>
              <a:rPr lang="en-US" sz="1400" b="1" dirty="0" err="1"/>
              <a:t>doi.org</a:t>
            </a:r>
            <a:r>
              <a:rPr lang="en-US" sz="1400" b="1" dirty="0"/>
              <a:t>/10.5194/amt-10-2425-2017. </a:t>
            </a:r>
            <a:r>
              <a:rPr lang="en-US" sz="1400" b="1" dirty="0">
                <a:hlinkClick r:id="rId5"/>
              </a:rPr>
              <a:t>[link]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77280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              </a:t>
            </a:r>
            <a:r>
              <a:rPr lang="en-US" dirty="0" smtClean="0">
                <a:solidFill>
                  <a:srgbClr val="3366FF"/>
                </a:solidFill>
              </a:rPr>
              <a:t>TCCON / IRWG Meeting </a:t>
            </a:r>
            <a:r>
              <a:rPr lang="en-US" dirty="0" err="1" smtClean="0">
                <a:solidFill>
                  <a:srgbClr val="3366FF"/>
                </a:solidFill>
              </a:rPr>
              <a:t>Jeju</a:t>
            </a:r>
            <a:r>
              <a:rPr lang="en-US" dirty="0" smtClean="0">
                <a:solidFill>
                  <a:srgbClr val="3366FF"/>
                </a:solidFill>
              </a:rPr>
              <a:t>, Korea: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16</a:t>
            </a:fld>
            <a:endParaRPr lang="es-ES"/>
          </a:p>
        </p:txBody>
      </p:sp>
      <p:sp>
        <p:nvSpPr>
          <p:cNvPr id="12" name="Marcador de contenido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</a:rPr>
              <a:t>Publications 2018</a:t>
            </a:r>
            <a:endParaRPr lang="es-E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92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800" b="0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extBox 1"/>
          <p:cNvSpPr txBox="1"/>
          <p:nvPr/>
        </p:nvSpPr>
        <p:spPr>
          <a:xfrm>
            <a:off x="457200" y="866981"/>
            <a:ext cx="8378558" cy="5262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Variability of the Mixed-Layer Height Over Mexico City. J. L. </a:t>
            </a:r>
            <a:r>
              <a:rPr lang="en-US" sz="1400" b="1" dirty="0" err="1"/>
              <a:t>García</a:t>
            </a:r>
            <a:r>
              <a:rPr lang="en-US" sz="1400" b="1" dirty="0"/>
              <a:t>-Franco, W. Stremme, A. </a:t>
            </a:r>
            <a:r>
              <a:rPr lang="en-US" sz="1400" b="1" dirty="0" err="1"/>
              <a:t>Bezanilla</a:t>
            </a:r>
            <a:r>
              <a:rPr lang="en-US" sz="1400" b="1" dirty="0"/>
              <a:t>, A. Ruiz-</a:t>
            </a:r>
            <a:r>
              <a:rPr lang="en-US" sz="1400" b="1" dirty="0" err="1"/>
              <a:t>Angulo</a:t>
            </a:r>
            <a:r>
              <a:rPr lang="en-US" sz="1400" b="1" dirty="0"/>
              <a:t>, M. </a:t>
            </a:r>
            <a:r>
              <a:rPr lang="en-US" sz="1400" b="1" dirty="0" err="1"/>
              <a:t>Grutter</a:t>
            </a:r>
            <a:r>
              <a:rPr lang="en-US" sz="1400" b="1" dirty="0"/>
              <a:t>. Boundary-Layer </a:t>
            </a:r>
            <a:r>
              <a:rPr lang="en-US" sz="1400" b="1" dirty="0" err="1"/>
              <a:t>Meteorol</a:t>
            </a:r>
            <a:r>
              <a:rPr lang="en-US" sz="1400" b="1" dirty="0"/>
              <a:t>. Published online 2018. </a:t>
            </a:r>
            <a:r>
              <a:rPr lang="en-US" sz="1400" b="1" dirty="0" err="1"/>
              <a:t>doi.org</a:t>
            </a:r>
            <a:r>
              <a:rPr lang="en-US" sz="1400" b="1" dirty="0"/>
              <a:t>/10.1007/s10546-018-0334-x (ISSN: 0006-8314, IF: 2.573)</a:t>
            </a:r>
          </a:p>
          <a:p>
            <a:endParaRPr lang="nl-NL" sz="1400" dirty="0" smtClean="0"/>
          </a:p>
          <a:p>
            <a:r>
              <a:rPr lang="nl-NL" sz="1400" dirty="0" err="1" smtClean="0"/>
              <a:t>Vigouroux</a:t>
            </a:r>
            <a:r>
              <a:rPr lang="nl-NL" sz="1400" dirty="0"/>
              <a:t>, C., Bauer </a:t>
            </a:r>
            <a:r>
              <a:rPr lang="nl-NL" sz="1400" dirty="0" err="1"/>
              <a:t>Aquino</a:t>
            </a:r>
            <a:r>
              <a:rPr lang="nl-NL" sz="1400" dirty="0"/>
              <a:t>, C. A., Bauwens, M., Becker, C., </a:t>
            </a:r>
            <a:r>
              <a:rPr lang="nl-NL" sz="1400" dirty="0" err="1"/>
              <a:t>Blumenstock</a:t>
            </a:r>
            <a:r>
              <a:rPr lang="nl-NL" sz="1400" dirty="0"/>
              <a:t>, T., De </a:t>
            </a:r>
            <a:r>
              <a:rPr lang="nl-NL" sz="1400" dirty="0" err="1"/>
              <a:t>Mazière</a:t>
            </a:r>
            <a:r>
              <a:rPr lang="nl-NL" sz="1400" dirty="0"/>
              <a:t>, M., </a:t>
            </a:r>
            <a:r>
              <a:rPr lang="nl-NL" sz="1400" dirty="0" err="1"/>
              <a:t>García</a:t>
            </a:r>
            <a:r>
              <a:rPr lang="nl-NL" sz="1400" dirty="0"/>
              <a:t>, O., Grutter, M., </a:t>
            </a:r>
            <a:r>
              <a:rPr lang="nl-NL" sz="1400" dirty="0" err="1"/>
              <a:t>Guarin</a:t>
            </a:r>
            <a:r>
              <a:rPr lang="nl-NL" sz="1400" dirty="0"/>
              <a:t>, C., </a:t>
            </a:r>
            <a:r>
              <a:rPr lang="nl-NL" sz="1400" dirty="0" err="1"/>
              <a:t>Hannigan</a:t>
            </a:r>
            <a:r>
              <a:rPr lang="nl-NL" sz="1400" dirty="0"/>
              <a:t>, J., </a:t>
            </a:r>
            <a:r>
              <a:rPr lang="nl-NL" sz="1400" dirty="0" err="1"/>
              <a:t>Hase</a:t>
            </a:r>
            <a:r>
              <a:rPr lang="nl-NL" sz="1400" dirty="0"/>
              <a:t>, F., Jones, N., </a:t>
            </a:r>
            <a:r>
              <a:rPr lang="nl-NL" sz="1400" dirty="0" err="1"/>
              <a:t>Kivi</a:t>
            </a:r>
            <a:r>
              <a:rPr lang="nl-NL" sz="1400" dirty="0"/>
              <a:t>, R., </a:t>
            </a:r>
            <a:r>
              <a:rPr lang="nl-NL" sz="1400" dirty="0" err="1"/>
              <a:t>Koshelev</a:t>
            </a:r>
            <a:r>
              <a:rPr lang="nl-NL" sz="1400" dirty="0"/>
              <a:t>, D., Langerock, B., </a:t>
            </a:r>
            <a:r>
              <a:rPr lang="nl-NL" sz="1400" dirty="0" err="1"/>
              <a:t>Lutsch</a:t>
            </a:r>
            <a:r>
              <a:rPr lang="nl-NL" sz="1400" dirty="0"/>
              <a:t>, E., </a:t>
            </a:r>
            <a:r>
              <a:rPr lang="nl-NL" sz="1400" dirty="0" err="1"/>
              <a:t>Makarova</a:t>
            </a:r>
            <a:r>
              <a:rPr lang="nl-NL" sz="1400" dirty="0"/>
              <a:t>, M., </a:t>
            </a:r>
            <a:r>
              <a:rPr lang="nl-NL" sz="1400" dirty="0" err="1"/>
              <a:t>Metzger</a:t>
            </a:r>
            <a:r>
              <a:rPr lang="nl-NL" sz="1400" dirty="0"/>
              <a:t>, J.-M., Müller, J.-F., </a:t>
            </a:r>
            <a:r>
              <a:rPr lang="nl-NL" sz="1400" dirty="0" err="1"/>
              <a:t>Notholt</a:t>
            </a:r>
            <a:r>
              <a:rPr lang="nl-NL" sz="1400" dirty="0"/>
              <a:t>, J., </a:t>
            </a:r>
            <a:r>
              <a:rPr lang="nl-NL" sz="1400" dirty="0" err="1"/>
              <a:t>Ortega</a:t>
            </a:r>
            <a:r>
              <a:rPr lang="nl-NL" sz="1400" dirty="0"/>
              <a:t>, I., Palm, M., </a:t>
            </a:r>
            <a:r>
              <a:rPr lang="nl-NL" sz="1400" dirty="0" err="1"/>
              <a:t>Paton</a:t>
            </a:r>
            <a:r>
              <a:rPr lang="nl-NL" sz="1400" dirty="0"/>
              <a:t>-Walsh, C., </a:t>
            </a:r>
            <a:r>
              <a:rPr lang="nl-NL" sz="1400" dirty="0" err="1"/>
              <a:t>Poberovskii</a:t>
            </a:r>
            <a:r>
              <a:rPr lang="nl-NL" sz="1400" dirty="0"/>
              <a:t>, A., </a:t>
            </a:r>
            <a:r>
              <a:rPr lang="nl-NL" sz="1400" dirty="0" err="1"/>
              <a:t>Rettinger</a:t>
            </a:r>
            <a:r>
              <a:rPr lang="nl-NL" sz="1400" dirty="0"/>
              <a:t>, M., Robinson, J., </a:t>
            </a:r>
            <a:r>
              <a:rPr lang="nl-NL" sz="1400" dirty="0" err="1"/>
              <a:t>Smale</a:t>
            </a:r>
            <a:r>
              <a:rPr lang="nl-NL" sz="1400" dirty="0"/>
              <a:t>, D., </a:t>
            </a:r>
            <a:r>
              <a:rPr lang="nl-NL" sz="1400" dirty="0" err="1"/>
              <a:t>Stavrakou</a:t>
            </a:r>
            <a:r>
              <a:rPr lang="nl-NL" sz="1400" dirty="0"/>
              <a:t>, T., Stremme, W., Strong, K., </a:t>
            </a:r>
            <a:r>
              <a:rPr lang="nl-NL" sz="1400" dirty="0" err="1"/>
              <a:t>Sussmann</a:t>
            </a:r>
            <a:r>
              <a:rPr lang="nl-NL" sz="1400" dirty="0"/>
              <a:t>, R., Té, Y., </a:t>
            </a:r>
            <a:r>
              <a:rPr lang="nl-NL" sz="1400" dirty="0" err="1"/>
              <a:t>and</a:t>
            </a:r>
            <a:r>
              <a:rPr lang="nl-NL" sz="1400" dirty="0"/>
              <a:t> Toon, G.: NDACC </a:t>
            </a:r>
            <a:r>
              <a:rPr lang="nl-NL" sz="1400" dirty="0" err="1"/>
              <a:t>harmonized</a:t>
            </a:r>
            <a:r>
              <a:rPr lang="nl-NL" sz="1400" dirty="0"/>
              <a:t> formaldehyde time-series </a:t>
            </a:r>
            <a:r>
              <a:rPr lang="nl-NL" sz="1400" dirty="0" err="1"/>
              <a:t>from</a:t>
            </a:r>
            <a:r>
              <a:rPr lang="nl-NL" sz="1400" dirty="0"/>
              <a:t> 21 FTIR stations </a:t>
            </a:r>
            <a:r>
              <a:rPr lang="nl-NL" sz="1400" dirty="0" err="1"/>
              <a:t>covering</a:t>
            </a:r>
            <a:r>
              <a:rPr lang="nl-NL" sz="1400" dirty="0"/>
              <a:t> a </a:t>
            </a:r>
            <a:r>
              <a:rPr lang="nl-NL" sz="1400" dirty="0" err="1"/>
              <a:t>wide</a:t>
            </a:r>
            <a:r>
              <a:rPr lang="nl-NL" sz="1400" dirty="0"/>
              <a:t> range of column </a:t>
            </a:r>
            <a:r>
              <a:rPr lang="nl-NL" sz="1400" dirty="0" err="1"/>
              <a:t>abundances</a:t>
            </a:r>
            <a:r>
              <a:rPr lang="nl-NL" sz="1400" dirty="0"/>
              <a:t>, </a:t>
            </a:r>
            <a:r>
              <a:rPr lang="nl-NL" sz="1400" dirty="0" err="1"/>
              <a:t>Atmos</a:t>
            </a:r>
            <a:r>
              <a:rPr lang="nl-NL" sz="1400" dirty="0"/>
              <a:t>. </a:t>
            </a:r>
            <a:r>
              <a:rPr lang="nl-NL" sz="1400" dirty="0" err="1"/>
              <a:t>Meas</a:t>
            </a:r>
            <a:r>
              <a:rPr lang="nl-NL" sz="1400" dirty="0"/>
              <a:t>. Tech. </a:t>
            </a:r>
            <a:r>
              <a:rPr lang="nl-NL" sz="1400" dirty="0" err="1"/>
              <a:t>Discuss</a:t>
            </a:r>
            <a:r>
              <a:rPr lang="nl-NL" sz="1400" dirty="0"/>
              <a:t>., </a:t>
            </a:r>
            <a:r>
              <a:rPr lang="nl-NL" sz="1400" dirty="0" err="1"/>
              <a:t>https</a:t>
            </a:r>
            <a:r>
              <a:rPr lang="nl-NL" sz="1400" dirty="0"/>
              <a:t>://</a:t>
            </a:r>
            <a:r>
              <a:rPr lang="nl-NL" sz="1400" dirty="0" err="1"/>
              <a:t>doi.org</a:t>
            </a:r>
            <a:r>
              <a:rPr lang="nl-NL" sz="1400" dirty="0"/>
              <a:t>/10.5194/amt-2018-22, in review, 2018. </a:t>
            </a:r>
            <a:endParaRPr lang="en-US" sz="1400" b="1" dirty="0" smtClean="0"/>
          </a:p>
          <a:p>
            <a:endParaRPr lang="en-US" sz="1400" dirty="0" smtClean="0"/>
          </a:p>
          <a:p>
            <a:r>
              <a:rPr lang="en-US" sz="1400" dirty="0" err="1" smtClean="0"/>
              <a:t>Borsdorff</a:t>
            </a:r>
            <a:r>
              <a:rPr lang="en-US" sz="1400" dirty="0"/>
              <a:t>, T., </a:t>
            </a:r>
            <a:r>
              <a:rPr lang="en-US" sz="1400" dirty="0" err="1"/>
              <a:t>aan</a:t>
            </a:r>
            <a:r>
              <a:rPr lang="en-US" sz="1400" dirty="0"/>
              <a:t> de </a:t>
            </a:r>
            <a:r>
              <a:rPr lang="en-US" sz="1400" dirty="0" err="1"/>
              <a:t>Brugh</a:t>
            </a:r>
            <a:r>
              <a:rPr lang="en-US" sz="1400" dirty="0"/>
              <a:t>, J., Hu, H., </a:t>
            </a:r>
            <a:r>
              <a:rPr lang="en-US" sz="1400" dirty="0" err="1"/>
              <a:t>Hasekamp</a:t>
            </a:r>
            <a:r>
              <a:rPr lang="en-US" sz="1400" dirty="0"/>
              <a:t>, O., </a:t>
            </a:r>
            <a:r>
              <a:rPr lang="en-US" sz="1400" dirty="0" err="1"/>
              <a:t>Sussmann</a:t>
            </a:r>
            <a:r>
              <a:rPr lang="en-US" sz="1400" dirty="0"/>
              <a:t>, R., </a:t>
            </a:r>
            <a:r>
              <a:rPr lang="en-US" sz="1400" dirty="0" err="1"/>
              <a:t>Rettinger</a:t>
            </a:r>
            <a:r>
              <a:rPr lang="en-US" sz="1400" dirty="0"/>
              <a:t>, M., </a:t>
            </a:r>
            <a:r>
              <a:rPr lang="en-US" sz="1400" dirty="0" err="1"/>
              <a:t>Hase</a:t>
            </a:r>
            <a:r>
              <a:rPr lang="en-US" sz="1400" dirty="0"/>
              <a:t>, F., Gross, J., Schneider, M., Garcia, O., Stremme, W., </a:t>
            </a:r>
            <a:r>
              <a:rPr lang="en-US" sz="1400" dirty="0" err="1"/>
              <a:t>Grutter</a:t>
            </a:r>
            <a:r>
              <a:rPr lang="en-US" sz="1400" dirty="0"/>
              <a:t>, M., </a:t>
            </a:r>
            <a:r>
              <a:rPr lang="en-US" sz="1400" dirty="0" err="1"/>
              <a:t>Feist</a:t>
            </a:r>
            <a:r>
              <a:rPr lang="en-US" sz="1400" dirty="0"/>
              <a:t>, D. G., Arnold, S. G., De </a:t>
            </a:r>
            <a:r>
              <a:rPr lang="en-US" sz="1400" dirty="0" err="1"/>
              <a:t>Mazière</a:t>
            </a:r>
            <a:r>
              <a:rPr lang="en-US" sz="1400" dirty="0"/>
              <a:t>, M., Kumar </a:t>
            </a:r>
            <a:r>
              <a:rPr lang="en-US" sz="1400" dirty="0" err="1"/>
              <a:t>Sha</a:t>
            </a:r>
            <a:r>
              <a:rPr lang="en-US" sz="1400" dirty="0"/>
              <a:t>, M., Pollard, D. F., Kiel, M., Roehl, C., </a:t>
            </a:r>
            <a:r>
              <a:rPr lang="en-US" sz="1400" dirty="0" err="1"/>
              <a:t>Wennberg</a:t>
            </a:r>
            <a:r>
              <a:rPr lang="en-US" sz="1400" dirty="0"/>
              <a:t>, P. O., </a:t>
            </a:r>
            <a:r>
              <a:rPr lang="en-US" sz="1400" dirty="0" err="1"/>
              <a:t>Toon</a:t>
            </a:r>
            <a:r>
              <a:rPr lang="en-US" sz="1400" dirty="0"/>
              <a:t>, G. C., and </a:t>
            </a:r>
            <a:r>
              <a:rPr lang="en-US" sz="1400" dirty="0" err="1"/>
              <a:t>Landgraf</a:t>
            </a:r>
            <a:r>
              <a:rPr lang="en-US" sz="1400" dirty="0"/>
              <a:t>, J.: Mapping carbon monoxide pollution from space down to city scales with daily global coverage, Atmos. Meas. Tech. Discuss., https://</a:t>
            </a:r>
            <a:r>
              <a:rPr lang="en-US" sz="1400" dirty="0" err="1"/>
              <a:t>doi.org</a:t>
            </a:r>
            <a:r>
              <a:rPr lang="en-US" sz="1400" dirty="0"/>
              <a:t>/10.5194/amt-2018-132, in review, 2018. </a:t>
            </a:r>
            <a:endParaRPr lang="en-US" sz="1400" b="1" dirty="0" smtClean="0"/>
          </a:p>
          <a:p>
            <a:endParaRPr lang="en-US" sz="1400" dirty="0" smtClean="0"/>
          </a:p>
          <a:p>
            <a:r>
              <a:rPr lang="en-US" sz="1400" dirty="0" smtClean="0"/>
              <a:t>Frey</a:t>
            </a:r>
            <a:r>
              <a:rPr lang="en-US" sz="1400" dirty="0"/>
              <a:t>, M., </a:t>
            </a:r>
            <a:r>
              <a:rPr lang="en-US" sz="1400" dirty="0" err="1"/>
              <a:t>Sha</a:t>
            </a:r>
            <a:r>
              <a:rPr lang="en-US" sz="1400" dirty="0"/>
              <a:t>, M. K., </a:t>
            </a:r>
            <a:r>
              <a:rPr lang="en-US" sz="1400" dirty="0" err="1"/>
              <a:t>Hase</a:t>
            </a:r>
            <a:r>
              <a:rPr lang="en-US" sz="1400" dirty="0"/>
              <a:t>, F., Kiel, M., </a:t>
            </a:r>
            <a:r>
              <a:rPr lang="en-US" sz="1400" dirty="0" err="1"/>
              <a:t>Blumenstock</a:t>
            </a:r>
            <a:r>
              <a:rPr lang="en-US" sz="1400" dirty="0"/>
              <a:t>, T., </a:t>
            </a:r>
            <a:r>
              <a:rPr lang="en-US" sz="1400" dirty="0" err="1"/>
              <a:t>Harig</a:t>
            </a:r>
            <a:r>
              <a:rPr lang="en-US" sz="1400" dirty="0"/>
              <a:t>, R., </a:t>
            </a:r>
            <a:r>
              <a:rPr lang="en-US" sz="1400" dirty="0" err="1"/>
              <a:t>Surawicz</a:t>
            </a:r>
            <a:r>
              <a:rPr lang="en-US" sz="1400" dirty="0"/>
              <a:t>, G., </a:t>
            </a:r>
            <a:r>
              <a:rPr lang="en-US" sz="1400" dirty="0" err="1"/>
              <a:t>Deutscher</a:t>
            </a:r>
            <a:r>
              <a:rPr lang="en-US" sz="1400" dirty="0"/>
              <a:t>, N. M., </a:t>
            </a:r>
            <a:r>
              <a:rPr lang="en-US" sz="1400" dirty="0" err="1"/>
              <a:t>Shiomi</a:t>
            </a:r>
            <a:r>
              <a:rPr lang="en-US" sz="1400" dirty="0"/>
              <a:t>, K., Franklin, J., </a:t>
            </a:r>
            <a:r>
              <a:rPr lang="en-US" sz="1400" dirty="0" err="1"/>
              <a:t>Bösch</a:t>
            </a:r>
            <a:r>
              <a:rPr lang="en-US" sz="1400" dirty="0"/>
              <a:t>, H., Chen, J., </a:t>
            </a:r>
            <a:r>
              <a:rPr lang="en-US" sz="1400" dirty="0" err="1"/>
              <a:t>Grutter</a:t>
            </a:r>
            <a:r>
              <a:rPr lang="en-US" sz="1400" dirty="0"/>
              <a:t>, M., </a:t>
            </a:r>
            <a:r>
              <a:rPr lang="en-US" sz="1400" dirty="0" err="1"/>
              <a:t>Ohyama</a:t>
            </a:r>
            <a:r>
              <a:rPr lang="en-US" sz="1400" dirty="0"/>
              <a:t>, H., Sun, Y., </a:t>
            </a:r>
            <a:r>
              <a:rPr lang="en-US" sz="1400" dirty="0" err="1"/>
              <a:t>Butz</a:t>
            </a:r>
            <a:r>
              <a:rPr lang="en-US" sz="1400" dirty="0"/>
              <a:t>, A., </a:t>
            </a:r>
            <a:r>
              <a:rPr lang="en-US" sz="1400" dirty="0" err="1"/>
              <a:t>Mengistu</a:t>
            </a:r>
            <a:r>
              <a:rPr lang="en-US" sz="1400" dirty="0"/>
              <a:t> </a:t>
            </a:r>
            <a:r>
              <a:rPr lang="en-US" sz="1400" dirty="0" err="1"/>
              <a:t>Tsidu</a:t>
            </a:r>
            <a:r>
              <a:rPr lang="en-US" sz="1400" dirty="0"/>
              <a:t>, G., </a:t>
            </a:r>
            <a:r>
              <a:rPr lang="en-US" sz="1400" dirty="0" err="1"/>
              <a:t>Ene</a:t>
            </a:r>
            <a:r>
              <a:rPr lang="en-US" sz="1400" dirty="0"/>
              <a:t>, D., </a:t>
            </a:r>
            <a:r>
              <a:rPr lang="en-US" sz="1400" dirty="0" err="1"/>
              <a:t>Wunch</a:t>
            </a:r>
            <a:r>
              <a:rPr lang="en-US" sz="1400" dirty="0"/>
              <a:t>, D., Cao, Z., Garcia, O., </a:t>
            </a:r>
            <a:r>
              <a:rPr lang="en-US" sz="1400" dirty="0" err="1"/>
              <a:t>Ramonet</a:t>
            </a:r>
            <a:r>
              <a:rPr lang="en-US" sz="1400" dirty="0"/>
              <a:t>, M., Vogel, F., and </a:t>
            </a:r>
            <a:r>
              <a:rPr lang="en-US" sz="1400" dirty="0" err="1"/>
              <a:t>Orphal</a:t>
            </a:r>
            <a:r>
              <a:rPr lang="en-US" sz="1400" dirty="0"/>
              <a:t>, J.: Building the </a:t>
            </a:r>
            <a:r>
              <a:rPr lang="en-US" sz="1400" dirty="0" err="1"/>
              <a:t>COllaborative</a:t>
            </a:r>
            <a:r>
              <a:rPr lang="en-US" sz="1400" dirty="0"/>
              <a:t> Carbon Column Observing Network (COCCON): Long term stability and ensemble performance of the EM27/SUN Fourier transform spectrometer, Atmos. Meas. Tech. Discuss., https://</a:t>
            </a:r>
            <a:r>
              <a:rPr lang="en-US" sz="1400" dirty="0" err="1"/>
              <a:t>doi.org</a:t>
            </a:r>
            <a:r>
              <a:rPr lang="en-US" sz="1400" dirty="0"/>
              <a:t>/10.5194/amt-2018-146, in review, 2018. </a:t>
            </a:r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73780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               IRWG </a:t>
            </a:r>
            <a:r>
              <a:rPr lang="en-US" dirty="0">
                <a:solidFill>
                  <a:srgbClr val="3366FF"/>
                </a:solidFill>
              </a:rPr>
              <a:t>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UNAM</a:t>
            </a:r>
            <a:r>
              <a:rPr lang="en-US" dirty="0" smtClean="0">
                <a:solidFill>
                  <a:schemeClr val="tx2"/>
                </a:solidFill>
              </a:rPr>
              <a:t>, Mexico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17</a:t>
            </a:fld>
            <a:endParaRPr lang="es-ES"/>
          </a:p>
        </p:txBody>
      </p:sp>
      <p:sp>
        <p:nvSpPr>
          <p:cNvPr id="12" name="Marcador de contenid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2400" dirty="0" smtClean="0"/>
              <a:t>Funding</a:t>
            </a:r>
            <a:endParaRPr lang="es-E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199" y="689607"/>
            <a:ext cx="8229600" cy="592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800" b="0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is-IS" dirty="0"/>
          </a:p>
        </p:txBody>
      </p:sp>
      <p:sp>
        <p:nvSpPr>
          <p:cNvPr id="8" name="TextBox 1"/>
          <p:cNvSpPr txBox="1"/>
          <p:nvPr/>
        </p:nvSpPr>
        <p:spPr>
          <a:xfrm>
            <a:off x="675479" y="674115"/>
            <a:ext cx="77307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MX" dirty="0"/>
              <a:t>RUOA (UNAM), “University Network of Atmospheric Observatories</a:t>
            </a:r>
            <a:r>
              <a:rPr lang="es-MX" dirty="0" smtClean="0"/>
              <a:t>” Coordinated by Michel  Grutter</a:t>
            </a:r>
            <a:endParaRPr lang="es-MX" dirty="0"/>
          </a:p>
          <a:p>
            <a:pPr marL="285750" indent="-285750">
              <a:buFont typeface="Arial"/>
              <a:buChar char="•"/>
            </a:pPr>
            <a:r>
              <a:rPr lang="es-MX" dirty="0" smtClean="0"/>
              <a:t>CONACY-SEBT (Ciencia Basica)  No ( 239618) finished after summer</a:t>
            </a:r>
            <a:endParaRPr lang="es-MX" dirty="0"/>
          </a:p>
          <a:p>
            <a:pPr marL="285750" indent="-285750">
              <a:buFont typeface="Arial"/>
              <a:buChar char="•"/>
            </a:pPr>
            <a:r>
              <a:rPr lang="es-MX" dirty="0"/>
              <a:t>Conacyt-</a:t>
            </a:r>
            <a:r>
              <a:rPr lang="es-MX" dirty="0" smtClean="0"/>
              <a:t>AME (Mexican spacE Agency) </a:t>
            </a:r>
            <a:r>
              <a:rPr lang="es-MX" dirty="0"/>
              <a:t>No </a:t>
            </a:r>
            <a:r>
              <a:rPr lang="fi-FI" dirty="0" smtClean="0"/>
              <a:t>275239</a:t>
            </a:r>
            <a:endParaRPr lang="es-MX" dirty="0" smtClean="0"/>
          </a:p>
          <a:p>
            <a:pPr marL="285750" indent="-285750">
              <a:buFont typeface="Arial"/>
              <a:buChar char="•"/>
            </a:pPr>
            <a:r>
              <a:rPr lang="es-MX" dirty="0"/>
              <a:t>Conacyt-</a:t>
            </a:r>
            <a:r>
              <a:rPr lang="es-MX" dirty="0" smtClean="0"/>
              <a:t>ANR (</a:t>
            </a:r>
            <a:r>
              <a:rPr lang="es-MX" dirty="0"/>
              <a:t>Mexico </a:t>
            </a:r>
            <a:r>
              <a:rPr lang="es-MX" dirty="0" smtClean="0"/>
              <a:t>France) No </a:t>
            </a:r>
            <a:r>
              <a:rPr lang="fi-FI" dirty="0" smtClean="0"/>
              <a:t>290589 </a:t>
            </a:r>
            <a:r>
              <a:rPr lang="es-MX" dirty="0" smtClean="0"/>
              <a:t>“Merci-CO2”</a:t>
            </a:r>
            <a:r>
              <a:rPr lang="es-MX" dirty="0"/>
              <a:t>.</a:t>
            </a:r>
            <a:r>
              <a:rPr lang="es-ES_tradnl" dirty="0"/>
              <a:t> </a:t>
            </a:r>
            <a:endParaRPr lang="es-ES_tradnl" dirty="0" smtClean="0"/>
          </a:p>
          <a:p>
            <a:pPr marL="285750" indent="-285750">
              <a:buFont typeface="Arial"/>
              <a:buChar char="•"/>
            </a:pPr>
            <a:r>
              <a:rPr lang="es-ES_tradnl" dirty="0" smtClean="0">
                <a:effectLst/>
              </a:rPr>
              <a:t>CONACY-IRWG (TCCON-NDACC) No </a:t>
            </a:r>
            <a:r>
              <a:rPr lang="fi-FI" dirty="0"/>
              <a:t>293104</a:t>
            </a:r>
            <a:endParaRPr lang="es-ES_tradnl" dirty="0">
              <a:effectLst/>
            </a:endParaRPr>
          </a:p>
          <a:p>
            <a:pPr marL="285750" indent="-285750">
              <a:buFont typeface="Arial"/>
              <a:buChar char="•"/>
            </a:pPr>
            <a:r>
              <a:rPr lang="es-MX" dirty="0"/>
              <a:t>PAPIIT </a:t>
            </a:r>
            <a:r>
              <a:rPr lang="es-MX" dirty="0" smtClean="0"/>
              <a:t>(</a:t>
            </a:r>
            <a:r>
              <a:rPr lang="es-ES" dirty="0" smtClean="0"/>
              <a:t>IN107417)</a:t>
            </a:r>
            <a:endParaRPr lang="es-MX" dirty="0" smtClean="0"/>
          </a:p>
          <a:p>
            <a:pPr marL="285750" indent="-285750">
              <a:buFont typeface="Arial"/>
              <a:buChar char="•"/>
            </a:pPr>
            <a:r>
              <a:rPr lang="es-ES_tradnl" dirty="0" smtClean="0"/>
              <a:t>PAPIIT (IN141018)</a:t>
            </a:r>
          </a:p>
          <a:p>
            <a:pPr marL="285750" indent="-285750">
              <a:buFont typeface="Arial"/>
              <a:buChar char="•"/>
            </a:pPr>
            <a:endParaRPr lang="es-ES_tradnl" dirty="0"/>
          </a:p>
          <a:p>
            <a:pPr marL="285750" indent="-285750">
              <a:buFont typeface="Arial"/>
              <a:buChar char="•"/>
            </a:pPr>
            <a:r>
              <a:rPr lang="es-ES_tradnl" dirty="0" smtClean="0"/>
              <a:t>CONACYT-</a:t>
            </a:r>
            <a:r>
              <a:rPr lang="es-ES_tradnl" dirty="0" err="1" smtClean="0"/>
              <a:t>fellowships</a:t>
            </a:r>
            <a:r>
              <a:rPr lang="es-ES_tradnl" dirty="0" smtClean="0"/>
              <a:t> : Beatriz, Alan,  </a:t>
            </a:r>
            <a:r>
              <a:rPr lang="es-ES_tradnl" dirty="0" err="1" smtClean="0"/>
              <a:t>Ruben</a:t>
            </a:r>
            <a:endParaRPr lang="es-ES_tradnl" dirty="0" smtClean="0"/>
          </a:p>
          <a:p>
            <a:pPr marL="285750" indent="-285750">
              <a:buFont typeface="Arial"/>
              <a:buChar char="•"/>
            </a:pPr>
            <a:r>
              <a:rPr lang="es-ES_tradnl" dirty="0" err="1" smtClean="0"/>
              <a:t>Francce-Mexico</a:t>
            </a:r>
            <a:r>
              <a:rPr lang="es-ES_tradnl" dirty="0" smtClean="0"/>
              <a:t>- </a:t>
            </a:r>
            <a:r>
              <a:rPr lang="es-ES_tradnl" dirty="0" err="1" smtClean="0"/>
              <a:t>Fellowship</a:t>
            </a:r>
            <a:r>
              <a:rPr lang="es-ES_tradnl" dirty="0" smtClean="0"/>
              <a:t>:: </a:t>
            </a:r>
            <a:r>
              <a:rPr lang="es-ES_tradnl" dirty="0" err="1" smtClean="0"/>
              <a:t>Noemie</a:t>
            </a:r>
            <a:endParaRPr lang="es-ES_tradnl" dirty="0" smtClean="0"/>
          </a:p>
        </p:txBody>
      </p:sp>
      <p:pic>
        <p:nvPicPr>
          <p:cNvPr id="9" name="38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846927" y="4668870"/>
            <a:ext cx="1602185" cy="1428455"/>
          </a:xfrm>
          <a:prstGeom prst="rect">
            <a:avLst/>
          </a:prstGeom>
          <a:ln>
            <a:noFill/>
          </a:ln>
        </p:spPr>
      </p:pic>
      <p:pic>
        <p:nvPicPr>
          <p:cNvPr id="10" name="Picture 5" descr="logo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483" y="4921432"/>
            <a:ext cx="1423223" cy="1428455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555" y="4811952"/>
            <a:ext cx="2524445" cy="1614517"/>
          </a:xfrm>
          <a:prstGeom prst="rect">
            <a:avLst/>
          </a:prstGeom>
        </p:spPr>
      </p:pic>
      <p:sp>
        <p:nvSpPr>
          <p:cNvPr id="13" name="TextBox 8"/>
          <p:cNvSpPr txBox="1"/>
          <p:nvPr/>
        </p:nvSpPr>
        <p:spPr>
          <a:xfrm>
            <a:off x="3896257" y="5635660"/>
            <a:ext cx="1550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>
                <a:solidFill>
                  <a:schemeClr val="bg1">
                    <a:lumMod val="50000"/>
                  </a:schemeClr>
                </a:solidFill>
              </a:rPr>
              <a:t>Universidad Nacional </a:t>
            </a:r>
          </a:p>
          <a:p>
            <a:pPr algn="ctr"/>
            <a:r>
              <a:rPr lang="en-US" sz="1200" i="1">
                <a:solidFill>
                  <a:schemeClr val="bg1">
                    <a:lumMod val="50000"/>
                  </a:schemeClr>
                </a:solidFill>
              </a:rPr>
              <a:t>Autónoma de México</a:t>
            </a:r>
          </a:p>
        </p:txBody>
      </p:sp>
      <p:sp>
        <p:nvSpPr>
          <p:cNvPr id="14" name="TextBox 9"/>
          <p:cNvSpPr txBox="1"/>
          <p:nvPr/>
        </p:nvSpPr>
        <p:spPr>
          <a:xfrm>
            <a:off x="846927" y="5635660"/>
            <a:ext cx="1906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>
                <a:solidFill>
                  <a:schemeClr val="bg1">
                    <a:lumMod val="50000"/>
                  </a:schemeClr>
                </a:solidFill>
              </a:rPr>
              <a:t>University Network of</a:t>
            </a:r>
          </a:p>
          <a:p>
            <a:pPr algn="ctr"/>
            <a:r>
              <a:rPr lang="en-US" sz="1200" i="1">
                <a:solidFill>
                  <a:schemeClr val="bg1">
                    <a:lumMod val="50000"/>
                  </a:schemeClr>
                </a:solidFill>
              </a:rPr>
              <a:t>Atmospheric Observatories</a:t>
            </a:r>
          </a:p>
        </p:txBody>
      </p:sp>
    </p:spTree>
    <p:extLst>
      <p:ext uri="{BB962C8B-B14F-4D97-AF65-F5344CB8AC3E}">
        <p14:creationId xmlns:p14="http://schemas.microsoft.com/office/powerpoint/2010/main" val="2077280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2343"/>
          </a:xfrm>
        </p:spPr>
        <p:txBody>
          <a:bodyPr>
            <a:normAutofit/>
          </a:bodyPr>
          <a:lstStyle/>
          <a:p>
            <a:r>
              <a:rPr lang="en-US" dirty="0" smtClean="0"/>
              <a:t>QC-SO2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215031" y="6488668"/>
            <a:ext cx="831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UNAM</a:t>
            </a:r>
            <a:r>
              <a:rPr lang="en-US" dirty="0" smtClean="0">
                <a:solidFill>
                  <a:schemeClr val="tx2"/>
                </a:solidFill>
              </a:rPr>
              <a:t>, Mexico </a:t>
            </a:r>
            <a:endParaRPr lang="es-ES" dirty="0"/>
          </a:p>
        </p:txBody>
      </p:sp>
      <p:pic>
        <p:nvPicPr>
          <p:cNvPr id="5" name="Imagen 4" descr="SO2_v1_Q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404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5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2343"/>
          </a:xfrm>
        </p:spPr>
        <p:txBody>
          <a:bodyPr>
            <a:normAutofit/>
          </a:bodyPr>
          <a:lstStyle/>
          <a:p>
            <a:r>
              <a:rPr lang="en-US" dirty="0" smtClean="0"/>
              <a:t>QC:SO2_v1_QA.txt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215031" y="6488668"/>
            <a:ext cx="831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UNAM</a:t>
            </a:r>
            <a:r>
              <a:rPr lang="en-US" dirty="0" smtClean="0">
                <a:solidFill>
                  <a:schemeClr val="tx2"/>
                </a:solidFill>
              </a:rPr>
              <a:t>, Mexico 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457200" y="1168400"/>
            <a:ext cx="12496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%gas/%method/</a:t>
            </a:r>
            <a:r>
              <a:rPr lang="en-US" dirty="0" err="1"/>
              <a:t>retrieval.tepoch</a:t>
            </a:r>
            <a:r>
              <a:rPr lang="en-US" dirty="0"/>
              <a:t> = 0, 2.0E9 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retrieval.totcol</a:t>
            </a:r>
            <a:r>
              <a:rPr lang="en-US" dirty="0"/>
              <a:t> = -1.0E17, 10.4E25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retrieval.relative_rms</a:t>
            </a:r>
            <a:r>
              <a:rPr lang="en-US" dirty="0"/>
              <a:t> = 0.0, 0.012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retrieval.meanwshift</a:t>
            </a:r>
            <a:r>
              <a:rPr lang="en-US" dirty="0"/>
              <a:t> =-0.00000525, 0.0000052</a:t>
            </a:r>
          </a:p>
          <a:p>
            <a:r>
              <a:rPr lang="en-US" dirty="0"/>
              <a:t>%gas/%method/fitparameterraw.N2O 1 1 = 0.97, 1.2</a:t>
            </a:r>
          </a:p>
          <a:p>
            <a:r>
              <a:rPr lang="en-US" dirty="0"/>
              <a:t>%gas/%method/fitparameterraw.CH4 1 1 = 1.0, 1.2</a:t>
            </a:r>
          </a:p>
          <a:p>
            <a:r>
              <a:rPr lang="en-US" dirty="0"/>
              <a:t>%gas/%method/</a:t>
            </a:r>
            <a:r>
              <a:rPr lang="en-US" dirty="0" err="1"/>
              <a:t>fitparameterraw.baseline</a:t>
            </a:r>
            <a:r>
              <a:rPr lang="en-US" dirty="0"/>
              <a:t> 0 1 = -0.05, 1.525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bincomment.CLOUD_INDEX</a:t>
            </a:r>
            <a:r>
              <a:rPr lang="en-US" dirty="0">
                <a:solidFill>
                  <a:srgbClr val="FF0000"/>
                </a:solidFill>
              </a:rPr>
              <a:t>= 0.0, 0.22</a:t>
            </a:r>
          </a:p>
          <a:p>
            <a:r>
              <a:rPr lang="en-US" dirty="0" err="1">
                <a:solidFill>
                  <a:srgbClr val="FF0000"/>
                </a:solidFill>
              </a:rPr>
              <a:t>bincomment.SIGNAL_TO_NOISE</a:t>
            </a:r>
            <a:r>
              <a:rPr lang="en-US" dirty="0">
                <a:solidFill>
                  <a:srgbClr val="FF0000"/>
                </a:solidFill>
              </a:rPr>
              <a:t> = 0.0, 50200.0</a:t>
            </a:r>
          </a:p>
          <a:p>
            <a:r>
              <a:rPr lang="en-US" dirty="0"/>
              <a:t>%gas/%method/error/</a:t>
            </a:r>
            <a:r>
              <a:rPr lang="en-US" dirty="0" err="1"/>
              <a:t>partialcolumns.err_TOT</a:t>
            </a:r>
            <a:r>
              <a:rPr lang="en-US" dirty="0"/>
              <a:t>[0] = -1.01E22, 3.50E17</a:t>
            </a:r>
          </a:p>
          <a:p>
            <a:r>
              <a:rPr lang="en-US" dirty="0"/>
              <a:t>%gas/%method/error/</a:t>
            </a:r>
            <a:r>
              <a:rPr lang="en-US" dirty="0" err="1"/>
              <a:t>partialcolumns.err_ST</a:t>
            </a:r>
            <a:r>
              <a:rPr lang="en-US" dirty="0"/>
              <a:t>[0] = -1.01E22, 3.50E17</a:t>
            </a:r>
          </a:p>
          <a:p>
            <a:r>
              <a:rPr lang="en-US" dirty="0" err="1"/>
              <a:t>bincomment.NONLINEARITY</a:t>
            </a:r>
            <a:r>
              <a:rPr lang="en-US" dirty="0"/>
              <a:t> = 0.0, 0.001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binsec2.OPD = 0.0, 250.0</a:t>
            </a:r>
          </a:p>
          <a:p>
            <a:r>
              <a:rPr lang="en-US" dirty="0"/>
              <a:t>binsec1.Apparent_elev =-300.0, 550.0</a:t>
            </a:r>
          </a:p>
          <a:p>
            <a:r>
              <a:rPr lang="en-US" dirty="0"/>
              <a:t>binsec1.Azimuth = -300.0, 550.0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3403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/>
              <a:t>UNAM Group: </a:t>
            </a:r>
            <a:r>
              <a:rPr lang="de-DE" sz="2400" dirty="0" err="1"/>
              <a:t>espectroscopia</a:t>
            </a:r>
            <a:r>
              <a:rPr lang="de-DE" sz="2400" dirty="0"/>
              <a:t> </a:t>
            </a:r>
            <a:r>
              <a:rPr lang="de-DE" sz="2400" dirty="0" err="1"/>
              <a:t>y</a:t>
            </a:r>
            <a:r>
              <a:rPr lang="de-DE" sz="2400" dirty="0"/>
              <a:t> </a:t>
            </a:r>
            <a:r>
              <a:rPr lang="de-DE" sz="2400" dirty="0" err="1"/>
              <a:t>Percepción</a:t>
            </a:r>
            <a:r>
              <a:rPr lang="de-DE" sz="2400" dirty="0"/>
              <a:t> </a:t>
            </a:r>
            <a:r>
              <a:rPr lang="de-DE" sz="2400" dirty="0" err="1"/>
              <a:t>remota</a:t>
            </a:r>
            <a:endParaRPr lang="es-ES" sz="2400" dirty="0" smtClean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269942"/>
            <a:ext cx="9144000" cy="49899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Michel </a:t>
            </a:r>
            <a:r>
              <a:rPr lang="en-US" dirty="0" err="1" smtClean="0"/>
              <a:t>Grutter</a:t>
            </a:r>
            <a:r>
              <a:rPr lang="en-US" dirty="0" smtClean="0"/>
              <a:t>,(Chief)</a:t>
            </a:r>
          </a:p>
          <a:p>
            <a:pPr marL="0" indent="0">
              <a:buNone/>
            </a:pPr>
            <a:r>
              <a:rPr lang="en-US" dirty="0" smtClean="0"/>
              <a:t>Alejandro </a:t>
            </a:r>
            <a:r>
              <a:rPr lang="en-US" dirty="0" err="1" smtClean="0"/>
              <a:t>Bezanilla</a:t>
            </a:r>
            <a:r>
              <a:rPr lang="en-US" dirty="0" smtClean="0"/>
              <a:t>, Wolfgang Stremme  (Staff),</a:t>
            </a:r>
          </a:p>
          <a:p>
            <a:pPr marL="0" indent="0">
              <a:buNone/>
            </a:pPr>
            <a:r>
              <a:rPr lang="en-US" dirty="0" err="1" smtClean="0"/>
              <a:t>Noemie</a:t>
            </a:r>
            <a:r>
              <a:rPr lang="en-US" dirty="0" smtClean="0"/>
              <a:t> </a:t>
            </a:r>
            <a:r>
              <a:rPr lang="en-US" dirty="0" err="1" smtClean="0"/>
              <a:t>Taquet</a:t>
            </a:r>
            <a:r>
              <a:rPr lang="en-US" dirty="0" smtClean="0"/>
              <a:t> (</a:t>
            </a:r>
            <a:r>
              <a:rPr lang="en-US" dirty="0" err="1" smtClean="0"/>
              <a:t>Posdoc</a:t>
            </a:r>
            <a:r>
              <a:rPr lang="en-US" dirty="0" smtClean="0"/>
              <a:t>, Volcanologist)</a:t>
            </a:r>
          </a:p>
          <a:p>
            <a:pPr marL="0" indent="0">
              <a:buNone/>
            </a:pPr>
            <a:r>
              <a:rPr lang="en-US" dirty="0" smtClean="0"/>
              <a:t>Ruben Pavia, (PhD-student) </a:t>
            </a:r>
          </a:p>
          <a:p>
            <a:pPr marL="0" indent="0">
              <a:buNone/>
            </a:pPr>
            <a:r>
              <a:rPr lang="en-US" dirty="0" smtClean="0"/>
              <a:t>Beatriz Herrera, Alan Garcia </a:t>
            </a:r>
            <a:r>
              <a:rPr lang="en-US" dirty="0" err="1" smtClean="0"/>
              <a:t>Zuber</a:t>
            </a:r>
            <a:r>
              <a:rPr lang="en-US" dirty="0" smtClean="0"/>
              <a:t> (Master students)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Other Group members:</a:t>
            </a:r>
          </a:p>
          <a:p>
            <a:pPr marL="0" indent="0">
              <a:buNone/>
            </a:pPr>
            <a:r>
              <a:rPr lang="en-US" dirty="0" smtClean="0"/>
              <a:t>Benedetto </a:t>
            </a:r>
            <a:r>
              <a:rPr lang="en-US" dirty="0" err="1" smtClean="0"/>
              <a:t>Schiavo</a:t>
            </a:r>
            <a:r>
              <a:rPr lang="en-US" dirty="0" smtClean="0"/>
              <a:t> (UV-SO2-</a:t>
            </a:r>
            <a:r>
              <a:rPr lang="en-US" dirty="0"/>
              <a:t>Cam, PhD-student), </a:t>
            </a:r>
            <a:r>
              <a:rPr lang="en-US" dirty="0" err="1" smtClean="0"/>
              <a:t>Zuleica</a:t>
            </a:r>
            <a:r>
              <a:rPr lang="en-US" dirty="0" smtClean="0"/>
              <a:t> Ojeda (MAX-DOAS, PhD-student), Adriana (</a:t>
            </a:r>
            <a:r>
              <a:rPr lang="en-US" dirty="0" err="1" smtClean="0"/>
              <a:t>Posdoc</a:t>
            </a:r>
            <a:r>
              <a:rPr lang="en-US" dirty="0" smtClean="0"/>
              <a:t>, direct sun spectrometer, Pandora)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Former group members, we are still a little bit working with us:</a:t>
            </a:r>
          </a:p>
          <a:p>
            <a:pPr marL="0" indent="0">
              <a:buNone/>
            </a:pPr>
            <a:r>
              <a:rPr lang="en-US" dirty="0" smtClean="0"/>
              <a:t>Jorge </a:t>
            </a:r>
            <a:r>
              <a:rPr lang="en-US" dirty="0" err="1" smtClean="0"/>
              <a:t>Baylon</a:t>
            </a:r>
            <a:r>
              <a:rPr lang="en-US" dirty="0" smtClean="0"/>
              <a:t> (CO2) , finished his PhD in January 2018.</a:t>
            </a:r>
          </a:p>
          <a:p>
            <a:pPr marL="0" indent="0">
              <a:buNone/>
            </a:pPr>
            <a:r>
              <a:rPr lang="en-US" dirty="0" smtClean="0"/>
              <a:t>Cesar </a:t>
            </a:r>
            <a:r>
              <a:rPr lang="en-US" dirty="0" err="1" smtClean="0"/>
              <a:t>Guarin</a:t>
            </a:r>
            <a:r>
              <a:rPr lang="en-US" dirty="0" smtClean="0"/>
              <a:t> (CH2O, C2H6,) is  now  at University </a:t>
            </a:r>
            <a:r>
              <a:rPr lang="en-US" dirty="0" err="1" smtClean="0"/>
              <a:t>Autónoma</a:t>
            </a:r>
            <a:r>
              <a:rPr lang="en-US" dirty="0" smtClean="0"/>
              <a:t> de México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Cooperation with:</a:t>
            </a:r>
          </a:p>
          <a:p>
            <a:pPr marL="0" indent="0">
              <a:buNone/>
            </a:pPr>
            <a:r>
              <a:rPr lang="en-US" dirty="0" smtClean="0"/>
              <a:t>Claudia Rivera from the Chemistry Faculty  and also with Robin Campion (Geophysics </a:t>
            </a:r>
            <a:r>
              <a:rPr lang="en-US" dirty="0" err="1" smtClean="0"/>
              <a:t>Insitute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dirty="0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 smtClean="0">
                <a:solidFill>
                  <a:schemeClr val="tx2"/>
                </a:solidFill>
              </a:rPr>
              <a:t>Site Report </a:t>
            </a:r>
            <a:r>
              <a:rPr lang="en-US" dirty="0" err="1" smtClean="0">
                <a:solidFill>
                  <a:schemeClr val="tx2"/>
                </a:solidFill>
              </a:rPr>
              <a:t>Altzomoni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UNAM,Mexico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664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2343"/>
          </a:xfrm>
        </p:spPr>
        <p:txBody>
          <a:bodyPr>
            <a:normAutofit/>
          </a:bodyPr>
          <a:lstStyle/>
          <a:p>
            <a:r>
              <a:rPr lang="en-US" dirty="0" smtClean="0"/>
              <a:t>QC:CH2O_v5cc_QA.txt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215031" y="6488668"/>
            <a:ext cx="831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UNAM</a:t>
            </a:r>
            <a:r>
              <a:rPr lang="en-US" dirty="0" smtClean="0">
                <a:solidFill>
                  <a:schemeClr val="tx2"/>
                </a:solidFill>
              </a:rPr>
              <a:t>, Mexico 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635000" y="1397000"/>
            <a:ext cx="8051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%gas/%method/</a:t>
            </a:r>
            <a:r>
              <a:rPr lang="en-US" dirty="0" err="1"/>
              <a:t>retrieval.tepoch</a:t>
            </a:r>
            <a:r>
              <a:rPr lang="en-US" dirty="0"/>
              <a:t> = 0, 2.0E9 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retrieval.totcol</a:t>
            </a:r>
            <a:r>
              <a:rPr lang="en-US" dirty="0"/>
              <a:t> = -1.0E10, 0.9160E16</a:t>
            </a:r>
          </a:p>
          <a:p>
            <a:r>
              <a:rPr lang="en-US" dirty="0"/>
              <a:t>%gas/%method/error/</a:t>
            </a:r>
            <a:r>
              <a:rPr lang="en-US" dirty="0" err="1"/>
              <a:t>partialcolumns.err_TOT</a:t>
            </a:r>
            <a:r>
              <a:rPr lang="en-US" dirty="0"/>
              <a:t>[0] = -0.0E15, 1.0E20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retrieval.meanwshift</a:t>
            </a:r>
            <a:r>
              <a:rPr lang="en-US" dirty="0"/>
              <a:t> = -0.000052, 1.99E-6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retrieval.relative_rms</a:t>
            </a:r>
            <a:r>
              <a:rPr lang="en-US" dirty="0"/>
              <a:t> = 0.0, 0.0022</a:t>
            </a:r>
          </a:p>
          <a:p>
            <a:r>
              <a:rPr lang="en-US" dirty="0"/>
              <a:t>%gas/%method/</a:t>
            </a:r>
            <a:r>
              <a:rPr lang="en-US" dirty="0" err="1"/>
              <a:t>retrieval.dof</a:t>
            </a:r>
            <a:r>
              <a:rPr lang="en-US" dirty="0"/>
              <a:t> = 0.5, 1.8</a:t>
            </a:r>
          </a:p>
          <a:p>
            <a:r>
              <a:rPr lang="en-US" dirty="0" err="1"/>
              <a:t>bincomment.SIGNAL_TO_NOISE</a:t>
            </a:r>
            <a:r>
              <a:rPr lang="en-US" dirty="0"/>
              <a:t> = 450, 10000.0</a:t>
            </a:r>
          </a:p>
          <a:p>
            <a:r>
              <a:rPr lang="en-US" dirty="0"/>
              <a:t>%gas/%method/fitparameterraw.CH4 1 1 = -10.00, 1.08</a:t>
            </a:r>
          </a:p>
          <a:p>
            <a:r>
              <a:rPr lang="en-US" dirty="0"/>
              <a:t>%gas/%method/</a:t>
            </a:r>
            <a:r>
              <a:rPr lang="en-US" dirty="0" err="1"/>
              <a:t>fitparameterraw.baseline</a:t>
            </a:r>
            <a:r>
              <a:rPr lang="en-US" dirty="0"/>
              <a:t> 0 0 = -0.05E20, 1.78E7</a:t>
            </a:r>
          </a:p>
          <a:p>
            <a:r>
              <a:rPr lang="en-US" dirty="0" err="1"/>
              <a:t>szadifference_ephm</a:t>
            </a:r>
            <a:r>
              <a:rPr lang="en-US" dirty="0"/>
              <a:t> = -1.0, 2.0</a:t>
            </a:r>
          </a:p>
          <a:p>
            <a:r>
              <a:rPr lang="en-US" dirty="0" err="1"/>
              <a:t>bincomment.QUALITY_FLAG</a:t>
            </a:r>
            <a:r>
              <a:rPr lang="en-US" dirty="0"/>
              <a:t> = 0.5, 1.5</a:t>
            </a:r>
          </a:p>
          <a:p>
            <a:r>
              <a:rPr lang="en-US" dirty="0" err="1"/>
              <a:t>bincomment.NONLINEARITY</a:t>
            </a:r>
            <a:r>
              <a:rPr lang="en-US" dirty="0"/>
              <a:t> = 0.0003, 0.0010</a:t>
            </a:r>
          </a:p>
          <a:p>
            <a:r>
              <a:rPr lang="en-US" dirty="0">
                <a:solidFill>
                  <a:srgbClr val="3366FF"/>
                </a:solidFill>
              </a:rPr>
              <a:t>binsec2.OPD = 0.0, 250.0</a:t>
            </a:r>
            <a:endParaRPr lang="es-E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1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2343"/>
          </a:xfrm>
        </p:spPr>
        <p:txBody>
          <a:bodyPr>
            <a:normAutofit/>
          </a:bodyPr>
          <a:lstStyle/>
          <a:p>
            <a:r>
              <a:rPr lang="en-US" dirty="0" smtClean="0"/>
              <a:t>QC:CH2O_v5cc_QA.txt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215031" y="6488668"/>
            <a:ext cx="831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UNAM</a:t>
            </a:r>
            <a:r>
              <a:rPr lang="en-US" dirty="0" smtClean="0">
                <a:solidFill>
                  <a:schemeClr val="tx2"/>
                </a:solidFill>
              </a:rPr>
              <a:t>, Mexico </a:t>
            </a:r>
            <a:endParaRPr lang="es-ES" dirty="0"/>
          </a:p>
        </p:txBody>
      </p:sp>
      <p:pic>
        <p:nvPicPr>
          <p:cNvPr id="3" name="Imagen 2" descr="Captura de pantalla 2018-06-13 07.33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1500"/>
            <a:ext cx="9144000" cy="392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2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Problems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6095" y="1243756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Power-Blackouts: 1. restart of computer, 2. Solar tracker</a:t>
            </a:r>
          </a:p>
          <a:p>
            <a:endParaRPr lang="en-US" dirty="0"/>
          </a:p>
          <a:p>
            <a:r>
              <a:rPr lang="en-US" dirty="0"/>
              <a:t>Dome </a:t>
            </a:r>
            <a:r>
              <a:rPr lang="en-US" dirty="0" err="1"/>
              <a:t>automatisation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Communication: Microwave Antenna</a:t>
            </a:r>
          </a:p>
          <a:p>
            <a:endParaRPr lang="en-US" dirty="0"/>
          </a:p>
          <a:p>
            <a:r>
              <a:rPr lang="en-US" dirty="0"/>
              <a:t>Temperature stability in the Container </a:t>
            </a:r>
          </a:p>
          <a:p>
            <a:endParaRPr lang="en-US" dirty="0"/>
          </a:p>
          <a:p>
            <a:r>
              <a:rPr lang="en-US" dirty="0"/>
              <a:t>The INSB detectors:  third detector in one year</a:t>
            </a:r>
          </a:p>
          <a:p>
            <a:endParaRPr lang="en-US" dirty="0"/>
          </a:p>
          <a:p>
            <a:r>
              <a:rPr lang="en-US" dirty="0"/>
              <a:t>Scanner Cable: !!!!!!!!</a:t>
            </a:r>
          </a:p>
          <a:p>
            <a:endParaRPr lang="en-US" dirty="0"/>
          </a:p>
          <a:p>
            <a:r>
              <a:rPr lang="en-US" dirty="0"/>
              <a:t>Misalignment:  We think the Collimator is still misaligned: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		                 Friday we will solve all problems</a:t>
            </a:r>
          </a:p>
          <a:p>
            <a:endParaRPr lang="en-US" dirty="0"/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66FF"/>
                </a:solidFill>
              </a:rPr>
              <a:t>2018 TCCON/IRWG Meeting COCOYOC, Mexico: </a:t>
            </a:r>
            <a:r>
              <a:rPr lang="en-US" smtClean="0">
                <a:solidFill>
                  <a:schemeClr val="tx2"/>
                </a:solidFill>
              </a:rPr>
              <a:t>Site Report Altzomoni, UNAM, Mexico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9120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540000"/>
            <a:ext cx="8229600" cy="592343"/>
          </a:xfrm>
        </p:spPr>
        <p:txBody>
          <a:bodyPr>
            <a:noAutofit/>
          </a:bodyPr>
          <a:lstStyle/>
          <a:p>
            <a:r>
              <a:rPr lang="en-US" sz="6000" dirty="0"/>
              <a:t>Thank you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15031" y="6488668"/>
            <a:ext cx="831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UNAM</a:t>
            </a:r>
            <a:r>
              <a:rPr lang="en-US" dirty="0" smtClean="0">
                <a:solidFill>
                  <a:schemeClr val="tx2"/>
                </a:solidFill>
              </a:rPr>
              <a:t>, Mexico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3403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r>
              <a:rPr lang="es-ES" dirty="0" smtClean="0"/>
              <a:t>: </a:t>
            </a:r>
            <a:r>
              <a:rPr lang="es-ES" dirty="0" err="1" smtClean="0"/>
              <a:t>Site</a:t>
            </a:r>
            <a:r>
              <a:rPr lang="es-ES" dirty="0" smtClean="0"/>
              <a:t> </a:t>
            </a:r>
            <a:r>
              <a:rPr lang="es-ES" dirty="0" err="1" smtClean="0"/>
              <a:t>Report</a:t>
            </a:r>
            <a:endParaRPr lang="es-ES" dirty="0" smtClean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Altzomoni</a:t>
            </a:r>
            <a:r>
              <a:rPr lang="es-ES" dirty="0" smtClean="0"/>
              <a:t> </a:t>
            </a:r>
            <a:r>
              <a:rPr lang="es-ES" dirty="0" err="1" smtClean="0"/>
              <a:t>Site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Instrumentation</a:t>
            </a:r>
            <a:endParaRPr lang="es-ES" dirty="0" smtClean="0"/>
          </a:p>
          <a:p>
            <a:r>
              <a:rPr lang="es-ES" dirty="0" err="1" smtClean="0"/>
              <a:t>Measurements</a:t>
            </a:r>
            <a:r>
              <a:rPr lang="es-ES" dirty="0" smtClean="0"/>
              <a:t>  </a:t>
            </a:r>
            <a:r>
              <a:rPr lang="es-ES" dirty="0" err="1" smtClean="0"/>
              <a:t>Altzomoni</a:t>
            </a:r>
            <a:endParaRPr lang="es-ES" dirty="0" smtClean="0"/>
          </a:p>
          <a:p>
            <a:r>
              <a:rPr lang="es-ES" dirty="0" err="1" smtClean="0"/>
              <a:t>Publications</a:t>
            </a:r>
            <a:endParaRPr lang="es-ES" dirty="0" smtClean="0"/>
          </a:p>
          <a:p>
            <a:r>
              <a:rPr lang="es-ES" dirty="0" err="1" smtClean="0"/>
              <a:t>Founding</a:t>
            </a:r>
            <a:r>
              <a:rPr lang="es-ES" dirty="0" smtClean="0"/>
              <a:t> $</a:t>
            </a:r>
          </a:p>
          <a:p>
            <a:r>
              <a:rPr lang="es-ES" dirty="0" err="1" smtClean="0"/>
              <a:t>Quality</a:t>
            </a:r>
            <a:r>
              <a:rPr lang="es-ES" dirty="0" smtClean="0"/>
              <a:t> </a:t>
            </a:r>
            <a:r>
              <a:rPr lang="es-ES" dirty="0" err="1" smtClean="0"/>
              <a:t>controll</a:t>
            </a:r>
            <a:endParaRPr lang="es-ES" dirty="0" smtClean="0"/>
          </a:p>
          <a:p>
            <a:r>
              <a:rPr lang="es-ES" b="1" dirty="0" err="1" smtClean="0"/>
              <a:t>Problems</a:t>
            </a:r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856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Altzomoni_0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396"/>
            <a:ext cx="9144000" cy="629360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Altzomoni</a:t>
            </a:r>
            <a:r>
              <a:rPr lang="es-ES" dirty="0" smtClean="0"/>
              <a:t> </a:t>
            </a:r>
            <a:r>
              <a:rPr lang="es-ES" dirty="0" err="1" smtClean="0"/>
              <a:t>Site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                   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4</a:t>
            </a:fld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105829" y="576346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b="1" i="1" dirty="0"/>
              <a:t>Estación de Altura </a:t>
            </a:r>
            <a:r>
              <a:rPr lang="es-ES_tradnl" b="1" i="1" dirty="0" err="1"/>
              <a:t>Altzomoni</a:t>
            </a:r>
            <a:r>
              <a:rPr lang="es-ES_tradnl" b="1" i="1" dirty="0"/>
              <a:t> </a:t>
            </a:r>
          </a:p>
          <a:p>
            <a:r>
              <a:rPr lang="fr-FR" b="1" i="1" dirty="0"/>
              <a:t>High-Altitude Station </a:t>
            </a:r>
            <a:r>
              <a:rPr lang="fr-FR" b="1" i="1" dirty="0" err="1"/>
              <a:t>Altzomoni</a:t>
            </a:r>
            <a:r>
              <a:rPr lang="fr-FR" b="1" i="1" dirty="0"/>
              <a:t> </a:t>
            </a:r>
            <a:endParaRPr lang="fr-FR" dirty="0"/>
          </a:p>
          <a:p>
            <a:endParaRPr lang="es-ES" dirty="0"/>
          </a:p>
          <a:p>
            <a:r>
              <a:rPr lang="it-IT" dirty="0"/>
              <a:t>Location:         </a:t>
            </a:r>
            <a:r>
              <a:rPr lang="it-IT" dirty="0" err="1"/>
              <a:t>Izta-Popo</a:t>
            </a:r>
            <a:r>
              <a:rPr lang="it-IT" dirty="0"/>
              <a:t> National Park</a:t>
            </a:r>
            <a:endParaRPr lang="it-IT" b="1" i="1" dirty="0"/>
          </a:p>
          <a:p>
            <a:r>
              <a:rPr lang="da-DK" dirty="0" err="1"/>
              <a:t>Altitude</a:t>
            </a:r>
            <a:r>
              <a:rPr lang="da-DK" dirty="0"/>
              <a:t>:           3,985 </a:t>
            </a:r>
            <a:r>
              <a:rPr lang="da-DK" dirty="0" err="1"/>
              <a:t>m.a.s.l</a:t>
            </a:r>
            <a:r>
              <a:rPr lang="da-DK" dirty="0"/>
              <a:t>.   </a:t>
            </a:r>
          </a:p>
          <a:p>
            <a:r>
              <a:rPr lang="nl-NL" dirty="0" err="1"/>
              <a:t>Coordinates</a:t>
            </a:r>
            <a:r>
              <a:rPr lang="nl-NL" dirty="0"/>
              <a:t>:  19.1187 N,  98.6552 W	</a:t>
            </a:r>
          </a:p>
        </p:txBody>
      </p:sp>
    </p:spTree>
    <p:extLst>
      <p:ext uri="{BB962C8B-B14F-4D97-AF65-F5344CB8AC3E}">
        <p14:creationId xmlns:p14="http://schemas.microsoft.com/office/powerpoint/2010/main" val="1852748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Altzomoni</a:t>
            </a:r>
            <a:r>
              <a:rPr lang="es-ES" dirty="0" smtClean="0"/>
              <a:t> </a:t>
            </a:r>
            <a:r>
              <a:rPr lang="es-ES" dirty="0" err="1" smtClean="0"/>
              <a:t>Site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</a:t>
            </a:r>
            <a:r>
              <a:rPr lang="en-US" dirty="0" err="1" smtClean="0">
                <a:solidFill>
                  <a:schemeClr val="tx2"/>
                </a:solidFill>
              </a:rPr>
              <a:t>Me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5</a:t>
            </a:fld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1399306" y="0"/>
            <a:ext cx="7287493" cy="564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800" b="0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Altzomoni Site</a:t>
            </a:r>
            <a:endParaRPr lang="es-ES" dirty="0"/>
          </a:p>
        </p:txBody>
      </p:sp>
      <p:sp>
        <p:nvSpPr>
          <p:cNvPr id="12" name="Marcador de pie de página 4"/>
          <p:cNvSpPr txBox="1">
            <a:spLocks/>
          </p:cNvSpPr>
          <p:nvPr/>
        </p:nvSpPr>
        <p:spPr>
          <a:xfrm>
            <a:off x="-1" y="7010400"/>
            <a:ext cx="84061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4572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dirty="0"/>
          </a:p>
        </p:txBody>
      </p:sp>
      <p:sp>
        <p:nvSpPr>
          <p:cNvPr id="13" name="Marcador de número de diapositiva 5"/>
          <p:cNvSpPr txBox="1">
            <a:spLocks/>
          </p:cNvSpPr>
          <p:nvPr/>
        </p:nvSpPr>
        <p:spPr>
          <a:xfrm>
            <a:off x="8406189" y="6492875"/>
            <a:ext cx="737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F73F9F-C628-7A4E-8429-ABB550BF4982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105829" y="857199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b="1" i="1" dirty="0"/>
              <a:t>Estación de Altura </a:t>
            </a:r>
            <a:r>
              <a:rPr lang="es-ES_tradnl" b="1" i="1" dirty="0" err="1"/>
              <a:t>Altzomoni</a:t>
            </a:r>
            <a:r>
              <a:rPr lang="es-ES_tradnl" b="1" i="1" dirty="0"/>
              <a:t> </a:t>
            </a:r>
          </a:p>
          <a:p>
            <a:r>
              <a:rPr lang="fr-FR" b="1" i="1" dirty="0"/>
              <a:t>High-Altitude Station </a:t>
            </a:r>
            <a:r>
              <a:rPr lang="fr-FR" b="1" i="1" dirty="0" err="1"/>
              <a:t>Altzomoni</a:t>
            </a:r>
            <a:r>
              <a:rPr lang="fr-FR" b="1" i="1" dirty="0"/>
              <a:t> </a:t>
            </a:r>
            <a:endParaRPr lang="fr-FR" dirty="0"/>
          </a:p>
          <a:p>
            <a:endParaRPr lang="es-ES" dirty="0"/>
          </a:p>
          <a:p>
            <a:r>
              <a:rPr lang="it-IT" dirty="0"/>
              <a:t>Location:         </a:t>
            </a:r>
            <a:r>
              <a:rPr lang="it-IT" dirty="0" err="1"/>
              <a:t>Izta-Popo</a:t>
            </a:r>
            <a:r>
              <a:rPr lang="it-IT" dirty="0"/>
              <a:t> National Park</a:t>
            </a:r>
            <a:endParaRPr lang="it-IT" b="1" i="1" dirty="0"/>
          </a:p>
          <a:p>
            <a:r>
              <a:rPr lang="da-DK" dirty="0" err="1"/>
              <a:t>Altitude</a:t>
            </a:r>
            <a:r>
              <a:rPr lang="da-DK" dirty="0"/>
              <a:t>:           3,985 </a:t>
            </a:r>
            <a:r>
              <a:rPr lang="da-DK" dirty="0" err="1"/>
              <a:t>m.a.s.l</a:t>
            </a:r>
            <a:r>
              <a:rPr lang="da-DK" dirty="0"/>
              <a:t>.   </a:t>
            </a:r>
          </a:p>
          <a:p>
            <a:r>
              <a:rPr lang="nl-NL" dirty="0" err="1"/>
              <a:t>Coordinates</a:t>
            </a:r>
            <a:r>
              <a:rPr lang="nl-NL" dirty="0"/>
              <a:t>:  19.1187 N,  98.6552 W	</a:t>
            </a:r>
          </a:p>
        </p:txBody>
      </p:sp>
      <p:pic>
        <p:nvPicPr>
          <p:cNvPr id="15" name="Imagen 14" descr="Izta_Altz_sm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6247"/>
            <a:ext cx="9144000" cy="3334646"/>
          </a:xfrm>
          <a:prstGeom prst="rect">
            <a:avLst/>
          </a:prstGeom>
        </p:spPr>
      </p:pic>
      <p:sp>
        <p:nvSpPr>
          <p:cNvPr id="16" name="Marcador de número de diapositiva 5"/>
          <p:cNvSpPr txBox="1">
            <a:spLocks/>
          </p:cNvSpPr>
          <p:nvPr/>
        </p:nvSpPr>
        <p:spPr>
          <a:xfrm>
            <a:off x="8558589" y="6645275"/>
            <a:ext cx="737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F73F9F-C628-7A4E-8429-ABB550BF4982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1492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Altzomoni</a:t>
            </a:r>
            <a:r>
              <a:rPr lang="es-ES" dirty="0" smtClean="0"/>
              <a:t> </a:t>
            </a:r>
            <a:r>
              <a:rPr lang="es-ES" dirty="0" err="1" smtClean="0"/>
              <a:t>Site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6</a:t>
            </a:fld>
            <a:endParaRPr lang="es-ES"/>
          </a:p>
        </p:txBody>
      </p:sp>
      <p:pic>
        <p:nvPicPr>
          <p:cNvPr id="3" name="Imagen 2" descr="cerro_altzomoni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396"/>
            <a:ext cx="9144000" cy="591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7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Location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7</a:t>
            </a:fld>
            <a:endParaRPr lang="es-ES"/>
          </a:p>
        </p:txBody>
      </p:sp>
      <p:sp>
        <p:nvSpPr>
          <p:cNvPr id="7" name="Marcador de fecha 3"/>
          <p:cNvSpPr txBox="1">
            <a:spLocks/>
          </p:cNvSpPr>
          <p:nvPr/>
        </p:nvSpPr>
        <p:spPr>
          <a:xfrm>
            <a:off x="7149051" y="364513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30/05/16</a:t>
            </a:r>
            <a:endParaRPr lang="es-ES" dirty="0"/>
          </a:p>
        </p:txBody>
      </p:sp>
      <p:pic>
        <p:nvPicPr>
          <p:cNvPr id="8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829" y="2058174"/>
            <a:ext cx="6701162" cy="4305101"/>
          </a:xfrm>
          <a:prstGeom prst="rect">
            <a:avLst/>
          </a:prstGeom>
        </p:spPr>
      </p:pic>
      <p:pic>
        <p:nvPicPr>
          <p:cNvPr id="9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6298549" y="564396"/>
            <a:ext cx="2845451" cy="1829160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0" name="Rectángulo 9"/>
          <p:cNvSpPr/>
          <p:nvPr/>
        </p:nvSpPr>
        <p:spPr>
          <a:xfrm>
            <a:off x="105829" y="67829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b="1" i="1" dirty="0"/>
              <a:t>Estación de Altura </a:t>
            </a:r>
            <a:r>
              <a:rPr lang="es-ES_tradnl" b="1" i="1" dirty="0" err="1"/>
              <a:t>Altzomoni</a:t>
            </a:r>
            <a:r>
              <a:rPr lang="es-ES_tradnl" b="1" i="1" dirty="0"/>
              <a:t> </a:t>
            </a:r>
          </a:p>
          <a:p>
            <a:r>
              <a:rPr lang="fr-FR" b="1" i="1" dirty="0"/>
              <a:t>High-Altitude Station </a:t>
            </a:r>
            <a:r>
              <a:rPr lang="fr-FR" b="1" i="1" dirty="0" err="1"/>
              <a:t>Altzomoni</a:t>
            </a:r>
            <a:r>
              <a:rPr lang="fr-FR" b="1" i="1" dirty="0"/>
              <a:t> </a:t>
            </a:r>
            <a:endParaRPr lang="es-ES" dirty="0"/>
          </a:p>
          <a:p>
            <a:r>
              <a:rPr lang="it-IT" dirty="0"/>
              <a:t>Location:         </a:t>
            </a:r>
            <a:r>
              <a:rPr lang="it-IT" dirty="0" err="1"/>
              <a:t>Izta-Popo</a:t>
            </a:r>
            <a:r>
              <a:rPr lang="it-IT" dirty="0"/>
              <a:t> National Park</a:t>
            </a:r>
            <a:endParaRPr lang="it-IT" b="1" i="1" dirty="0"/>
          </a:p>
          <a:p>
            <a:r>
              <a:rPr lang="da-DK" dirty="0" err="1"/>
              <a:t>Altitude</a:t>
            </a:r>
            <a:r>
              <a:rPr lang="da-DK" dirty="0"/>
              <a:t>:           3,985 </a:t>
            </a:r>
            <a:r>
              <a:rPr lang="da-DK" dirty="0" err="1"/>
              <a:t>m.a.s.l</a:t>
            </a:r>
            <a:r>
              <a:rPr lang="da-DK" dirty="0"/>
              <a:t>.   </a:t>
            </a:r>
          </a:p>
          <a:p>
            <a:r>
              <a:rPr lang="nl-NL" dirty="0" err="1"/>
              <a:t>Coordinates</a:t>
            </a:r>
            <a:r>
              <a:rPr lang="nl-NL" dirty="0"/>
              <a:t>:  19.1187 N,  98.6552 W	</a:t>
            </a:r>
          </a:p>
        </p:txBody>
      </p:sp>
    </p:spTree>
    <p:extLst>
      <p:ext uri="{BB962C8B-B14F-4D97-AF65-F5344CB8AC3E}">
        <p14:creationId xmlns:p14="http://schemas.microsoft.com/office/powerpoint/2010/main" val="415453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9307" y="0"/>
            <a:ext cx="6196777" cy="564396"/>
          </a:xfrm>
        </p:spPr>
        <p:txBody>
          <a:bodyPr/>
          <a:lstStyle/>
          <a:p>
            <a:r>
              <a:rPr lang="es-ES" dirty="0" err="1" smtClean="0"/>
              <a:t>Instrumentation</a:t>
            </a:r>
            <a:endParaRPr lang="es-ES" dirty="0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4294967295"/>
          </p:nvPr>
        </p:nvSpPr>
        <p:spPr>
          <a:xfrm>
            <a:off x="105829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30/05/16</a:t>
            </a:r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/</a:t>
            </a:r>
            <a:r>
              <a:rPr lang="en-US" dirty="0">
                <a:solidFill>
                  <a:srgbClr val="3366FF"/>
                </a:solidFill>
              </a:rPr>
              <a:t>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3F9F-C628-7A4E-8429-ABB550BF4982}" type="slidenum">
              <a:rPr lang="es-ES" smtClean="0"/>
              <a:t>8</a:t>
            </a:fld>
            <a:endParaRPr lang="es-ES"/>
          </a:p>
        </p:txBody>
      </p:sp>
      <p:pic>
        <p:nvPicPr>
          <p:cNvPr id="8" name="Imagen 7" descr="Altzomoni_HR12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396"/>
            <a:ext cx="9144000" cy="591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0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592343"/>
          </a:xfrm>
        </p:spPr>
        <p:txBody>
          <a:bodyPr>
            <a:normAutofit/>
          </a:bodyPr>
          <a:lstStyle/>
          <a:p>
            <a:r>
              <a:rPr lang="en-US" dirty="0"/>
              <a:t>Instrument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209559"/>
            <a:ext cx="3238397" cy="2236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2425" y="1075511"/>
            <a:ext cx="2123589" cy="27732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199" y="1186369"/>
            <a:ext cx="611159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IFS 120HR from </a:t>
            </a:r>
            <a:r>
              <a:rPr lang="en-US" dirty="0" err="1"/>
              <a:t>Bruker</a:t>
            </a:r>
            <a:r>
              <a:rPr lang="en-US" dirty="0"/>
              <a:t> (model year 1988, S/N A58-HI0420)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Donation from DLR to KIT in 2010 (M. </a:t>
            </a:r>
            <a:r>
              <a:rPr lang="en-US" dirty="0" err="1"/>
              <a:t>Birk</a:t>
            </a:r>
            <a:r>
              <a:rPr lang="en-US" dirty="0"/>
              <a:t>, DLR)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Full electronics upgrade to IFS 120/5HR in 2011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Max. OPD of 257 cm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spectral resolution of 0.0035 cm</a:t>
            </a:r>
            <a:r>
              <a:rPr lang="en-US" baseline="30000" dirty="0"/>
              <a:t>-1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Beam splitters: </a:t>
            </a:r>
            <a:r>
              <a:rPr lang="en-US" dirty="0" err="1"/>
              <a:t>KBr</a:t>
            </a:r>
            <a:r>
              <a:rPr lang="en-US" dirty="0"/>
              <a:t> and CaF2 (10 and 8 </a:t>
            </a:r>
            <a:r>
              <a:rPr lang="en-US" dirty="0" err="1"/>
              <a:t>mrad</a:t>
            </a:r>
            <a:r>
              <a:rPr lang="en-US" dirty="0"/>
              <a:t> wedges, resp.)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Detectors: MCT, </a:t>
            </a:r>
            <a:r>
              <a:rPr lang="en-US" dirty="0" err="1"/>
              <a:t>InSb</a:t>
            </a:r>
            <a:r>
              <a:rPr lang="en-US" dirty="0"/>
              <a:t> (N</a:t>
            </a:r>
            <a:r>
              <a:rPr lang="en-US" baseline="-25000" dirty="0"/>
              <a:t>2</a:t>
            </a:r>
            <a:r>
              <a:rPr lang="en-US" dirty="0"/>
              <a:t>-cooled) and </a:t>
            </a:r>
            <a:r>
              <a:rPr lang="en-US" dirty="0" err="1"/>
              <a:t>InGaAs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Sealed compartment (not </a:t>
            </a:r>
            <a:r>
              <a:rPr lang="en-US" dirty="0" err="1"/>
              <a:t>evacueted</a:t>
            </a:r>
            <a:r>
              <a:rPr lang="en-US" dirty="0"/>
              <a:t>), </a:t>
            </a:r>
            <a:r>
              <a:rPr lang="en-US" dirty="0" err="1"/>
              <a:t>ZnSe</a:t>
            </a:r>
            <a:r>
              <a:rPr lang="en-US" dirty="0"/>
              <a:t> window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Solar tracker: KIT “</a:t>
            </a:r>
            <a:r>
              <a:rPr lang="en-US" dirty="0" err="1"/>
              <a:t>Camtracker</a:t>
            </a:r>
            <a:r>
              <a:rPr lang="en-US" dirty="0"/>
              <a:t>” design using a commercial telescope mount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8" name="Domo_small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56777" y="4209559"/>
            <a:ext cx="3987597" cy="2236036"/>
          </a:xfrm>
          <a:prstGeom prst="rect">
            <a:avLst/>
          </a:prstGeom>
        </p:spPr>
      </p:pic>
      <p:sp>
        <p:nvSpPr>
          <p:cNvPr id="10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-1" y="6483437"/>
            <a:ext cx="8406190" cy="365125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366FF"/>
                </a:solidFill>
              </a:rPr>
              <a:t>2018 TCCON/IRWG Meeting COCOYOC, Mexico: </a:t>
            </a:r>
            <a:r>
              <a:rPr lang="en-US" dirty="0">
                <a:solidFill>
                  <a:schemeClr val="tx2"/>
                </a:solidFill>
              </a:rPr>
              <a:t>Site Report </a:t>
            </a:r>
            <a:r>
              <a:rPr lang="en-US" dirty="0" err="1">
                <a:solidFill>
                  <a:schemeClr val="tx2"/>
                </a:solidFill>
              </a:rPr>
              <a:t>Altzomoni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UNAM,Mexico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s-ES" dirty="0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406189" y="6492875"/>
            <a:ext cx="737811" cy="365125"/>
          </a:xfrm>
        </p:spPr>
        <p:txBody>
          <a:bodyPr/>
          <a:lstStyle/>
          <a:p>
            <a:fld id="{F2F73F9F-C628-7A4E-8429-ABB550BF4982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94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13110</TotalTime>
  <Words>2261</Words>
  <Application>Microsoft Macintosh PowerPoint</Application>
  <PresentationFormat>Presentación en pantalla (4:3)</PresentationFormat>
  <Paragraphs>321</Paragraphs>
  <Slides>23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23</vt:i4>
      </vt:variant>
    </vt:vector>
  </HeadingPairs>
  <TitlesOfParts>
    <vt:vector size="26" baseType="lpstr">
      <vt:lpstr>Tema de Office</vt:lpstr>
      <vt:lpstr>Diseño personalizado</vt:lpstr>
      <vt:lpstr>1_Tema de Office</vt:lpstr>
      <vt:lpstr>Site Report Altzomoni Mexico</vt:lpstr>
      <vt:lpstr>UNAM Group: espectroscopia y Percepción remota</vt:lpstr>
      <vt:lpstr>Outline: Site Report</vt:lpstr>
      <vt:lpstr>Altzomoni Site</vt:lpstr>
      <vt:lpstr>Altzomoni Site</vt:lpstr>
      <vt:lpstr>Altzomoni Site</vt:lpstr>
      <vt:lpstr>Location</vt:lpstr>
      <vt:lpstr>Instrumentation</vt:lpstr>
      <vt:lpstr>Instrument</vt:lpstr>
      <vt:lpstr>ILS: N2O cell spectrum and LINEFIT  Analysis</vt:lpstr>
      <vt:lpstr>ILS</vt:lpstr>
      <vt:lpstr>Measurement Statistics: Altzomoni 2015 and 2016</vt:lpstr>
      <vt:lpstr>NDACC setup:</vt:lpstr>
      <vt:lpstr>Measurement loop</vt:lpstr>
      <vt:lpstr>Publications 2017</vt:lpstr>
      <vt:lpstr>Publications 2018</vt:lpstr>
      <vt:lpstr>Funding</vt:lpstr>
      <vt:lpstr>QC-SO2</vt:lpstr>
      <vt:lpstr>QC:SO2_v1_QA.txt</vt:lpstr>
      <vt:lpstr>QC:CH2O_v5cc_QA.txt</vt:lpstr>
      <vt:lpstr>QC:CH2O_v5cc_QA.txt</vt:lpstr>
      <vt:lpstr>Problems</vt:lpstr>
      <vt:lpstr>Thank you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Wolfgang Stremme</dc:creator>
  <cp:lastModifiedBy>Wolfgang Stremme</cp:lastModifiedBy>
  <cp:revision>128</cp:revision>
  <dcterms:created xsi:type="dcterms:W3CDTF">2016-05-26T02:53:26Z</dcterms:created>
  <dcterms:modified xsi:type="dcterms:W3CDTF">2018-06-13T13:22:02Z</dcterms:modified>
</cp:coreProperties>
</file>