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5" r:id="rId7"/>
    <p:sldId id="264" r:id="rId8"/>
    <p:sldId id="266" r:id="rId9"/>
    <p:sldId id="261" r:id="rId10"/>
    <p:sldId id="267" r:id="rId11"/>
    <p:sldId id="262" r:id="rId12"/>
  </p:sldIdLst>
  <p:sldSz cx="12192000" cy="6858000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333399"/>
    <a:srgbClr val="0000CC"/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030C4-EBFA-40AA-A1FF-F3A366E05B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E80477-FD99-4C27-8F67-D31E291AC8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8E4217-0A6D-426C-AFB0-90832FC98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5EA18-841F-4A9D-9AB7-A42EE8650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8E0A8-A6DA-45E8-8644-4543BFB5A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684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FB0B9-5EFB-4262-9EC9-D465DE57C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035172-2A79-467A-AD2D-795C905A89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CA1B7-DA8B-4359-9C2D-4589833B7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8521D-4FBE-40A4-B73D-26FA34354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71EF9F-9EDF-47B3-B4DB-F96339758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01949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352DF9-1347-42B4-8879-A35DAE5892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A037FB-69B8-481D-A2FD-D4A4C077E2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1DC08E-9C48-4739-9F40-B0A31A90F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7ECA43-135B-4E60-BF47-6565CBB9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D57B97-A90C-4A5D-AB71-AC9605AE1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04733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3659C-20A1-4415-8311-B52EBBC22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D6DD4-0A7B-4740-8B96-0A0CC2C0BE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8BFD52-FB88-4902-85D8-AF8601571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B8DEA-F4B6-42ED-ADAC-3B47A8C4D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6C10CA-217D-4704-95DA-AC1CBE0A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84409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67235-195C-4749-B639-759CB102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8A210-8700-478B-B38B-B8D0C2BAB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F11B1-AB5E-420B-9612-1CB9D8D3F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54CF06-C67A-49D8-BCC7-4192C8E52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03C1F-15EA-4A93-A686-24D74EAC6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10073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C598B-6B05-4340-986E-FF8DB8A33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5AACC-8E6C-47B0-A319-10C39F6D6A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C1ED28-30CE-4693-8BBA-5865DAC1BB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82B66F-B0D6-4966-A71A-79DB88421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D129A3-4099-4D52-84C1-3DBD6E698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FAABE3-C060-4B0D-9222-F238FA256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93789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8BC08-1D90-47A2-B2CD-2FDA9BF15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E89D69-5562-48AE-B6FC-CD1961C47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903A61-5A4C-4666-BF7B-4D4EB2C75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2764BF-A78B-4278-9523-5C24ED6C20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7F68B8-C6F1-4F0A-8308-08D045C076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8D1737-554D-4C91-A78A-C93B70DD4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57CDE1-57D9-46D9-B9FC-953E97C2B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8F9241-808E-4FD4-BBE5-A8E21C60F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60414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B234C-2DFA-47D3-9C66-777747525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35F31D-BDFE-4409-8A0B-BE1D33ACD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441340-E6E9-4E4A-BD87-1C4615EBA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1D006B-6855-4AD4-8694-B60495B8C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87005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05500E-35B5-4057-8583-68C62C94A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CF4679-BEF9-4155-B406-1D621AEA9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588C67-2C0D-4E97-BF9D-79B2333DC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64366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55A15-5650-428F-B97F-F26ECA49C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4AF9D-7538-4BED-8B1C-F447C9FAB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0E2824-FCF2-49AB-AFD0-245ADD58DF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4CA21A-5AE9-4DD5-AB5D-85207CBA0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A77458-1A31-4F86-9B38-8E51D4D9A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163AE5-107A-4FA1-B1D8-C77DF62E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24956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7CD66-8F2E-4AF2-B7CB-F3FC84092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FB45B2-2FBB-4C3D-8B2C-D6CFA5474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75385E-011C-4DF5-8B53-77631FE89B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1305F-BC9B-4C70-B226-B031C2DC4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14353A-D8BD-44B7-99A2-24D8F3833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2EF296-0384-4B42-A59A-7828B30E9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77865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4F181E-2506-46A3-A62A-666F4BF29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927EBD-543A-43B0-9F10-D6125B75C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4544A-666E-4445-A431-88233D70E9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AA00C-E2C9-4E7D-B100-6FD143BB688E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DC8EE-6063-47F5-BF1A-51AA005941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F0ED3-5F6A-43D0-90F7-9F964A26C1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D75C3-B9A8-4DCA-81C7-7A424888433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03890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73C9131E-E431-4500-B2C1-23269F2FC1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498" y="316345"/>
            <a:ext cx="865390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NZ" altLang="en-US" sz="2600" b="1" dirty="0">
                <a:solidFill>
                  <a:srgbClr val="002060"/>
                </a:solidFill>
              </a:rPr>
              <a:t>NIWA MIR-FTS program: Lauder &amp; Arrival Heights site reports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NZ" altLang="en-US" sz="1800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F430959F-B9C3-4A2E-AAF5-AA183A452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0710" y="205509"/>
            <a:ext cx="293972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62C55C-3F82-4918-935C-D994D031E2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309" y="2341931"/>
            <a:ext cx="5893966" cy="3948497"/>
          </a:xfrm>
          <a:prstGeom prst="rect">
            <a:avLst/>
          </a:prstGeom>
        </p:spPr>
      </p:pic>
      <p:sp>
        <p:nvSpPr>
          <p:cNvPr id="7" name="TextBox 12">
            <a:extLst>
              <a:ext uri="{FF2B5EF4-FFF2-40B4-BE49-F238E27FC236}">
                <a16:creationId xmlns:a16="http://schemas.microsoft.com/office/drawing/2014/main" id="{A523A730-6B66-44CF-9866-F3C6EB9E0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1353" y="6392028"/>
            <a:ext cx="39078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NZ" altLang="en-US" sz="1800" dirty="0"/>
              <a:t>Arrival Heights: 78S, 167E, 220m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A775E6-1E6C-48B5-BAAB-279F9A235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3680" y="1085786"/>
            <a:ext cx="2030069" cy="9473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8E81938-F318-4D0D-98F5-6AF9522217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81" y="2341931"/>
            <a:ext cx="5268913" cy="3948497"/>
          </a:xfrm>
          <a:prstGeom prst="rect">
            <a:avLst/>
          </a:prstGeom>
        </p:spPr>
      </p:pic>
      <p:sp>
        <p:nvSpPr>
          <p:cNvPr id="11" name="TextBox 12">
            <a:extLst>
              <a:ext uri="{FF2B5EF4-FFF2-40B4-BE49-F238E27FC236}">
                <a16:creationId xmlns:a16="http://schemas.microsoft.com/office/drawing/2014/main" id="{C59064B3-9AF2-4EE0-BB9D-C4AAB84C4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299" y="6392028"/>
            <a:ext cx="39078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NZ" altLang="en-US" sz="1800" dirty="0"/>
              <a:t>Lauder: 45S, 169E, 370m</a:t>
            </a:r>
          </a:p>
        </p:txBody>
      </p:sp>
      <p:sp>
        <p:nvSpPr>
          <p:cNvPr id="12" name="TextBox 3">
            <a:extLst>
              <a:ext uri="{FF2B5EF4-FFF2-40B4-BE49-F238E27FC236}">
                <a16:creationId xmlns:a16="http://schemas.microsoft.com/office/drawing/2014/main" id="{6C78EDC4-3D68-4AB7-999F-65E82C4EC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581" y="745270"/>
            <a:ext cx="8915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NZ" altLang="en-US" sz="1800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NZ" altLang="en-US" sz="1800" b="1" dirty="0"/>
              <a:t>Dan Smale, John Robinson, </a:t>
            </a:r>
            <a:r>
              <a:rPr lang="en-NZ" altLang="en-US" sz="1800" b="1" u="sng" dirty="0"/>
              <a:t>Dave Pollard</a:t>
            </a:r>
            <a:r>
              <a:rPr lang="en-NZ" altLang="en-US" sz="1800" b="1" dirty="0"/>
              <a:t>, Alex Geddes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NZ" altLang="en-US" sz="1800" b="1" dirty="0"/>
              <a:t>Sanil Lad (AntNZ)</a:t>
            </a:r>
            <a:r>
              <a:rPr lang="en-NZ" altLang="en-US" sz="1800" dirty="0"/>
              <a:t>, </a:t>
            </a:r>
            <a:r>
              <a:rPr lang="en-NZ" altLang="en-US" sz="1800" b="1" dirty="0"/>
              <a:t>Anitra Fraser (AntNZ)</a:t>
            </a:r>
          </a:p>
        </p:txBody>
      </p:sp>
    </p:spTree>
    <p:extLst>
      <p:ext uri="{BB962C8B-B14F-4D97-AF65-F5344CB8AC3E}">
        <p14:creationId xmlns:p14="http://schemas.microsoft.com/office/powerpoint/2010/main" val="4260004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49BD150-01FC-4CE4-95BE-57F6A5A22C37}"/>
              </a:ext>
            </a:extLst>
          </p:cNvPr>
          <p:cNvSpPr txBox="1"/>
          <p:nvPr/>
        </p:nvSpPr>
        <p:spPr>
          <a:xfrm>
            <a:off x="76134" y="86266"/>
            <a:ext cx="11968084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100" b="1" dirty="0">
                <a:solidFill>
                  <a:srgbClr val="002060"/>
                </a:solidFill>
              </a:rPr>
              <a:t>Opportunistic measurement of Erebus Volcanic plume composition from solar occultation spectrometry:</a:t>
            </a:r>
            <a:endParaRPr lang="en-NZ" sz="2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Twice a year around noon (~4</a:t>
            </a:r>
            <a:r>
              <a:rPr lang="en-NZ" baseline="30000" dirty="0"/>
              <a:t>th</a:t>
            </a:r>
            <a:r>
              <a:rPr lang="en-NZ" dirty="0"/>
              <a:t> Apr, ~5</a:t>
            </a:r>
            <a:r>
              <a:rPr lang="en-NZ" baseline="30000" dirty="0"/>
              <a:t>th</a:t>
            </a:r>
            <a:r>
              <a:rPr lang="en-NZ" dirty="0"/>
              <a:t> Sept, SZA ~85), the sun skims the top of Erebus, Ross Island Antarctica.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Measurements thru the plume are possible from Arrival Heights if conditions hold. (only 4 days from 20+ years of obs)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Large HCl and HF enhancements seen. Plume SO</a:t>
            </a:r>
            <a:r>
              <a:rPr lang="en-NZ" baseline="-25000" dirty="0"/>
              <a:t>2</a:t>
            </a:r>
            <a:r>
              <a:rPr lang="en-NZ" dirty="0"/>
              <a:t>, SiF</a:t>
            </a:r>
            <a:r>
              <a:rPr lang="en-NZ" baseline="-25000" dirty="0"/>
              <a:t>4</a:t>
            </a:r>
            <a:r>
              <a:rPr lang="en-NZ" dirty="0"/>
              <a:t>, H</a:t>
            </a:r>
            <a:r>
              <a:rPr lang="en-NZ" baseline="-25000" dirty="0"/>
              <a:t>2</a:t>
            </a:r>
            <a:r>
              <a:rPr lang="en-NZ" dirty="0"/>
              <a:t>O?, CO</a:t>
            </a:r>
            <a:r>
              <a:rPr lang="en-NZ" baseline="-25000" dirty="0"/>
              <a:t>2</a:t>
            </a:r>
            <a:r>
              <a:rPr lang="en-NZ" dirty="0"/>
              <a:t> minimal.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Dan, Jim H &amp; Nicholas J working on a paper.</a:t>
            </a:r>
          </a:p>
          <a:p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69F7D8-3550-4A16-86C8-52D73FE64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4" y="1825923"/>
            <a:ext cx="7211357" cy="48519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C012EB-F2B8-41B4-A45F-CEC7737F2C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3" y="4727836"/>
            <a:ext cx="3054993" cy="19500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5D4E34-5F7F-4468-A588-3F08FDDC73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7636" y="1132706"/>
            <a:ext cx="4516582" cy="27935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67522E-6556-4851-84F4-1D171276B7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7636" y="3926258"/>
            <a:ext cx="4516582" cy="281646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47DAB4F-BF14-44FC-9C04-D3210252FF31}"/>
              </a:ext>
            </a:extLst>
          </p:cNvPr>
          <p:cNvSpPr txBox="1"/>
          <p:nvPr/>
        </p:nvSpPr>
        <p:spPr>
          <a:xfrm>
            <a:off x="9248387" y="1132706"/>
            <a:ext cx="1787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/>
              <a:t>HCl           5/4/18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A18FF1-4D2C-4ECF-85BA-7791DAB99077}"/>
              </a:ext>
            </a:extLst>
          </p:cNvPr>
          <p:cNvSpPr txBox="1"/>
          <p:nvPr/>
        </p:nvSpPr>
        <p:spPr>
          <a:xfrm>
            <a:off x="7751396" y="6128779"/>
            <a:ext cx="2034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/>
              <a:t>HF                  5/4/18</a:t>
            </a:r>
          </a:p>
        </p:txBody>
      </p:sp>
    </p:spTree>
    <p:extLst>
      <p:ext uri="{BB962C8B-B14F-4D97-AF65-F5344CB8AC3E}">
        <p14:creationId xmlns:p14="http://schemas.microsoft.com/office/powerpoint/2010/main" val="2456521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1DE297-5F42-4C09-A7B3-1F0E3F99084E}"/>
              </a:ext>
            </a:extLst>
          </p:cNvPr>
          <p:cNvSpPr txBox="1"/>
          <p:nvPr/>
        </p:nvSpPr>
        <p:spPr>
          <a:xfrm>
            <a:off x="133927" y="117763"/>
            <a:ext cx="10210800" cy="361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NZ" b="1" dirty="0">
                <a:solidFill>
                  <a:srgbClr val="002060"/>
                </a:solidFill>
              </a:rPr>
              <a:t>Thanks:</a:t>
            </a:r>
          </a:p>
          <a:p>
            <a:pPr>
              <a:defRPr/>
            </a:pPr>
            <a:endParaRPr lang="en-NZ" sz="1700" dirty="0"/>
          </a:p>
          <a:p>
            <a:pPr>
              <a:defRPr/>
            </a:pPr>
            <a:r>
              <a:rPr lang="en-NZ" dirty="0"/>
              <a:t>And lastly a big thank you to the following people who have provided invaluable assistance to us at Lauder:</a:t>
            </a:r>
          </a:p>
          <a:p>
            <a:pPr>
              <a:defRPr/>
            </a:pPr>
            <a:endParaRPr lang="en-NZ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NZ" dirty="0"/>
              <a:t>Nicholas J, Jim H, Frank, Bavo, Mathias P, Corinne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NZ" dirty="0"/>
              <a:t>Roger Lin (NDACC archiving)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NZ" dirty="0"/>
              <a:t>Antarctica New Zealand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NZ" dirty="0"/>
              <a:t>Gregor Surawicz (Bruker)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NZ" sz="1700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NZ" sz="1700" dirty="0"/>
          </a:p>
          <a:p>
            <a:pPr>
              <a:defRPr/>
            </a:pPr>
            <a:r>
              <a:rPr lang="en-NZ" b="1" dirty="0">
                <a:solidFill>
                  <a:srgbClr val="002060"/>
                </a:solidFill>
              </a:rPr>
              <a:t>ATom overpass: 4</a:t>
            </a:r>
            <a:r>
              <a:rPr lang="en-NZ" b="1" baseline="30000" dirty="0">
                <a:solidFill>
                  <a:srgbClr val="002060"/>
                </a:solidFill>
              </a:rPr>
              <a:t>th</a:t>
            </a:r>
            <a:r>
              <a:rPr lang="en-NZ" b="1" dirty="0">
                <a:solidFill>
                  <a:srgbClr val="002060"/>
                </a:solidFill>
              </a:rPr>
              <a:t> May 2018: </a:t>
            </a:r>
            <a:r>
              <a:rPr lang="en-NZ" dirty="0"/>
              <a:t>a brilliant day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NZ" sz="1700" dirty="0"/>
          </a:p>
          <a:p>
            <a:pPr>
              <a:defRPr/>
            </a:pPr>
            <a:endParaRPr lang="en-NZ" sz="1700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AC938B-C0B9-4F50-B669-B29A0A4B7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272" y="3273527"/>
            <a:ext cx="4293862" cy="32203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A995D21-07D5-41E4-9B74-257967FE7A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71" y="3273527"/>
            <a:ext cx="7065819" cy="322039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828FF0E-240A-4810-AC45-CFA2AC8DBF14}"/>
              </a:ext>
            </a:extLst>
          </p:cNvPr>
          <p:cNvSpPr txBox="1"/>
          <p:nvPr/>
        </p:nvSpPr>
        <p:spPr>
          <a:xfrm>
            <a:off x="272471" y="6493924"/>
            <a:ext cx="30214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sz="1600" i="1" dirty="0"/>
              <a:t>Photos: Dave Pollard, Dave Fedors</a:t>
            </a:r>
          </a:p>
        </p:txBody>
      </p:sp>
    </p:spTree>
    <p:extLst>
      <p:ext uri="{BB962C8B-B14F-4D97-AF65-F5344CB8AC3E}">
        <p14:creationId xmlns:p14="http://schemas.microsoft.com/office/powerpoint/2010/main" val="3377404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6">
            <a:extLst>
              <a:ext uri="{FF2B5EF4-FFF2-40B4-BE49-F238E27FC236}">
                <a16:creationId xmlns:a16="http://schemas.microsoft.com/office/drawing/2014/main" id="{18079F5B-0E3D-4C76-B11E-C945D5EE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73" y="97703"/>
            <a:ext cx="11697854" cy="5139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742950" indent="-742950" defTabSz="4156075">
              <a:spcBef>
                <a:spcPct val="20000"/>
              </a:spcBef>
              <a:buChar char="•"/>
              <a:defRPr sz="1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156075">
              <a:spcBef>
                <a:spcPct val="20000"/>
              </a:spcBef>
              <a:buChar char="–"/>
              <a:defRPr sz="1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156075">
              <a:spcBef>
                <a:spcPct val="20000"/>
              </a:spcBef>
              <a:buChar char="•"/>
              <a:defRPr sz="10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156075">
              <a:spcBef>
                <a:spcPct val="20000"/>
              </a:spcBef>
              <a:buChar char="–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156075">
              <a:spcBef>
                <a:spcPct val="20000"/>
              </a:spcBef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NZ" altLang="en-US" sz="2200" b="1" dirty="0">
                <a:solidFill>
                  <a:srgbClr val="002060"/>
                </a:solidFill>
              </a:rPr>
              <a:t>Summary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NZ" altLang="en-US" sz="1800" dirty="0"/>
              <a:t>There is long-term, stable funding of both Lauder and Arrival Heights (AHTS) MIR-FTS measurements (~1.2FTE) with continuing logistical support from Antarctica New Zealand.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NZ" altLang="en-US" sz="1800" dirty="0"/>
              <a:t>NDACC archiving of 10 species current to the end of 2017. </a:t>
            </a:r>
          </a:p>
          <a:p>
            <a:pPr marL="0" indent="0" algn="just" eaLnBrk="1" hangingPunct="1">
              <a:spcBef>
                <a:spcPct val="50000"/>
              </a:spcBef>
              <a:buNone/>
            </a:pPr>
            <a:r>
              <a:rPr lang="en-NZ" altLang="en-US" sz="1800" dirty="0"/>
              <a:t>                     Nine out of 10 retrievals using SFIT4 and NDACC compliant retrieval strategies. </a:t>
            </a:r>
          </a:p>
          <a:p>
            <a:pPr marL="0" indent="0" algn="just" eaLnBrk="1" hangingPunct="1">
              <a:spcBef>
                <a:spcPct val="50000"/>
              </a:spcBef>
              <a:buNone/>
            </a:pPr>
            <a:r>
              <a:rPr lang="en-NZ" altLang="en-US" sz="1800" dirty="0"/>
              <a:t>                     Profiles submitted, but total column only for pre-2001 Lauder (Bruker 120M) datasets.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NZ" altLang="en-US" sz="1800" dirty="0"/>
              <a:t>Both the Lauder 120HR and AHTS 125HR have been operational over the past year with no prolonged downtime. Both Brukers exhibit stable ILS.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NZ" altLang="en-US" sz="1800" dirty="0"/>
              <a:t>In May 2018, the main Lauder MIR-FTS instrument (NIWA001) was switched to a 125HR (NIWA006). A 6 month intercomparison (Nov 17-May18) between the 120HR and 125HR was completed.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NZ" altLang="en-US" sz="1800" dirty="0"/>
              <a:t>We are continuing to replace/upgrade obsolete hardware and software to avoid any large gaps in the spectra time series: New AHTS tracker, new scheduling s/w and a new Lauder 125HR.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NZ" altLang="en-US" sz="1800" dirty="0"/>
              <a:t>Continue to participate in IRWG network wide activities and aiming to supply fully-compliant data files to the NDACC archive in the coming year.</a:t>
            </a:r>
          </a:p>
        </p:txBody>
      </p:sp>
    </p:spTree>
    <p:extLst>
      <p:ext uri="{BB962C8B-B14F-4D97-AF65-F5344CB8AC3E}">
        <p14:creationId xmlns:p14="http://schemas.microsoft.com/office/powerpoint/2010/main" val="3250309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6">
            <a:extLst>
              <a:ext uri="{FF2B5EF4-FFF2-40B4-BE49-F238E27FC236}">
                <a16:creationId xmlns:a16="http://schemas.microsoft.com/office/drawing/2014/main" id="{0B510979-65F8-4583-A322-2747728E3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73" y="0"/>
            <a:ext cx="11697854" cy="763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742950" indent="-742950" defTabSz="4156075">
              <a:spcBef>
                <a:spcPct val="20000"/>
              </a:spcBef>
              <a:buChar char="•"/>
              <a:defRPr sz="1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156075">
              <a:spcBef>
                <a:spcPct val="20000"/>
              </a:spcBef>
              <a:buChar char="–"/>
              <a:defRPr sz="1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156075">
              <a:spcBef>
                <a:spcPct val="20000"/>
              </a:spcBef>
              <a:buChar char="•"/>
              <a:defRPr sz="10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156075">
              <a:spcBef>
                <a:spcPct val="20000"/>
              </a:spcBef>
              <a:buChar char="–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156075">
              <a:spcBef>
                <a:spcPct val="20000"/>
              </a:spcBef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NZ" altLang="en-US" sz="2200" b="1" dirty="0">
                <a:solidFill>
                  <a:srgbClr val="002060"/>
                </a:solidFill>
              </a:rPr>
              <a:t>NDACC submission</a:t>
            </a:r>
          </a:p>
          <a:p>
            <a:pPr marL="457200" indent="-457200">
              <a:spcBef>
                <a:spcPct val="0"/>
              </a:spcBef>
              <a:defRPr/>
            </a:pPr>
            <a:r>
              <a:rPr lang="en-NZ" altLang="en-US" sz="1800" dirty="0"/>
              <a:t>SFIT4 &amp; NDACC-compliant retrievals. HDF format.  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NZ" altLang="en-US" sz="1600" dirty="0"/>
              <a:t>         (IRWG Uniform Retrieval Parameter Summary, Hannigan, 2012, updated 2014 + species dependent    	strategy updates from IRWG members).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NZ" altLang="en-US" sz="1600" dirty="0"/>
              <a:t>         Only ClONO</a:t>
            </a:r>
            <a:r>
              <a:rPr lang="en-NZ" altLang="en-US" sz="1600" baseline="-25000" dirty="0"/>
              <a:t>2</a:t>
            </a:r>
            <a:r>
              <a:rPr lang="en-NZ" altLang="en-US" sz="1600" dirty="0"/>
              <a:t> using SFIT2 (total column only, no error analysis), rest SFIT4 (9 species)</a:t>
            </a:r>
          </a:p>
          <a:p>
            <a:pPr marL="0" indent="0">
              <a:spcBef>
                <a:spcPct val="0"/>
              </a:spcBef>
              <a:buNone/>
              <a:defRPr/>
            </a:pPr>
            <a:endParaRPr lang="en-NZ" altLang="en-US" sz="1800" dirty="0"/>
          </a:p>
          <a:p>
            <a:pPr marL="457200" indent="-457200">
              <a:spcBef>
                <a:spcPct val="0"/>
              </a:spcBef>
              <a:defRPr/>
            </a:pPr>
            <a:r>
              <a:rPr lang="en-NZ" altLang="en-US" sz="1800" dirty="0"/>
              <a:t>      Lauder submissions, all 10 species: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NZ" altLang="en-US" sz="1800" dirty="0"/>
              <a:t>              Bruker 120M  : 1990 – Oct 2001: Total column only.              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NZ" altLang="en-US" sz="1800" dirty="0"/>
              <a:t>              Bruker 120HR: Oct 2001 – Dec 2016: Profiles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NZ" altLang="en-US" sz="1800" dirty="0"/>
              <a:t>              </a:t>
            </a:r>
          </a:p>
          <a:p>
            <a:pPr>
              <a:spcBef>
                <a:spcPct val="0"/>
              </a:spcBef>
              <a:defRPr/>
            </a:pPr>
            <a:r>
              <a:rPr lang="en-NZ" altLang="en-US" sz="1800" dirty="0"/>
              <a:t>AHTS submissions, all 10 species: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NZ" altLang="en-US" sz="1800" dirty="0"/>
              <a:t>              Bomem DA2 (1992-1995): HNO</a:t>
            </a:r>
            <a:r>
              <a:rPr lang="en-NZ" altLang="en-US" sz="1800" baseline="-25000" dirty="0"/>
              <a:t>3</a:t>
            </a:r>
            <a:r>
              <a:rPr lang="en-NZ" altLang="en-US" sz="1800" dirty="0"/>
              <a:t> and HCl (total column).              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NZ" altLang="en-US" sz="1800" dirty="0"/>
              <a:t>              Bruker 120M (1996- Feb 2016): profile, (except O</a:t>
            </a:r>
            <a:r>
              <a:rPr lang="en-NZ" altLang="en-US" sz="1800" baseline="-25000" dirty="0"/>
              <a:t>3</a:t>
            </a:r>
            <a:r>
              <a:rPr lang="en-NZ" altLang="en-US" sz="1800" dirty="0"/>
              <a:t>, total column at the moment.) 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NZ" altLang="en-US" sz="1800" dirty="0"/>
              <a:t>              Bruker 125HR (Dec 2014 – Dec 2016): profile. (except O</a:t>
            </a:r>
            <a:r>
              <a:rPr lang="en-NZ" altLang="en-US" sz="1800" baseline="-25000" dirty="0"/>
              <a:t>3</a:t>
            </a:r>
            <a:r>
              <a:rPr lang="en-NZ" altLang="en-US" sz="1800" dirty="0"/>
              <a:t>, total column at the moment.)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NZ" altLang="en-US" sz="1800" dirty="0"/>
              <a:t>              </a:t>
            </a:r>
          </a:p>
          <a:p>
            <a:pPr marL="457200" indent="-457200">
              <a:spcBef>
                <a:spcPct val="0"/>
              </a:spcBef>
              <a:defRPr/>
            </a:pPr>
            <a:r>
              <a:rPr lang="en-NZ" altLang="en-US" sz="1800" dirty="0"/>
              <a:t>    Error analysis: 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NZ" altLang="en-US" sz="1800" dirty="0"/>
              <a:t>             Full timeseries: HF, HCl, HCN, N</a:t>
            </a:r>
            <a:r>
              <a:rPr lang="en-NZ" altLang="en-US" sz="1800" baseline="-25000" dirty="0"/>
              <a:t>2</a:t>
            </a:r>
            <a:r>
              <a:rPr lang="en-NZ" altLang="en-US" sz="1800" dirty="0"/>
              <a:t>O 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NZ" altLang="en-US" sz="1800" dirty="0"/>
              <a:t>             Partial timeseries: CO, O</a:t>
            </a:r>
            <a:r>
              <a:rPr lang="en-NZ" altLang="en-US" sz="1800" baseline="-25000" dirty="0"/>
              <a:t>3</a:t>
            </a:r>
            <a:r>
              <a:rPr lang="en-NZ" altLang="en-US" sz="1800" dirty="0"/>
              <a:t>, CH</a:t>
            </a:r>
            <a:r>
              <a:rPr lang="en-NZ" altLang="en-US" sz="1800" baseline="-25000" dirty="0"/>
              <a:t>4</a:t>
            </a:r>
            <a:r>
              <a:rPr lang="en-NZ" altLang="en-US" sz="1800" dirty="0"/>
              <a:t> (2016 onwards)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NZ" altLang="en-US" sz="1800" dirty="0"/>
              <a:t>             To do: C</a:t>
            </a:r>
            <a:r>
              <a:rPr lang="en-NZ" altLang="en-US" sz="1800" baseline="-25000" dirty="0"/>
              <a:t>2</a:t>
            </a:r>
            <a:r>
              <a:rPr lang="en-NZ" altLang="en-US" sz="1800" dirty="0"/>
              <a:t>H</a:t>
            </a:r>
            <a:r>
              <a:rPr lang="en-NZ" altLang="en-US" sz="1800" baseline="-25000" dirty="0"/>
              <a:t>6</a:t>
            </a:r>
            <a:r>
              <a:rPr lang="en-NZ" altLang="en-US" sz="1800" dirty="0"/>
              <a:t>, ClONO</a:t>
            </a:r>
            <a:r>
              <a:rPr lang="en-NZ" altLang="en-US" sz="1800" baseline="-25000" dirty="0"/>
              <a:t>2</a:t>
            </a:r>
            <a:r>
              <a:rPr lang="en-NZ" altLang="en-US" sz="1800" dirty="0"/>
              <a:t>, HNO</a:t>
            </a:r>
            <a:r>
              <a:rPr lang="en-NZ" altLang="en-US" sz="1800" baseline="-25000" dirty="0"/>
              <a:t>3</a:t>
            </a:r>
          </a:p>
          <a:p>
            <a:pPr marL="0" indent="0">
              <a:spcBef>
                <a:spcPct val="0"/>
              </a:spcBef>
              <a:buNone/>
              <a:defRPr/>
            </a:pPr>
            <a:endParaRPr lang="en-NZ" altLang="en-US" sz="1800" baseline="-25000" dirty="0"/>
          </a:p>
          <a:p>
            <a:pPr marL="457200" indent="-457200">
              <a:spcBef>
                <a:spcPct val="0"/>
              </a:spcBef>
              <a:defRPr/>
            </a:pPr>
            <a:r>
              <a:rPr lang="en-NZ" altLang="en-US" sz="1800" dirty="0"/>
              <a:t>    Other species available on request: H</a:t>
            </a:r>
            <a:r>
              <a:rPr lang="en-NZ" altLang="en-US" sz="1800" baseline="-25000" dirty="0"/>
              <a:t>2</a:t>
            </a:r>
            <a:r>
              <a:rPr lang="en-NZ" altLang="en-US" sz="1800" dirty="0"/>
              <a:t>CO (Lauder only), NO</a:t>
            </a:r>
            <a:r>
              <a:rPr lang="en-NZ" altLang="en-US" sz="1800" baseline="-25000" dirty="0"/>
              <a:t>2</a:t>
            </a:r>
            <a:r>
              <a:rPr lang="en-NZ" altLang="en-US" sz="1800" dirty="0"/>
              <a:t> &amp; OCS</a:t>
            </a:r>
          </a:p>
          <a:p>
            <a:pPr marL="0" indent="0">
              <a:spcBef>
                <a:spcPct val="0"/>
              </a:spcBef>
              <a:buNone/>
              <a:defRPr/>
            </a:pPr>
            <a:endParaRPr lang="en-NZ" altLang="en-US" sz="1800" dirty="0"/>
          </a:p>
          <a:p>
            <a:pPr marL="457200" indent="-457200">
              <a:spcBef>
                <a:spcPct val="0"/>
              </a:spcBef>
              <a:defRPr/>
            </a:pPr>
            <a:r>
              <a:rPr lang="en-NZ" altLang="en-US" sz="1800" dirty="0"/>
              <a:t>    CAMS27: monthly submissions of CO, CH</a:t>
            </a:r>
            <a:r>
              <a:rPr lang="en-NZ" altLang="en-US" sz="1800" baseline="-25000" dirty="0"/>
              <a:t>4</a:t>
            </a:r>
            <a:r>
              <a:rPr lang="en-NZ" altLang="en-US" sz="1800" dirty="0"/>
              <a:t> and O</a:t>
            </a:r>
            <a:r>
              <a:rPr lang="en-NZ" altLang="en-US" sz="1800" baseline="-25000" dirty="0"/>
              <a:t>3</a:t>
            </a:r>
            <a:r>
              <a:rPr lang="en-NZ" altLang="en-US" sz="1800" dirty="0"/>
              <a:t> from both sites.</a:t>
            </a:r>
          </a:p>
          <a:p>
            <a:pPr marL="0" indent="0" algn="just" eaLnBrk="1" hangingPunct="1">
              <a:spcBef>
                <a:spcPct val="50000"/>
              </a:spcBef>
              <a:buNone/>
            </a:pPr>
            <a:endParaRPr lang="en-NZ" altLang="en-US" sz="2200" b="1" dirty="0"/>
          </a:p>
          <a:p>
            <a:pPr algn="just" eaLnBrk="1" hangingPunct="1">
              <a:spcBef>
                <a:spcPct val="50000"/>
              </a:spcBef>
            </a:pPr>
            <a:endParaRPr lang="en-NZ" alt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130937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6">
            <a:extLst>
              <a:ext uri="{FF2B5EF4-FFF2-40B4-BE49-F238E27FC236}">
                <a16:creationId xmlns:a16="http://schemas.microsoft.com/office/drawing/2014/main" id="{1562FA07-C0DC-40E4-B942-43F029D8C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73" y="0"/>
            <a:ext cx="11697854" cy="846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742950" indent="-742950" defTabSz="4156075">
              <a:spcBef>
                <a:spcPct val="20000"/>
              </a:spcBef>
              <a:buChar char="•"/>
              <a:defRPr sz="1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156075">
              <a:spcBef>
                <a:spcPct val="20000"/>
              </a:spcBef>
              <a:buChar char="–"/>
              <a:defRPr sz="1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156075">
              <a:spcBef>
                <a:spcPct val="20000"/>
              </a:spcBef>
              <a:buChar char="•"/>
              <a:defRPr sz="10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156075">
              <a:spcBef>
                <a:spcPct val="20000"/>
              </a:spcBef>
              <a:buChar char="–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156075">
              <a:spcBef>
                <a:spcPct val="20000"/>
              </a:spcBef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NZ" altLang="en-US" sz="2200" b="1" dirty="0">
                <a:solidFill>
                  <a:srgbClr val="002060"/>
                </a:solidFill>
              </a:rPr>
              <a:t>Instrument performance over the past year: Lauder 120HR ILS HBr cell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en-NZ" altLang="en-US" sz="1800" dirty="0"/>
              <a:t>Lauder120HR: ‘Noisy’ InSb Detector (high RMS, zero level erratic) in Sept 2017. A pump down fixed it.</a:t>
            </a:r>
            <a:endParaRPr lang="en-NZ" alt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947181-59CD-4A85-96F4-8A012388E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77" y="883552"/>
            <a:ext cx="5386077" cy="19310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C28EE5-3B02-436D-A158-F07065587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711" y="1352665"/>
            <a:ext cx="6001857" cy="42966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ED75E5-BCD2-4939-98E6-6DC33BB0EC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04" y="2851783"/>
            <a:ext cx="5424850" cy="400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046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6">
            <a:extLst>
              <a:ext uri="{FF2B5EF4-FFF2-40B4-BE49-F238E27FC236}">
                <a16:creationId xmlns:a16="http://schemas.microsoft.com/office/drawing/2014/main" id="{80CBB3B8-82B4-4E74-8B36-43248BB66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73" y="0"/>
            <a:ext cx="11697854" cy="846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742950" indent="-742950" defTabSz="4156075">
              <a:spcBef>
                <a:spcPct val="20000"/>
              </a:spcBef>
              <a:buChar char="•"/>
              <a:defRPr sz="1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156075">
              <a:spcBef>
                <a:spcPct val="20000"/>
              </a:spcBef>
              <a:buChar char="–"/>
              <a:defRPr sz="1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156075">
              <a:spcBef>
                <a:spcPct val="20000"/>
              </a:spcBef>
              <a:buChar char="•"/>
              <a:defRPr sz="10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156075">
              <a:spcBef>
                <a:spcPct val="20000"/>
              </a:spcBef>
              <a:buChar char="–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156075">
              <a:spcBef>
                <a:spcPct val="20000"/>
              </a:spcBef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NZ" altLang="en-US" sz="2200" b="1" dirty="0">
                <a:solidFill>
                  <a:srgbClr val="002060"/>
                </a:solidFill>
              </a:rPr>
              <a:t>Instrument performance over the past year: AHTS 125HR ILS N</a:t>
            </a:r>
            <a:r>
              <a:rPr lang="en-NZ" altLang="en-US" sz="2200" b="1" baseline="-25000" dirty="0">
                <a:solidFill>
                  <a:srgbClr val="002060"/>
                </a:solidFill>
              </a:rPr>
              <a:t>2</a:t>
            </a:r>
            <a:r>
              <a:rPr lang="en-NZ" altLang="en-US" sz="2200" b="1" dirty="0">
                <a:solidFill>
                  <a:srgbClr val="002060"/>
                </a:solidFill>
              </a:rPr>
              <a:t>O cell</a:t>
            </a: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en-NZ" altLang="en-US" sz="1800" dirty="0"/>
              <a:t>AHTS120HR: working fine, no issues. </a:t>
            </a:r>
            <a:endParaRPr lang="en-NZ" alt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ACD819-3E71-4A6E-8EE9-8FE3BD25E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83" y="819238"/>
            <a:ext cx="5203162" cy="18759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2CD6B4-A7A4-4665-A7CD-D6B1208D6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7528" y="1686774"/>
            <a:ext cx="6047813" cy="44520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1E1966-E0EE-47B3-B67F-D6FF929DDC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450" y="2695171"/>
            <a:ext cx="5676586" cy="416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060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6">
            <a:extLst>
              <a:ext uri="{FF2B5EF4-FFF2-40B4-BE49-F238E27FC236}">
                <a16:creationId xmlns:a16="http://schemas.microsoft.com/office/drawing/2014/main" id="{03400AC3-890A-430A-AB8C-CA8065D12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73" y="0"/>
            <a:ext cx="1169785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742950" indent="-742950" defTabSz="4156075">
              <a:spcBef>
                <a:spcPct val="20000"/>
              </a:spcBef>
              <a:buChar char="•"/>
              <a:defRPr sz="1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156075">
              <a:spcBef>
                <a:spcPct val="20000"/>
              </a:spcBef>
              <a:buChar char="–"/>
              <a:defRPr sz="1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156075">
              <a:spcBef>
                <a:spcPct val="20000"/>
              </a:spcBef>
              <a:buChar char="•"/>
              <a:defRPr sz="10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156075">
              <a:spcBef>
                <a:spcPct val="20000"/>
              </a:spcBef>
              <a:buChar char="–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156075">
              <a:spcBef>
                <a:spcPct val="20000"/>
              </a:spcBef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NZ" altLang="en-US" sz="2200" b="1" dirty="0">
                <a:solidFill>
                  <a:srgbClr val="002060"/>
                </a:solidFill>
              </a:rPr>
              <a:t>Observation days: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0B3E21-B950-419C-936E-45B4333CE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497" y="3657600"/>
            <a:ext cx="8672671" cy="32096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A13697-3C83-4285-A4C1-FBABEEAD12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744" y="430887"/>
            <a:ext cx="8634750" cy="322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827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6">
            <a:extLst>
              <a:ext uri="{FF2B5EF4-FFF2-40B4-BE49-F238E27FC236}">
                <a16:creationId xmlns:a16="http://schemas.microsoft.com/office/drawing/2014/main" id="{ABD31A00-0BD1-4148-B420-132B5E52C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73" y="0"/>
            <a:ext cx="11697854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742950" indent="-742950" defTabSz="4156075">
              <a:spcBef>
                <a:spcPct val="20000"/>
              </a:spcBef>
              <a:buChar char="•"/>
              <a:defRPr sz="145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156075">
              <a:spcBef>
                <a:spcPct val="20000"/>
              </a:spcBef>
              <a:buChar char="–"/>
              <a:defRPr sz="127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156075">
              <a:spcBef>
                <a:spcPct val="20000"/>
              </a:spcBef>
              <a:buChar char="•"/>
              <a:defRPr sz="109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156075">
              <a:spcBef>
                <a:spcPct val="20000"/>
              </a:spcBef>
              <a:buChar char="–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156075">
              <a:spcBef>
                <a:spcPct val="20000"/>
              </a:spcBef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1560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1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en-NZ" altLang="en-US" sz="2200" b="1" dirty="0">
                <a:solidFill>
                  <a:srgbClr val="002060"/>
                </a:solidFill>
              </a:rPr>
              <a:t>A lesson learnt…..: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en-NZ" altLang="en-US" sz="1800" dirty="0"/>
              <a:t>Caution should be taken when cleaning 120/5HR vacuum seals with Isopropyl alcohol (2-propanol: C</a:t>
            </a:r>
            <a:r>
              <a:rPr lang="en-NZ" altLang="en-US" sz="1800" baseline="-25000" dirty="0"/>
              <a:t>3</a:t>
            </a:r>
            <a:r>
              <a:rPr lang="en-NZ" altLang="en-US" sz="1800" dirty="0"/>
              <a:t>H</a:t>
            </a:r>
            <a:r>
              <a:rPr lang="en-NZ" altLang="en-US" sz="1800" baseline="-25000" dirty="0"/>
              <a:t>8</a:t>
            </a:r>
            <a:r>
              <a:rPr lang="en-NZ" altLang="en-US" sz="1800" dirty="0"/>
              <a:t>O). Ventilation is imperative.                                                                  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en-NZ" altLang="en-US" sz="1800" dirty="0"/>
              <a:t>Isopropyl alcohol absorption seen in N</a:t>
            </a:r>
            <a:r>
              <a:rPr lang="en-NZ" altLang="en-US" sz="1800" baseline="-25000" dirty="0"/>
              <a:t>2</a:t>
            </a:r>
            <a:r>
              <a:rPr lang="en-NZ" altLang="en-US" sz="1800" dirty="0"/>
              <a:t>O cell spectra: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452D3A-98FE-4DB3-9728-A8D287155BB3}"/>
              </a:ext>
            </a:extLst>
          </p:cNvPr>
          <p:cNvSpPr txBox="1"/>
          <p:nvPr/>
        </p:nvSpPr>
        <p:spPr>
          <a:xfrm>
            <a:off x="496434" y="5468846"/>
            <a:ext cx="31517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deweighting regions for each MW</a:t>
            </a:r>
          </a:p>
          <a:p>
            <a:r>
              <a:rPr lang="en-NZ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$</a:t>
            </a:r>
          </a:p>
          <a:p>
            <a:r>
              <a:rPr lang="en-NZ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1 (2183.1,2183.4),0.001</a:t>
            </a:r>
          </a:p>
          <a:p>
            <a:r>
              <a:rPr lang="en-NZ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</a:p>
          <a:p>
            <a:r>
              <a:rPr lang="en-NZ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5CEEA5-4EAA-4E0D-A322-FA2EE7E63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697" y="1809310"/>
            <a:ext cx="6957663" cy="42904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ADF3C5-1131-4EB3-9220-EEBD182037C2}"/>
              </a:ext>
            </a:extLst>
          </p:cNvPr>
          <p:cNvSpPr txBox="1"/>
          <p:nvPr/>
        </p:nvSpPr>
        <p:spPr>
          <a:xfrm>
            <a:off x="5373672" y="3322836"/>
            <a:ext cx="29825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>
                <a:solidFill>
                  <a:srgbClr val="CC0099"/>
                </a:solidFill>
              </a:rPr>
              <a:t>C</a:t>
            </a:r>
            <a:r>
              <a:rPr lang="en-NZ" baseline="-25000" dirty="0">
                <a:solidFill>
                  <a:srgbClr val="CC0099"/>
                </a:solidFill>
              </a:rPr>
              <a:t>3</a:t>
            </a:r>
            <a:r>
              <a:rPr lang="en-NZ" dirty="0">
                <a:solidFill>
                  <a:srgbClr val="CC0099"/>
                </a:solidFill>
              </a:rPr>
              <a:t>H</a:t>
            </a:r>
            <a:r>
              <a:rPr lang="en-NZ" baseline="-25000" dirty="0">
                <a:solidFill>
                  <a:srgbClr val="CC0099"/>
                </a:solidFill>
              </a:rPr>
              <a:t>8</a:t>
            </a:r>
            <a:r>
              <a:rPr lang="en-NZ" dirty="0">
                <a:solidFill>
                  <a:srgbClr val="CC0099"/>
                </a:solidFill>
              </a:rPr>
              <a:t>O</a:t>
            </a:r>
            <a:r>
              <a:rPr lang="en-NZ" dirty="0">
                <a:solidFill>
                  <a:srgbClr val="FF0000"/>
                </a:solidFill>
              </a:rPr>
              <a:t> </a:t>
            </a:r>
            <a:r>
              <a:rPr lang="en-NZ" dirty="0">
                <a:solidFill>
                  <a:srgbClr val="CC0099"/>
                </a:solidFill>
              </a:rPr>
              <a:t>NIST reference spectra </a:t>
            </a:r>
          </a:p>
          <a:p>
            <a:r>
              <a:rPr lang="en-NZ" dirty="0">
                <a:solidFill>
                  <a:srgbClr val="CC0099"/>
                </a:solidFill>
              </a:rPr>
              <a:t>res: 0.125cm-1 </a:t>
            </a:r>
          </a:p>
          <a:p>
            <a:r>
              <a:rPr lang="en-NZ" dirty="0">
                <a:solidFill>
                  <a:srgbClr val="CC0099"/>
                </a:solidFill>
              </a:rPr>
              <a:t>(scaled for clarity)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B96983-5D46-493F-B7B2-BF6FAA6C41C4}"/>
              </a:ext>
            </a:extLst>
          </p:cNvPr>
          <p:cNvSpPr txBox="1"/>
          <p:nvPr/>
        </p:nvSpPr>
        <p:spPr>
          <a:xfrm>
            <a:off x="8527913" y="1957092"/>
            <a:ext cx="3764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AHTS 125HR background spectra 0.0035cm-1. 50 scans, ~1000hpa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1855EC-DBB0-40C2-97D2-2015724A6EEB}"/>
              </a:ext>
            </a:extLst>
          </p:cNvPr>
          <p:cNvSpPr txBox="1"/>
          <p:nvPr/>
        </p:nvSpPr>
        <p:spPr>
          <a:xfrm>
            <a:off x="5353825" y="2269896"/>
            <a:ext cx="1439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>
                <a:solidFill>
                  <a:srgbClr val="0000FF"/>
                </a:solidFill>
              </a:rPr>
              <a:t>Prior to clean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7FA357-7B97-43D1-8C52-D4B8719F2E5D}"/>
              </a:ext>
            </a:extLst>
          </p:cNvPr>
          <p:cNvSpPr txBox="1"/>
          <p:nvPr/>
        </p:nvSpPr>
        <p:spPr>
          <a:xfrm>
            <a:off x="5373672" y="2818291"/>
            <a:ext cx="2386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>
                <a:solidFill>
                  <a:srgbClr val="FF0000"/>
                </a:solidFill>
              </a:rPr>
              <a:t>After clean with C</a:t>
            </a:r>
            <a:r>
              <a:rPr lang="en-NZ" baseline="-25000" dirty="0">
                <a:solidFill>
                  <a:srgbClr val="FF0000"/>
                </a:solidFill>
              </a:rPr>
              <a:t>3</a:t>
            </a:r>
            <a:r>
              <a:rPr lang="en-NZ" dirty="0">
                <a:solidFill>
                  <a:srgbClr val="FF0000"/>
                </a:solidFill>
              </a:rPr>
              <a:t>H</a:t>
            </a:r>
            <a:r>
              <a:rPr lang="en-NZ" baseline="-25000" dirty="0">
                <a:solidFill>
                  <a:srgbClr val="FF0000"/>
                </a:solidFill>
              </a:rPr>
              <a:t>8</a:t>
            </a:r>
            <a:r>
              <a:rPr lang="en-NZ" dirty="0">
                <a:solidFill>
                  <a:srgbClr val="FF0000"/>
                </a:solidFill>
              </a:rPr>
              <a:t>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C6365F-BCDB-4BFF-ABBD-1101DB3C17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8" y="1615827"/>
            <a:ext cx="5030630" cy="385717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FFA7D53-BC6C-4109-897F-50E2293547B6}"/>
              </a:ext>
            </a:extLst>
          </p:cNvPr>
          <p:cNvSpPr/>
          <p:nvPr/>
        </p:nvSpPr>
        <p:spPr>
          <a:xfrm>
            <a:off x="2613977" y="2087418"/>
            <a:ext cx="641927" cy="2687782"/>
          </a:xfrm>
          <a:prstGeom prst="ellipse">
            <a:avLst/>
          </a:prstGeom>
          <a:noFill/>
          <a:ln w="53975">
            <a:solidFill>
              <a:srgbClr val="FF6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82236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134" y="86266"/>
            <a:ext cx="487455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200" b="1" dirty="0">
                <a:solidFill>
                  <a:srgbClr val="002060"/>
                </a:solidFill>
              </a:rPr>
              <a:t>Hardware: A Bruker crèche at Lauder.</a:t>
            </a:r>
          </a:p>
          <a:p>
            <a:endParaRPr lang="en-N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Previously two Brukers at Lauder:</a:t>
            </a:r>
          </a:p>
          <a:p>
            <a:r>
              <a:rPr lang="en-NZ" dirty="0"/>
              <a:t>        MIR  120HR (NIWA001) - NDACC</a:t>
            </a:r>
          </a:p>
          <a:p>
            <a:r>
              <a:rPr lang="en-NZ" dirty="0"/>
              <a:t>        NIR   125HR (NIWA006) – TCCON</a:t>
            </a:r>
          </a:p>
          <a:p>
            <a:endParaRPr lang="en-N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A new 125HR arrived 20</a:t>
            </a:r>
            <a:r>
              <a:rPr lang="en-NZ" baseline="30000" dirty="0"/>
              <a:t>th</a:t>
            </a:r>
            <a:r>
              <a:rPr lang="en-NZ" dirty="0"/>
              <a:t> May 2018 (NIWA008) to replace the 120HR.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NIWA001, NIWA006 and NIWA008 are all MIR/NIR capable.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We have the infrastructure (trackers + real estate) for 3 solar observing Brukers.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665525"/>
              </p:ext>
            </p:extLst>
          </p:nvPr>
        </p:nvGraphicFramePr>
        <p:xfrm>
          <a:off x="4950691" y="338501"/>
          <a:ext cx="7100352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4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2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1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24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2825">
                <a:tc>
                  <a:txBody>
                    <a:bodyPr/>
                    <a:lstStyle/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Optics building </a:t>
                      </a:r>
                    </a:p>
                    <a:p>
                      <a:r>
                        <a:rPr lang="en-NZ" dirty="0"/>
                        <a:t>site#1</a:t>
                      </a:r>
                    </a:p>
                    <a:p>
                      <a:r>
                        <a:rPr lang="en-NZ" dirty="0"/>
                        <a:t>NIWA001</a:t>
                      </a:r>
                      <a:r>
                        <a:rPr lang="en-NZ" baseline="0" dirty="0"/>
                        <a:t>, then 008</a:t>
                      </a:r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Optics building </a:t>
                      </a:r>
                    </a:p>
                    <a:p>
                      <a:r>
                        <a:rPr lang="en-NZ" dirty="0"/>
                        <a:t>site#2</a:t>
                      </a:r>
                    </a:p>
                    <a:p>
                      <a:r>
                        <a:rPr lang="en-NZ" dirty="0"/>
                        <a:t>NIWA006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dirty="0"/>
                        <a:t>IDL building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dirty="0"/>
                        <a:t>Site #3 </a:t>
                      </a:r>
                    </a:p>
                    <a:p>
                      <a:endParaRPr lang="en-N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dirty="0">
                          <a:solidFill>
                            <a:srgbClr val="002060"/>
                          </a:solidFill>
                        </a:rPr>
                        <a:t>Current set up</a:t>
                      </a:r>
                    </a:p>
                    <a:p>
                      <a:endParaRPr lang="en-NZ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dirty="0"/>
                        <a:t>120HR MIR </a:t>
                      </a:r>
                    </a:p>
                    <a:p>
                      <a:r>
                        <a:rPr lang="en-NZ" sz="1600" dirty="0"/>
                        <a:t>        </a:t>
                      </a:r>
                      <a:r>
                        <a:rPr lang="en-NZ" sz="1600" dirty="0">
                          <a:solidFill>
                            <a:srgbClr val="FF0000"/>
                          </a:solidFill>
                        </a:rPr>
                        <a:t>(NDACC)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/>
                        <a:t>Occasional NIR obs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125HR NIR</a:t>
                      </a:r>
                    </a:p>
                    <a:p>
                      <a:r>
                        <a:rPr lang="en-NZ" sz="1600" dirty="0">
                          <a:solidFill>
                            <a:srgbClr val="FF0000"/>
                          </a:solidFill>
                        </a:rPr>
                        <a:t>(TCCON)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AHTS 120M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NZ" dirty="0">
                          <a:solidFill>
                            <a:srgbClr val="002060"/>
                          </a:solidFill>
                        </a:rPr>
                        <a:t>Nov 2017 – May 2018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dirty="0"/>
                        <a:t>120HR MIR </a:t>
                      </a:r>
                      <a:r>
                        <a:rPr lang="en-NZ" sz="1600" baseline="0" dirty="0"/>
                        <a:t> </a:t>
                      </a:r>
                      <a:endParaRPr lang="en-N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125HR NIR</a:t>
                      </a:r>
                    </a:p>
                    <a:p>
                      <a:r>
                        <a:rPr lang="en-NZ" sz="1600" dirty="0"/>
                        <a:t>MIR</a:t>
                      </a:r>
                      <a:r>
                        <a:rPr lang="en-NZ" sz="1600" baseline="0" dirty="0"/>
                        <a:t> comparison days </a:t>
                      </a:r>
                      <a:endParaRPr lang="en-N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AHTS 120M*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NZ" dirty="0">
                          <a:solidFill>
                            <a:srgbClr val="002060"/>
                          </a:solidFill>
                        </a:rPr>
                        <a:t>New 125HR</a:t>
                      </a:r>
                      <a:r>
                        <a:rPr lang="en-NZ" baseline="0" dirty="0">
                          <a:solidFill>
                            <a:srgbClr val="002060"/>
                          </a:solidFill>
                        </a:rPr>
                        <a:t> arrives</a:t>
                      </a:r>
                      <a:endParaRPr lang="en-NZ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New 125HR NIR</a:t>
                      </a:r>
                    </a:p>
                    <a:p>
                      <a:endParaRPr lang="en-N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125HR MIR/NIR</a:t>
                      </a:r>
                    </a:p>
                    <a:p>
                      <a:r>
                        <a:rPr lang="en-NZ" sz="1600" baseline="0" dirty="0"/>
                        <a:t> NIR comparison days</a:t>
                      </a:r>
                      <a:endParaRPr lang="en-N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120HR MIR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NZ" dirty="0">
                          <a:solidFill>
                            <a:srgbClr val="002060"/>
                          </a:solidFill>
                        </a:rPr>
                        <a:t>Final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New 125HR NIR</a:t>
                      </a:r>
                    </a:p>
                    <a:p>
                      <a:r>
                        <a:rPr lang="en-NZ" sz="1600" dirty="0"/>
                        <a:t>                   </a:t>
                      </a:r>
                      <a:r>
                        <a:rPr lang="en-NZ" sz="1600" dirty="0">
                          <a:solidFill>
                            <a:srgbClr val="FF0000"/>
                          </a:solidFill>
                        </a:rPr>
                        <a:t>(TCCON)</a:t>
                      </a:r>
                    </a:p>
                    <a:p>
                      <a:r>
                        <a:rPr lang="en-NZ" sz="1600" dirty="0"/>
                        <a:t>Occasional MIR obs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/>
                        <a:t>125HR MIR</a:t>
                      </a:r>
                    </a:p>
                    <a:p>
                      <a:r>
                        <a:rPr lang="en-NZ" sz="1600" dirty="0">
                          <a:solidFill>
                            <a:srgbClr val="FF0000"/>
                          </a:solidFill>
                        </a:rPr>
                        <a:t>(NDACC)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600" dirty="0"/>
                        <a:t>Occasional NIR obs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NZ" dirty="0">
                          <a:solidFill>
                            <a:srgbClr val="FF0000"/>
                          </a:solidFill>
                        </a:rPr>
                        <a:t>120HR</a:t>
                      </a:r>
                    </a:p>
                    <a:p>
                      <a:r>
                        <a:rPr lang="en-NZ" dirty="0">
                          <a:solidFill>
                            <a:srgbClr val="FF0000"/>
                          </a:solidFill>
                        </a:rPr>
                        <a:t>Role?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50691" y="4796976"/>
            <a:ext cx="735169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This method allows intercomparison of both MIR and NIR measurements </a:t>
            </a:r>
          </a:p>
          <a:p>
            <a:r>
              <a:rPr lang="en-NZ" dirty="0"/>
              <a:t>	on both instruments.  </a:t>
            </a:r>
          </a:p>
          <a:p>
            <a:endParaRPr lang="en-N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Overall a change in the NDACC &amp; TCCON primary instruments.</a:t>
            </a:r>
          </a:p>
          <a:p>
            <a:r>
              <a:rPr lang="en-NZ" dirty="0"/>
              <a:t>	(NIR and MIR inter comparisons required)</a:t>
            </a:r>
          </a:p>
        </p:txBody>
      </p:sp>
      <p:cxnSp>
        <p:nvCxnSpPr>
          <p:cNvPr id="23" name="Straight Arrow Connector 22"/>
          <p:cNvCxnSpPr>
            <a:cxnSpLocks/>
          </p:cNvCxnSpPr>
          <p:nvPr/>
        </p:nvCxnSpPr>
        <p:spPr>
          <a:xfrm>
            <a:off x="8161560" y="1896894"/>
            <a:ext cx="619245" cy="209633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cxnSpLocks/>
          </p:cNvCxnSpPr>
          <p:nvPr/>
        </p:nvCxnSpPr>
        <p:spPr>
          <a:xfrm flipH="1">
            <a:off x="8032176" y="1896894"/>
            <a:ext cx="671495" cy="2096331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ACC09AC-4F02-4C67-9B40-B54046E4CE55}"/>
              </a:ext>
            </a:extLst>
          </p:cNvPr>
          <p:cNvSpPr txBox="1"/>
          <p:nvPr/>
        </p:nvSpPr>
        <p:spPr>
          <a:xfrm>
            <a:off x="4950691" y="6565612"/>
            <a:ext cx="6948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dirty="0">
                <a:solidFill>
                  <a:srgbClr val="FF0000"/>
                </a:solidFill>
              </a:rPr>
              <a:t>*Surplus to requirement at Lauder: 2 x 120M’s . These have been gifted to BIRA</a:t>
            </a:r>
          </a:p>
          <a:p>
            <a:endParaRPr lang="en-NZ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581A2E-C9DF-4165-902F-71C7ABEED037}"/>
              </a:ext>
            </a:extLst>
          </p:cNvPr>
          <p:cNvSpPr txBox="1"/>
          <p:nvPr/>
        </p:nvSpPr>
        <p:spPr>
          <a:xfrm>
            <a:off x="76134" y="4118139"/>
            <a:ext cx="4797423" cy="270843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NZ" sz="2200" b="1" dirty="0">
                <a:solidFill>
                  <a:srgbClr val="002060"/>
                </a:solidFill>
              </a:rPr>
              <a:t>NIWA001 and NIWA006 MIR intercomparison measurements.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From Nov 17 to May 2018, ~6 months (half the seasonal cycle)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6 NDACC filters, ~9 days per filter, </a:t>
            </a:r>
          </a:p>
          <a:p>
            <a:r>
              <a:rPr lang="en-NZ" dirty="0"/>
              <a:t>      ~100 (125HR) &amp; 60 (120HR) spectra per 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Analysis pending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E8C8B08-0302-4E3C-A50A-945C60664038}"/>
              </a:ext>
            </a:extLst>
          </p:cNvPr>
          <p:cNvCxnSpPr/>
          <p:nvPr/>
        </p:nvCxnSpPr>
        <p:spPr>
          <a:xfrm>
            <a:off x="7795491" y="2512291"/>
            <a:ext cx="2706254" cy="646545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059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70BF41-C433-4A12-B0E5-18DE4D436A3E}"/>
              </a:ext>
            </a:extLst>
          </p:cNvPr>
          <p:cNvSpPr txBox="1"/>
          <p:nvPr/>
        </p:nvSpPr>
        <p:spPr>
          <a:xfrm>
            <a:off x="76134" y="0"/>
            <a:ext cx="6306195" cy="8186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200" b="1" dirty="0">
                <a:solidFill>
                  <a:srgbClr val="002060"/>
                </a:solidFill>
              </a:rPr>
              <a:t>Technical transfer:</a:t>
            </a:r>
          </a:p>
          <a:p>
            <a:endParaRPr lang="en-NZ" dirty="0"/>
          </a:p>
          <a:p>
            <a:r>
              <a:rPr lang="en-NZ" dirty="0"/>
              <a:t>A Lauder first author paper:</a:t>
            </a:r>
          </a:p>
          <a:p>
            <a:endParaRPr lang="en-N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Python-based dynamic scheduling assistant for atmospheric measurements by Bruker instruments using OPUS. Alexander Geddes, John Robinson, and Dan Smale Appl. Opt. 57(4), 689-691 (2018). (a technical note)</a:t>
            </a:r>
          </a:p>
          <a:p>
            <a:endParaRPr lang="de-DE" dirty="0"/>
          </a:p>
          <a:p>
            <a:r>
              <a:rPr lang="de-DE" dirty="0"/>
              <a:t>Lead by IRWG collegaues: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Olsen et al, AMT, 2017 : CH</a:t>
            </a:r>
            <a:r>
              <a:rPr lang="de-DE" baseline="-25000" dirty="0"/>
              <a:t>4</a:t>
            </a:r>
            <a:r>
              <a:rPr lang="de-DE" dirty="0"/>
              <a:t> TANSO-FTS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Dammers et al, AMT, 2017: NH</a:t>
            </a:r>
            <a:r>
              <a:rPr lang="de-DE" baseline="-25000" dirty="0"/>
              <a:t>3</a:t>
            </a:r>
            <a:r>
              <a:rPr lang="de-DE" dirty="0"/>
              <a:t> IASI</a:t>
            </a:r>
          </a:p>
          <a:p>
            <a:endParaRPr lang="de-DE" dirty="0"/>
          </a:p>
          <a:p>
            <a:r>
              <a:rPr lang="de-DE" dirty="0"/>
              <a:t>Ozone: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Steinbrecht et al, ACP, 2017 :An update on ozone profile trends for the period 2000 to 2016</a:t>
            </a:r>
          </a:p>
          <a:p>
            <a:r>
              <a:rPr lang="en-NZ" dirty="0"/>
              <a:t>        </a:t>
            </a:r>
            <a:r>
              <a:rPr lang="en-NZ" i="1" dirty="0"/>
              <a:t>note: Lauder the only site with lidar, microwave, </a:t>
            </a:r>
            <a:r>
              <a:rPr lang="en-NZ" i="1" dirty="0" err="1"/>
              <a:t>umkehr</a:t>
            </a:r>
            <a:r>
              <a:rPr lang="en-NZ" i="1" dirty="0"/>
              <a:t>    	and FTIR </a:t>
            </a:r>
            <a:r>
              <a:rPr lang="en-NZ" i="1" dirty="0" err="1"/>
              <a:t>gb</a:t>
            </a:r>
            <a:r>
              <a:rPr lang="en-NZ" i="1" dirty="0"/>
              <a:t> measurements.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Gaudel A, et al, Elem Sci </a:t>
            </a:r>
            <a:r>
              <a:rPr lang="en-NZ" dirty="0" err="1"/>
              <a:t>Anth</a:t>
            </a:r>
            <a:r>
              <a:rPr lang="en-NZ" dirty="0"/>
              <a:t>, 2018, Tropospheric Ozone Assessment Report: Present-day distribution and trends of tropospheric ozone relevant to climate and global atmospheric chemistry model evaluation</a:t>
            </a:r>
            <a:endParaRPr lang="de-DE" dirty="0"/>
          </a:p>
          <a:p>
            <a:endParaRPr lang="de-DE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561643-6BCD-49AF-B52F-E62E91B3D1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128" y="342349"/>
            <a:ext cx="4690857" cy="56453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D901C1-8AED-4EFF-B384-462BB1B97E14}"/>
              </a:ext>
            </a:extLst>
          </p:cNvPr>
          <p:cNvSpPr txBox="1"/>
          <p:nvPr/>
        </p:nvSpPr>
        <p:spPr>
          <a:xfrm>
            <a:off x="7832436" y="6055782"/>
            <a:ext cx="2846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Z" dirty="0"/>
              <a:t>Fig 1, Steinbrecht, ACP, 2017</a:t>
            </a:r>
          </a:p>
        </p:txBody>
      </p:sp>
    </p:spTree>
    <p:extLst>
      <p:ext uri="{BB962C8B-B14F-4D97-AF65-F5344CB8AC3E}">
        <p14:creationId xmlns:p14="http://schemas.microsoft.com/office/powerpoint/2010/main" val="3246812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926</Words>
  <Application>Microsoft Office PowerPoint</Application>
  <PresentationFormat>Widescreen</PresentationFormat>
  <Paragraphs>153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Smale</dc:creator>
  <cp:lastModifiedBy>Dave Pollard</cp:lastModifiedBy>
  <cp:revision>90</cp:revision>
  <cp:lastPrinted>2018-05-08T22:59:38Z</cp:lastPrinted>
  <dcterms:created xsi:type="dcterms:W3CDTF">2018-04-19T23:13:21Z</dcterms:created>
  <dcterms:modified xsi:type="dcterms:W3CDTF">2018-06-13T15:27:06Z</dcterms:modified>
</cp:coreProperties>
</file>