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handoutMasterIdLst>
    <p:handoutMasterId r:id="rId31"/>
  </p:handoutMasterIdLst>
  <p:sldIdLst>
    <p:sldId id="459" r:id="rId3"/>
    <p:sldId id="460" r:id="rId4"/>
    <p:sldId id="461" r:id="rId5"/>
    <p:sldId id="464" r:id="rId6"/>
    <p:sldId id="465" r:id="rId7"/>
    <p:sldId id="468" r:id="rId8"/>
    <p:sldId id="472" r:id="rId9"/>
    <p:sldId id="482" r:id="rId10"/>
    <p:sldId id="481" r:id="rId11"/>
    <p:sldId id="475" r:id="rId12"/>
    <p:sldId id="469" r:id="rId13"/>
    <p:sldId id="473" r:id="rId14"/>
    <p:sldId id="483" r:id="rId15"/>
    <p:sldId id="476" r:id="rId16"/>
    <p:sldId id="477" r:id="rId17"/>
    <p:sldId id="478" r:id="rId18"/>
    <p:sldId id="470" r:id="rId19"/>
    <p:sldId id="474" r:id="rId20"/>
    <p:sldId id="479" r:id="rId21"/>
    <p:sldId id="484" r:id="rId22"/>
    <p:sldId id="480" r:id="rId23"/>
    <p:sldId id="400" r:id="rId24"/>
    <p:sldId id="463" r:id="rId25"/>
    <p:sldId id="446" r:id="rId26"/>
    <p:sldId id="454" r:id="rId27"/>
    <p:sldId id="455" r:id="rId28"/>
    <p:sldId id="462" r:id="rId29"/>
  </p:sldIdLst>
  <p:sldSz cx="9144000" cy="6858000" type="screen4x3"/>
  <p:notesSz cx="6794500" cy="9931400"/>
  <p:defaultTextStyle>
    <a:defPPr>
      <a:defRPr lang="fr-B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60066"/>
    <a:srgbClr val="000000"/>
    <a:srgbClr val="E8A600"/>
    <a:srgbClr val="0E1116"/>
    <a:srgbClr val="111111"/>
    <a:srgbClr val="1C1C1C"/>
    <a:srgbClr val="080808"/>
    <a:srgbClr val="5A78A3"/>
    <a:srgbClr val="0039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78" autoAdjust="0"/>
    <p:restoredTop sz="94660"/>
  </p:normalViewPr>
  <p:slideViewPr>
    <p:cSldViewPr>
      <p:cViewPr>
        <p:scale>
          <a:sx n="70" d="100"/>
          <a:sy n="70" d="100"/>
        </p:scale>
        <p:origin x="-1530" y="-3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5" d="100"/>
          <a:sy n="75" d="100"/>
        </p:scale>
        <p:origin x="-93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1"/>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t" anchorCtr="0" compatLnSpc="1">
            <a:prstTxWarp prst="textNoShape">
              <a:avLst/>
            </a:prstTxWarp>
          </a:bodyPr>
          <a:lstStyle>
            <a:lvl1pPr>
              <a:defRPr sz="1300"/>
            </a:lvl1pPr>
          </a:lstStyle>
          <a:p>
            <a:pPr>
              <a:defRPr/>
            </a:pPr>
            <a:endParaRPr lang="fr-BE"/>
          </a:p>
        </p:txBody>
      </p:sp>
      <p:sp>
        <p:nvSpPr>
          <p:cNvPr id="15363" name="Rectangle 3"/>
          <p:cNvSpPr>
            <a:spLocks noGrp="1" noChangeArrowheads="1"/>
          </p:cNvSpPr>
          <p:nvPr>
            <p:ph type="dt" sz="quarter" idx="1"/>
          </p:nvPr>
        </p:nvSpPr>
        <p:spPr bwMode="auto">
          <a:xfrm>
            <a:off x="3848645" y="1"/>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t" anchorCtr="0" compatLnSpc="1">
            <a:prstTxWarp prst="textNoShape">
              <a:avLst/>
            </a:prstTxWarp>
          </a:bodyPr>
          <a:lstStyle>
            <a:lvl1pPr algn="r">
              <a:defRPr sz="1300"/>
            </a:lvl1pPr>
          </a:lstStyle>
          <a:p>
            <a:pPr>
              <a:defRPr/>
            </a:pPr>
            <a:endParaRPr lang="fr-BE"/>
          </a:p>
        </p:txBody>
      </p:sp>
      <p:sp>
        <p:nvSpPr>
          <p:cNvPr id="15364" name="Rectangle 4"/>
          <p:cNvSpPr>
            <a:spLocks noGrp="1" noChangeArrowheads="1"/>
          </p:cNvSpPr>
          <p:nvPr>
            <p:ph type="ftr" sz="quarter" idx="2"/>
          </p:nvPr>
        </p:nvSpPr>
        <p:spPr bwMode="auto">
          <a:xfrm>
            <a:off x="0" y="9433107"/>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b" anchorCtr="0" compatLnSpc="1">
            <a:prstTxWarp prst="textNoShape">
              <a:avLst/>
            </a:prstTxWarp>
          </a:bodyPr>
          <a:lstStyle>
            <a:lvl1pPr>
              <a:defRPr sz="1300"/>
            </a:lvl1pPr>
          </a:lstStyle>
          <a:p>
            <a:pPr>
              <a:defRPr/>
            </a:pPr>
            <a:endParaRPr lang="fr-BE"/>
          </a:p>
        </p:txBody>
      </p:sp>
      <p:sp>
        <p:nvSpPr>
          <p:cNvPr id="15365" name="Rectangle 5"/>
          <p:cNvSpPr>
            <a:spLocks noGrp="1" noChangeArrowheads="1"/>
          </p:cNvSpPr>
          <p:nvPr>
            <p:ph type="sldNum" sz="quarter" idx="3"/>
          </p:nvPr>
        </p:nvSpPr>
        <p:spPr bwMode="auto">
          <a:xfrm>
            <a:off x="3848645" y="9433107"/>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b" anchorCtr="0" compatLnSpc="1">
            <a:prstTxWarp prst="textNoShape">
              <a:avLst/>
            </a:prstTxWarp>
          </a:bodyPr>
          <a:lstStyle>
            <a:lvl1pPr algn="r">
              <a:defRPr sz="1300"/>
            </a:lvl1pPr>
          </a:lstStyle>
          <a:p>
            <a:pPr>
              <a:defRPr/>
            </a:pPr>
            <a:fld id="{1D2CA011-E560-4FFD-BFAD-FF80A5C9C2E3}" type="slidenum">
              <a:rPr lang="fr-BE"/>
              <a:pPr>
                <a:defRPr/>
              </a:pPr>
              <a:t>‹Nº›</a:t>
            </a:fld>
            <a:endParaRPr lang="fr-BE"/>
          </a:p>
        </p:txBody>
      </p:sp>
    </p:spTree>
    <p:extLst>
      <p:ext uri="{BB962C8B-B14F-4D97-AF65-F5344CB8AC3E}">
        <p14:creationId xmlns:p14="http://schemas.microsoft.com/office/powerpoint/2010/main" val="13128942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1"/>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t" anchorCtr="0" compatLnSpc="1">
            <a:prstTxWarp prst="textNoShape">
              <a:avLst/>
            </a:prstTxWarp>
          </a:bodyPr>
          <a:lstStyle>
            <a:lvl1pPr>
              <a:defRPr sz="1300"/>
            </a:lvl1pPr>
          </a:lstStyle>
          <a:p>
            <a:pPr>
              <a:defRPr/>
            </a:pPr>
            <a:endParaRPr lang="fr-BE"/>
          </a:p>
        </p:txBody>
      </p:sp>
      <p:sp>
        <p:nvSpPr>
          <p:cNvPr id="40963" name="Rectangle 3"/>
          <p:cNvSpPr>
            <a:spLocks noGrp="1" noChangeArrowheads="1"/>
          </p:cNvSpPr>
          <p:nvPr>
            <p:ph type="dt" idx="1"/>
          </p:nvPr>
        </p:nvSpPr>
        <p:spPr bwMode="auto">
          <a:xfrm>
            <a:off x="3848645" y="1"/>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t" anchorCtr="0" compatLnSpc="1">
            <a:prstTxWarp prst="textNoShape">
              <a:avLst/>
            </a:prstTxWarp>
          </a:bodyPr>
          <a:lstStyle>
            <a:lvl1pPr algn="r">
              <a:defRPr sz="1300"/>
            </a:lvl1pPr>
          </a:lstStyle>
          <a:p>
            <a:pPr>
              <a:defRPr/>
            </a:pPr>
            <a:endParaRPr lang="fr-BE"/>
          </a:p>
        </p:txBody>
      </p:sp>
      <p:sp>
        <p:nvSpPr>
          <p:cNvPr id="17412" name="Rectangle 4"/>
          <p:cNvSpPr>
            <a:spLocks noGrp="1" noRot="1" noChangeAspect="1" noChangeArrowheads="1" noTextEdit="1"/>
          </p:cNvSpPr>
          <p:nvPr>
            <p:ph type="sldImg" idx="2"/>
          </p:nvPr>
        </p:nvSpPr>
        <p:spPr bwMode="auto">
          <a:xfrm>
            <a:off x="915988" y="746125"/>
            <a:ext cx="4962525" cy="37226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0965" name="Rectangle 5"/>
          <p:cNvSpPr>
            <a:spLocks noGrp="1" noChangeArrowheads="1"/>
          </p:cNvSpPr>
          <p:nvPr>
            <p:ph type="body" sz="quarter" idx="3"/>
          </p:nvPr>
        </p:nvSpPr>
        <p:spPr bwMode="auto">
          <a:xfrm>
            <a:off x="679450" y="4717415"/>
            <a:ext cx="5435600" cy="4469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t" anchorCtr="0" compatLnSpc="1">
            <a:prstTxWarp prst="textNoShape">
              <a:avLst/>
            </a:prstTxWarp>
          </a:bodyPr>
          <a:lstStyle/>
          <a:p>
            <a:pPr lvl="0"/>
            <a:r>
              <a:rPr lang="fr-BE" noProof="0" smtClean="0"/>
              <a:t>Click to edit Master text styles</a:t>
            </a:r>
          </a:p>
          <a:p>
            <a:pPr lvl="1"/>
            <a:r>
              <a:rPr lang="fr-BE" noProof="0" smtClean="0"/>
              <a:t>Second level</a:t>
            </a:r>
          </a:p>
          <a:p>
            <a:pPr lvl="2"/>
            <a:r>
              <a:rPr lang="fr-BE" noProof="0" smtClean="0"/>
              <a:t>Third level</a:t>
            </a:r>
          </a:p>
          <a:p>
            <a:pPr lvl="3"/>
            <a:r>
              <a:rPr lang="fr-BE" noProof="0" smtClean="0"/>
              <a:t>Fourth level</a:t>
            </a:r>
          </a:p>
          <a:p>
            <a:pPr lvl="4"/>
            <a:r>
              <a:rPr lang="fr-BE" noProof="0" smtClean="0"/>
              <a:t>Fifth level</a:t>
            </a:r>
          </a:p>
        </p:txBody>
      </p:sp>
      <p:sp>
        <p:nvSpPr>
          <p:cNvPr id="40966" name="Rectangle 6"/>
          <p:cNvSpPr>
            <a:spLocks noGrp="1" noChangeArrowheads="1"/>
          </p:cNvSpPr>
          <p:nvPr>
            <p:ph type="ftr" sz="quarter" idx="4"/>
          </p:nvPr>
        </p:nvSpPr>
        <p:spPr bwMode="auto">
          <a:xfrm>
            <a:off x="0" y="9433107"/>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b" anchorCtr="0" compatLnSpc="1">
            <a:prstTxWarp prst="textNoShape">
              <a:avLst/>
            </a:prstTxWarp>
          </a:bodyPr>
          <a:lstStyle>
            <a:lvl1pPr>
              <a:defRPr sz="1300"/>
            </a:lvl1pPr>
          </a:lstStyle>
          <a:p>
            <a:pPr>
              <a:defRPr/>
            </a:pPr>
            <a:endParaRPr lang="fr-BE"/>
          </a:p>
        </p:txBody>
      </p:sp>
      <p:sp>
        <p:nvSpPr>
          <p:cNvPr id="40967" name="Rectangle 7"/>
          <p:cNvSpPr>
            <a:spLocks noGrp="1" noChangeArrowheads="1"/>
          </p:cNvSpPr>
          <p:nvPr>
            <p:ph type="sldNum" sz="quarter" idx="5"/>
          </p:nvPr>
        </p:nvSpPr>
        <p:spPr bwMode="auto">
          <a:xfrm>
            <a:off x="3848645" y="9433107"/>
            <a:ext cx="2944283" cy="496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71" tIns="47786" rIns="95571" bIns="47786" numCol="1" anchor="b" anchorCtr="0" compatLnSpc="1">
            <a:prstTxWarp prst="textNoShape">
              <a:avLst/>
            </a:prstTxWarp>
          </a:bodyPr>
          <a:lstStyle>
            <a:lvl1pPr algn="r">
              <a:defRPr sz="1300"/>
            </a:lvl1pPr>
          </a:lstStyle>
          <a:p>
            <a:pPr>
              <a:defRPr/>
            </a:pPr>
            <a:fld id="{04954A39-4A46-442D-BBC1-A641C006B2F5}" type="slidenum">
              <a:rPr lang="fr-BE"/>
              <a:pPr>
                <a:defRPr/>
              </a:pPr>
              <a:t>‹Nº›</a:t>
            </a:fld>
            <a:endParaRPr lang="fr-BE"/>
          </a:p>
        </p:txBody>
      </p:sp>
    </p:spTree>
    <p:extLst>
      <p:ext uri="{BB962C8B-B14F-4D97-AF65-F5344CB8AC3E}">
        <p14:creationId xmlns:p14="http://schemas.microsoft.com/office/powerpoint/2010/main" val="24779657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6"/>
          <p:cNvSpPr>
            <a:spLocks noGrp="1" noChangeArrowheads="1"/>
          </p:cNvSpPr>
          <p:nvPr>
            <p:ph type="sldNum" sz="quarter"/>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eaLnBrk="0">
              <a:tabLst>
                <a:tab pos="678978" algn="l"/>
                <a:tab pos="1357956" algn="l"/>
                <a:tab pos="2036934" algn="l"/>
                <a:tab pos="2715911" algn="l"/>
              </a:tabLst>
              <a:defRPr>
                <a:solidFill>
                  <a:schemeClr val="tx1"/>
                </a:solidFill>
                <a:latin typeface="Arial" charset="0"/>
                <a:ea typeface="Droid Sans Fallback" charset="0"/>
                <a:cs typeface="Droid Sans Fallback" charset="0"/>
              </a:defRPr>
            </a:lvl1pPr>
            <a:lvl2pPr eaLnBrk="0">
              <a:tabLst>
                <a:tab pos="678978" algn="l"/>
                <a:tab pos="1357956" algn="l"/>
                <a:tab pos="2036934" algn="l"/>
                <a:tab pos="2715911" algn="l"/>
              </a:tabLst>
              <a:defRPr>
                <a:solidFill>
                  <a:schemeClr val="tx1"/>
                </a:solidFill>
                <a:latin typeface="Arial" charset="0"/>
                <a:ea typeface="Droid Sans Fallback" charset="0"/>
                <a:cs typeface="Droid Sans Fallback" charset="0"/>
              </a:defRPr>
            </a:lvl2pPr>
            <a:lvl3pPr eaLnBrk="0">
              <a:tabLst>
                <a:tab pos="678978" algn="l"/>
                <a:tab pos="1357956" algn="l"/>
                <a:tab pos="2036934" algn="l"/>
                <a:tab pos="2715911" algn="l"/>
              </a:tabLst>
              <a:defRPr>
                <a:solidFill>
                  <a:schemeClr val="tx1"/>
                </a:solidFill>
                <a:latin typeface="Arial" charset="0"/>
                <a:ea typeface="Droid Sans Fallback" charset="0"/>
                <a:cs typeface="Droid Sans Fallback" charset="0"/>
              </a:defRPr>
            </a:lvl3pPr>
            <a:lvl4pPr eaLnBrk="0">
              <a:tabLst>
                <a:tab pos="678978" algn="l"/>
                <a:tab pos="1357956" algn="l"/>
                <a:tab pos="2036934" algn="l"/>
                <a:tab pos="2715911" algn="l"/>
              </a:tabLst>
              <a:defRPr>
                <a:solidFill>
                  <a:schemeClr val="tx1"/>
                </a:solidFill>
                <a:latin typeface="Arial" charset="0"/>
                <a:ea typeface="Droid Sans Fallback" charset="0"/>
                <a:cs typeface="Droid Sans Fallback" charset="0"/>
              </a:defRPr>
            </a:lvl4pPr>
            <a:lvl5pPr eaLnBrk="0">
              <a:tabLst>
                <a:tab pos="678978" algn="l"/>
                <a:tab pos="1357956" algn="l"/>
                <a:tab pos="2036934" algn="l"/>
                <a:tab pos="2715911" algn="l"/>
              </a:tabLst>
              <a:defRPr>
                <a:solidFill>
                  <a:schemeClr val="tx1"/>
                </a:solidFill>
                <a:latin typeface="Arial" charset="0"/>
                <a:ea typeface="Droid Sans Fallback" charset="0"/>
                <a:cs typeface="Droid Sans Fallback" charset="0"/>
              </a:defRPr>
            </a:lvl5pPr>
            <a:lvl6pPr marL="2358554" indent="-214414" defTabSz="428828" eaLnBrk="0" fontAlgn="base" hangingPunct="0">
              <a:lnSpc>
                <a:spcPct val="93000"/>
              </a:lnSpc>
              <a:spcBef>
                <a:spcPct val="0"/>
              </a:spcBef>
              <a:spcAft>
                <a:spcPct val="0"/>
              </a:spcAft>
              <a:buClr>
                <a:srgbClr val="000000"/>
              </a:buClr>
              <a:buSzPct val="100000"/>
              <a:buFont typeface="Times New Roman" pitchFamily="16" charset="0"/>
              <a:tabLst>
                <a:tab pos="678978" algn="l"/>
                <a:tab pos="1357956" algn="l"/>
                <a:tab pos="2036934" algn="l"/>
                <a:tab pos="2715911" algn="l"/>
              </a:tabLst>
              <a:defRPr>
                <a:solidFill>
                  <a:schemeClr val="tx1"/>
                </a:solidFill>
                <a:latin typeface="Arial" charset="0"/>
                <a:ea typeface="Droid Sans Fallback" charset="0"/>
                <a:cs typeface="Droid Sans Fallback" charset="0"/>
              </a:defRPr>
            </a:lvl6pPr>
            <a:lvl7pPr marL="2787382" indent="-214414" defTabSz="428828" eaLnBrk="0" fontAlgn="base" hangingPunct="0">
              <a:lnSpc>
                <a:spcPct val="93000"/>
              </a:lnSpc>
              <a:spcBef>
                <a:spcPct val="0"/>
              </a:spcBef>
              <a:spcAft>
                <a:spcPct val="0"/>
              </a:spcAft>
              <a:buClr>
                <a:srgbClr val="000000"/>
              </a:buClr>
              <a:buSzPct val="100000"/>
              <a:buFont typeface="Times New Roman" pitchFamily="16" charset="0"/>
              <a:tabLst>
                <a:tab pos="678978" algn="l"/>
                <a:tab pos="1357956" algn="l"/>
                <a:tab pos="2036934" algn="l"/>
                <a:tab pos="2715911" algn="l"/>
              </a:tabLst>
              <a:defRPr>
                <a:solidFill>
                  <a:schemeClr val="tx1"/>
                </a:solidFill>
                <a:latin typeface="Arial" charset="0"/>
                <a:ea typeface="Droid Sans Fallback" charset="0"/>
                <a:cs typeface="Droid Sans Fallback" charset="0"/>
              </a:defRPr>
            </a:lvl7pPr>
            <a:lvl8pPr marL="3216211" indent="-214414" defTabSz="428828" eaLnBrk="0" fontAlgn="base" hangingPunct="0">
              <a:lnSpc>
                <a:spcPct val="93000"/>
              </a:lnSpc>
              <a:spcBef>
                <a:spcPct val="0"/>
              </a:spcBef>
              <a:spcAft>
                <a:spcPct val="0"/>
              </a:spcAft>
              <a:buClr>
                <a:srgbClr val="000000"/>
              </a:buClr>
              <a:buSzPct val="100000"/>
              <a:buFont typeface="Times New Roman" pitchFamily="16" charset="0"/>
              <a:tabLst>
                <a:tab pos="678978" algn="l"/>
                <a:tab pos="1357956" algn="l"/>
                <a:tab pos="2036934" algn="l"/>
                <a:tab pos="2715911" algn="l"/>
              </a:tabLst>
              <a:defRPr>
                <a:solidFill>
                  <a:schemeClr val="tx1"/>
                </a:solidFill>
                <a:latin typeface="Arial" charset="0"/>
                <a:ea typeface="Droid Sans Fallback" charset="0"/>
                <a:cs typeface="Droid Sans Fallback" charset="0"/>
              </a:defRPr>
            </a:lvl8pPr>
            <a:lvl9pPr marL="3645039" indent="-214414" defTabSz="428828" eaLnBrk="0" fontAlgn="base" hangingPunct="0">
              <a:lnSpc>
                <a:spcPct val="93000"/>
              </a:lnSpc>
              <a:spcBef>
                <a:spcPct val="0"/>
              </a:spcBef>
              <a:spcAft>
                <a:spcPct val="0"/>
              </a:spcAft>
              <a:buClr>
                <a:srgbClr val="000000"/>
              </a:buClr>
              <a:buSzPct val="100000"/>
              <a:buFont typeface="Times New Roman" pitchFamily="16" charset="0"/>
              <a:tabLst>
                <a:tab pos="678978" algn="l"/>
                <a:tab pos="1357956" algn="l"/>
                <a:tab pos="2036934" algn="l"/>
                <a:tab pos="2715911" algn="l"/>
              </a:tabLst>
              <a:defRPr>
                <a:solidFill>
                  <a:schemeClr val="tx1"/>
                </a:solidFill>
                <a:latin typeface="Arial" charset="0"/>
                <a:ea typeface="Droid Sans Fallback" charset="0"/>
                <a:cs typeface="Droid Sans Fallback" charset="0"/>
              </a:defRPr>
            </a:lvl9pPr>
          </a:lstStyle>
          <a:p>
            <a:pPr eaLnBrk="1"/>
            <a:fld id="{0A458D00-D1BC-4F9F-9786-A795D87FE105}" type="slidenum">
              <a:rPr lang="en-US" altLang="nl-BE">
                <a:solidFill>
                  <a:srgbClr val="000000"/>
                </a:solidFill>
                <a:latin typeface="Times New Roman" pitchFamily="16" charset="0"/>
                <a:cs typeface="Arial Unicode MS" charset="0"/>
              </a:rPr>
              <a:pPr eaLnBrk="1"/>
              <a:t>1</a:t>
            </a:fld>
            <a:endParaRPr lang="en-US" altLang="nl-BE">
              <a:solidFill>
                <a:srgbClr val="000000"/>
              </a:solidFill>
              <a:latin typeface="Times New Roman" pitchFamily="16" charset="0"/>
              <a:cs typeface="Arial Unicode MS" charset="0"/>
            </a:endParaRPr>
          </a:p>
        </p:txBody>
      </p:sp>
      <p:sp>
        <p:nvSpPr>
          <p:cNvPr id="19459" name="Rectangle 1"/>
          <p:cNvSpPr>
            <a:spLocks noGrp="1" noRot="1" noChangeAspect="1" noChangeArrowheads="1" noTextEdit="1"/>
          </p:cNvSpPr>
          <p:nvPr>
            <p:ph type="sldImg"/>
          </p:nvPr>
        </p:nvSpPr>
        <p:spPr>
          <a:xfrm>
            <a:off x="914400" y="754063"/>
            <a:ext cx="4965700" cy="372427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60" name="Rectangle 2"/>
          <p:cNvSpPr>
            <a:spLocks noGrp="1" noChangeArrowheads="1"/>
          </p:cNvSpPr>
          <p:nvPr>
            <p:ph type="body" idx="1"/>
          </p:nvPr>
        </p:nvSpPr>
        <p:spPr>
          <a:xfrm>
            <a:off x="680005" y="4716476"/>
            <a:ext cx="5435879" cy="4468816"/>
          </a:xfrm>
          <a:noFill/>
          <a:extLst>
            <a:ext uri="{91240B29-F687-4F45-9708-019B960494DF}">
              <a14:hiddenLine xmlns:a14="http://schemas.microsoft.com/office/drawing/2010/main" w="9525">
                <a:solidFill>
                  <a:srgbClr val="3465A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l-BE" altLang="nl-BE" smtClean="0"/>
          </a:p>
        </p:txBody>
      </p:sp>
    </p:spTree>
    <p:extLst>
      <p:ext uri="{BB962C8B-B14F-4D97-AF65-F5344CB8AC3E}">
        <p14:creationId xmlns:p14="http://schemas.microsoft.com/office/powerpoint/2010/main" val="4080160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4954A39-4A46-442D-BBC1-A641C006B2F5}" type="slidenum">
              <a:rPr lang="fr-BE" smtClean="0"/>
              <a:pPr>
                <a:defRPr/>
              </a:pPr>
              <a:t>26</a:t>
            </a:fld>
            <a:endParaRPr lang="fr-BE"/>
          </a:p>
        </p:txBody>
      </p:sp>
    </p:spTree>
    <p:extLst>
      <p:ext uri="{BB962C8B-B14F-4D97-AF65-F5344CB8AC3E}">
        <p14:creationId xmlns:p14="http://schemas.microsoft.com/office/powerpoint/2010/main" val="391811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00808"/>
            <a:ext cx="7772400" cy="1470025"/>
          </a:xfrm>
          <a:prstGeom prst="rect">
            <a:avLst/>
          </a:prstGeom>
        </p:spPr>
        <p:txBody>
          <a:bodyPr/>
          <a:lstStyle>
            <a:lvl1pPr>
              <a:defRPr>
                <a:latin typeface="Segoe UI Light"/>
              </a:defRPr>
            </a:lvl1pPr>
          </a:lstStyle>
          <a:p>
            <a:r>
              <a:rPr lang="en-US" dirty="0" smtClean="0"/>
              <a:t>Click to edit Master title style</a:t>
            </a:r>
            <a:endParaRPr lang="nl-BE" dirty="0"/>
          </a:p>
        </p:txBody>
      </p:sp>
      <p:sp>
        <p:nvSpPr>
          <p:cNvPr id="3" name="Subtitle 2"/>
          <p:cNvSpPr>
            <a:spLocks noGrp="1"/>
          </p:cNvSpPr>
          <p:nvPr>
            <p:ph type="subTitle" idx="1"/>
          </p:nvPr>
        </p:nvSpPr>
        <p:spPr>
          <a:xfrm>
            <a:off x="1403648" y="3573016"/>
            <a:ext cx="6400800" cy="1752600"/>
          </a:xfrm>
          <a:prstGeom prst="rect">
            <a:avLst/>
          </a:prstGeom>
        </p:spPr>
        <p:txBody>
          <a:bodyPr/>
          <a:lstStyle>
            <a:lvl1pPr marL="0" indent="0" algn="ctr">
              <a:buNone/>
              <a:defRPr>
                <a:latin typeface="Segoe UI Ligh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nl-BE" dirty="0"/>
          </a:p>
        </p:txBody>
      </p:sp>
    </p:spTree>
    <p:extLst>
      <p:ext uri="{BB962C8B-B14F-4D97-AF65-F5344CB8AC3E}">
        <p14:creationId xmlns:p14="http://schemas.microsoft.com/office/powerpoint/2010/main" val="4108399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67544" y="1105867"/>
            <a:ext cx="8229600" cy="5203453"/>
          </a:xfrm>
          <a:prstGeom prst="rect">
            <a:avLst/>
          </a:prstGeom>
        </p:spPr>
        <p:txBody>
          <a:bodyPr/>
          <a:lstStyle>
            <a:lvl1pPr>
              <a:defRPr>
                <a:latin typeface="Segoe UI Light"/>
              </a:defRPr>
            </a:lvl1pPr>
            <a:lvl2pPr>
              <a:defRPr>
                <a:latin typeface="Segoe UI Light"/>
              </a:defRPr>
            </a:lvl2pPr>
            <a:lvl3pPr>
              <a:defRPr>
                <a:latin typeface="Segoe UI Light"/>
              </a:defRPr>
            </a:lvl3pPr>
            <a:lvl4pPr>
              <a:defRPr>
                <a:latin typeface="Segoe UI Light"/>
              </a:defRPr>
            </a:lvl4pPr>
            <a:lvl5pPr>
              <a:defRPr>
                <a:latin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Tree>
    <p:extLst>
      <p:ext uri="{BB962C8B-B14F-4D97-AF65-F5344CB8AC3E}">
        <p14:creationId xmlns:p14="http://schemas.microsoft.com/office/powerpoint/2010/main" val="1905820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nl-BE"/>
          </a:p>
        </p:txBody>
      </p:sp>
    </p:spTree>
    <p:extLst>
      <p:ext uri="{BB962C8B-B14F-4D97-AF65-F5344CB8AC3E}">
        <p14:creationId xmlns:p14="http://schemas.microsoft.com/office/powerpoint/2010/main" val="3476498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440" y="2129984"/>
            <a:ext cx="7773120" cy="1470394"/>
          </a:xfrm>
        </p:spPr>
        <p:txBody>
          <a:bodyPr/>
          <a:lstStyle/>
          <a:p>
            <a:r>
              <a:rPr lang="en-US" smtClean="0"/>
              <a:t>Click to edit Master title style</a:t>
            </a:r>
            <a:endParaRPr lang="nl-BE"/>
          </a:p>
        </p:txBody>
      </p:sp>
      <p:sp>
        <p:nvSpPr>
          <p:cNvPr id="3" name="Subtitle 2"/>
          <p:cNvSpPr>
            <a:spLocks noGrp="1"/>
          </p:cNvSpPr>
          <p:nvPr>
            <p:ph type="subTitle" idx="1"/>
          </p:nvPr>
        </p:nvSpPr>
        <p:spPr>
          <a:xfrm>
            <a:off x="1372321" y="3885528"/>
            <a:ext cx="6400800" cy="1752664"/>
          </a:xfrm>
        </p:spPr>
        <p:txBody>
          <a:bodyPr/>
          <a:lstStyle>
            <a:lvl1pPr marL="0" indent="0" algn="ctr">
              <a:buNone/>
              <a:defRPr/>
            </a:lvl1pPr>
            <a:lvl2pPr marL="414683" indent="0" algn="ctr">
              <a:buNone/>
              <a:defRPr/>
            </a:lvl2pPr>
            <a:lvl3pPr marL="829366" indent="0" algn="ctr">
              <a:buNone/>
              <a:defRPr/>
            </a:lvl3pPr>
            <a:lvl4pPr marL="1244049" indent="0" algn="ctr">
              <a:buNone/>
              <a:defRPr/>
            </a:lvl4pPr>
            <a:lvl5pPr marL="1658732" indent="0" algn="ctr">
              <a:buNone/>
              <a:defRPr/>
            </a:lvl5pPr>
            <a:lvl6pPr marL="2073416" indent="0" algn="ctr">
              <a:buNone/>
              <a:defRPr/>
            </a:lvl6pPr>
            <a:lvl7pPr marL="2488099" indent="0" algn="ctr">
              <a:buNone/>
              <a:defRPr/>
            </a:lvl7pPr>
            <a:lvl8pPr marL="2902782" indent="0" algn="ctr">
              <a:buNone/>
              <a:defRPr/>
            </a:lvl8pPr>
            <a:lvl9pPr marL="3317465" indent="0" algn="ctr">
              <a:buNone/>
              <a:defRPr/>
            </a:lvl9pPr>
          </a:lstStyle>
          <a:p>
            <a:r>
              <a:rPr lang="en-US" smtClean="0"/>
              <a:t>Click to edit Master subtitle style</a:t>
            </a:r>
            <a:endParaRPr lang="nl-BE"/>
          </a:p>
        </p:txBody>
      </p:sp>
      <p:sp>
        <p:nvSpPr>
          <p:cNvPr id="4" name="Rectangle 3"/>
          <p:cNvSpPr>
            <a:spLocks noGrp="1" noChangeArrowheads="1"/>
          </p:cNvSpPr>
          <p:nvPr>
            <p:ph type="dt" idx="10"/>
          </p:nvPr>
        </p:nvSpPr>
        <p:spPr>
          <a:ln/>
        </p:spPr>
        <p:txBody>
          <a:bodyPr/>
          <a:lstStyle>
            <a:lvl1pPr>
              <a:defRPr/>
            </a:lvl1pPr>
          </a:lstStyle>
          <a:p>
            <a:pPr>
              <a:defRPr/>
            </a:pPr>
            <a:endParaRPr lang="en-US" altLang="nl-BE"/>
          </a:p>
        </p:txBody>
      </p:sp>
      <p:sp>
        <p:nvSpPr>
          <p:cNvPr id="5" name="Rectangle 4"/>
          <p:cNvSpPr>
            <a:spLocks noGrp="1" noChangeArrowheads="1"/>
          </p:cNvSpPr>
          <p:nvPr>
            <p:ph type="ftr" idx="11"/>
          </p:nvPr>
        </p:nvSpPr>
        <p:spPr>
          <a:ln/>
        </p:spPr>
        <p:txBody>
          <a:bodyPr/>
          <a:lstStyle>
            <a:lvl1pPr>
              <a:defRPr/>
            </a:lvl1pPr>
          </a:lstStyle>
          <a:p>
            <a:pPr>
              <a:defRPr/>
            </a:pPr>
            <a:endParaRPr lang="en-US" altLang="nl-BE"/>
          </a:p>
        </p:txBody>
      </p:sp>
      <p:sp>
        <p:nvSpPr>
          <p:cNvPr id="6" name="Rectangle 5"/>
          <p:cNvSpPr>
            <a:spLocks noGrp="1" noChangeArrowheads="1"/>
          </p:cNvSpPr>
          <p:nvPr>
            <p:ph type="sldNum" idx="12"/>
          </p:nvPr>
        </p:nvSpPr>
        <p:spPr>
          <a:ln/>
        </p:spPr>
        <p:txBody>
          <a:bodyPr/>
          <a:lstStyle>
            <a:lvl1pPr>
              <a:defRPr/>
            </a:lvl1pPr>
          </a:lstStyle>
          <a:p>
            <a:pPr>
              <a:defRPr/>
            </a:pPr>
            <a:fld id="{A91534BF-5F04-45DD-9772-51E647259786}" type="slidenum">
              <a:rPr lang="en-US" altLang="nl-BE"/>
              <a:pPr>
                <a:defRPr/>
              </a:pPr>
              <a:t>‹Nº›</a:t>
            </a:fld>
            <a:endParaRPr lang="en-US" altLang="nl-BE"/>
          </a:p>
        </p:txBody>
      </p:sp>
    </p:spTree>
    <p:extLst>
      <p:ext uri="{BB962C8B-B14F-4D97-AF65-F5344CB8AC3E}">
        <p14:creationId xmlns:p14="http://schemas.microsoft.com/office/powerpoint/2010/main" val="37222507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3"/>
          <p:cNvSpPr>
            <a:spLocks noGrp="1" noChangeArrowheads="1"/>
          </p:cNvSpPr>
          <p:nvPr>
            <p:ph type="dt" idx="10"/>
          </p:nvPr>
        </p:nvSpPr>
        <p:spPr>
          <a:ln/>
        </p:spPr>
        <p:txBody>
          <a:bodyPr/>
          <a:lstStyle>
            <a:lvl1pPr>
              <a:defRPr/>
            </a:lvl1pPr>
          </a:lstStyle>
          <a:p>
            <a:pPr>
              <a:defRPr/>
            </a:pPr>
            <a:endParaRPr lang="en-US" altLang="nl-BE"/>
          </a:p>
        </p:txBody>
      </p:sp>
      <p:sp>
        <p:nvSpPr>
          <p:cNvPr id="5" name="Rectangle 4"/>
          <p:cNvSpPr>
            <a:spLocks noGrp="1" noChangeArrowheads="1"/>
          </p:cNvSpPr>
          <p:nvPr>
            <p:ph type="ftr" idx="11"/>
          </p:nvPr>
        </p:nvSpPr>
        <p:spPr>
          <a:ln/>
        </p:spPr>
        <p:txBody>
          <a:bodyPr/>
          <a:lstStyle>
            <a:lvl1pPr>
              <a:defRPr/>
            </a:lvl1pPr>
          </a:lstStyle>
          <a:p>
            <a:pPr>
              <a:defRPr/>
            </a:pPr>
            <a:endParaRPr lang="en-US" altLang="nl-BE"/>
          </a:p>
        </p:txBody>
      </p:sp>
      <p:sp>
        <p:nvSpPr>
          <p:cNvPr id="6" name="Rectangle 5"/>
          <p:cNvSpPr>
            <a:spLocks noGrp="1" noChangeArrowheads="1"/>
          </p:cNvSpPr>
          <p:nvPr>
            <p:ph type="sldNum" idx="12"/>
          </p:nvPr>
        </p:nvSpPr>
        <p:spPr>
          <a:ln/>
        </p:spPr>
        <p:txBody>
          <a:bodyPr/>
          <a:lstStyle>
            <a:lvl1pPr>
              <a:defRPr/>
            </a:lvl1pPr>
          </a:lstStyle>
          <a:p>
            <a:pPr>
              <a:defRPr/>
            </a:pPr>
            <a:fld id="{4010D045-4B32-4728-8A51-265C570C14F9}" type="slidenum">
              <a:rPr lang="en-US" altLang="nl-BE"/>
              <a:pPr>
                <a:defRPr/>
              </a:pPr>
              <a:t>‹Nº›</a:t>
            </a:fld>
            <a:endParaRPr lang="en-US" altLang="nl-BE"/>
          </a:p>
        </p:txBody>
      </p:sp>
    </p:spTree>
    <p:extLst>
      <p:ext uri="{BB962C8B-B14F-4D97-AF65-F5344CB8AC3E}">
        <p14:creationId xmlns:p14="http://schemas.microsoft.com/office/powerpoint/2010/main" val="315917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880" y="4406864"/>
            <a:ext cx="7771680" cy="1362383"/>
          </a:xfrm>
        </p:spPr>
        <p:txBody>
          <a:bodyPr anchor="t"/>
          <a:lstStyle>
            <a:lvl1pPr algn="l">
              <a:defRPr sz="3600" b="1" cap="all"/>
            </a:lvl1pPr>
          </a:lstStyle>
          <a:p>
            <a:r>
              <a:rPr lang="en-US" smtClean="0"/>
              <a:t>Click to edit Master title style</a:t>
            </a:r>
            <a:endParaRPr lang="nl-BE"/>
          </a:p>
        </p:txBody>
      </p:sp>
      <p:sp>
        <p:nvSpPr>
          <p:cNvPr id="3" name="Text Placeholder 2"/>
          <p:cNvSpPr>
            <a:spLocks noGrp="1"/>
          </p:cNvSpPr>
          <p:nvPr>
            <p:ph type="body" idx="1"/>
          </p:nvPr>
        </p:nvSpPr>
        <p:spPr>
          <a:xfrm>
            <a:off x="722880" y="2906225"/>
            <a:ext cx="7771680" cy="1500638"/>
          </a:xfrm>
        </p:spPr>
        <p:txBody>
          <a:bodyPr anchor="b"/>
          <a:lstStyle>
            <a:lvl1pPr marL="0" indent="0">
              <a:buNone/>
              <a:defRPr sz="1800"/>
            </a:lvl1pPr>
            <a:lvl2pPr marL="414683" indent="0">
              <a:buNone/>
              <a:defRPr sz="1600"/>
            </a:lvl2pPr>
            <a:lvl3pPr marL="829366" indent="0">
              <a:buNone/>
              <a:defRPr sz="1500"/>
            </a:lvl3pPr>
            <a:lvl4pPr marL="1244049" indent="0">
              <a:buNone/>
              <a:defRPr sz="1300"/>
            </a:lvl4pPr>
            <a:lvl5pPr marL="1658732" indent="0">
              <a:buNone/>
              <a:defRPr sz="1300"/>
            </a:lvl5pPr>
            <a:lvl6pPr marL="2073416" indent="0">
              <a:buNone/>
              <a:defRPr sz="1300"/>
            </a:lvl6pPr>
            <a:lvl7pPr marL="2488099" indent="0">
              <a:buNone/>
              <a:defRPr sz="1300"/>
            </a:lvl7pPr>
            <a:lvl8pPr marL="2902782" indent="0">
              <a:buNone/>
              <a:defRPr sz="1300"/>
            </a:lvl8pPr>
            <a:lvl9pPr marL="3317465" indent="0">
              <a:buNone/>
              <a:defRPr sz="13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altLang="nl-BE"/>
          </a:p>
        </p:txBody>
      </p:sp>
      <p:sp>
        <p:nvSpPr>
          <p:cNvPr id="5" name="Rectangle 4"/>
          <p:cNvSpPr>
            <a:spLocks noGrp="1" noChangeArrowheads="1"/>
          </p:cNvSpPr>
          <p:nvPr>
            <p:ph type="ftr" idx="11"/>
          </p:nvPr>
        </p:nvSpPr>
        <p:spPr>
          <a:ln/>
        </p:spPr>
        <p:txBody>
          <a:bodyPr/>
          <a:lstStyle>
            <a:lvl1pPr>
              <a:defRPr/>
            </a:lvl1pPr>
          </a:lstStyle>
          <a:p>
            <a:pPr>
              <a:defRPr/>
            </a:pPr>
            <a:endParaRPr lang="en-US" altLang="nl-BE"/>
          </a:p>
        </p:txBody>
      </p:sp>
      <p:sp>
        <p:nvSpPr>
          <p:cNvPr id="6" name="Rectangle 5"/>
          <p:cNvSpPr>
            <a:spLocks noGrp="1" noChangeArrowheads="1"/>
          </p:cNvSpPr>
          <p:nvPr>
            <p:ph type="sldNum" idx="12"/>
          </p:nvPr>
        </p:nvSpPr>
        <p:spPr>
          <a:ln/>
        </p:spPr>
        <p:txBody>
          <a:bodyPr/>
          <a:lstStyle>
            <a:lvl1pPr>
              <a:defRPr/>
            </a:lvl1pPr>
          </a:lstStyle>
          <a:p>
            <a:pPr>
              <a:defRPr/>
            </a:pPr>
            <a:fld id="{4D9D434C-50D2-4CEA-A67A-EA52003D0A9F}" type="slidenum">
              <a:rPr lang="en-US" altLang="nl-BE"/>
              <a:pPr>
                <a:defRPr/>
              </a:pPr>
              <a:t>‹Nº›</a:t>
            </a:fld>
            <a:endParaRPr lang="en-US" altLang="nl-BE"/>
          </a:p>
        </p:txBody>
      </p:sp>
    </p:spTree>
    <p:extLst>
      <p:ext uri="{BB962C8B-B14F-4D97-AF65-F5344CB8AC3E}">
        <p14:creationId xmlns:p14="http://schemas.microsoft.com/office/powerpoint/2010/main" val="1233758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6480" y="1604328"/>
            <a:ext cx="4043520" cy="397625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38241" y="1604328"/>
            <a:ext cx="4044960" cy="397625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Rectangle 3"/>
          <p:cNvSpPr>
            <a:spLocks noGrp="1" noChangeArrowheads="1"/>
          </p:cNvSpPr>
          <p:nvPr>
            <p:ph type="dt" idx="10"/>
          </p:nvPr>
        </p:nvSpPr>
        <p:spPr>
          <a:ln/>
        </p:spPr>
        <p:txBody>
          <a:bodyPr/>
          <a:lstStyle>
            <a:lvl1pPr>
              <a:defRPr/>
            </a:lvl1pPr>
          </a:lstStyle>
          <a:p>
            <a:pPr>
              <a:defRPr/>
            </a:pPr>
            <a:endParaRPr lang="en-US" altLang="nl-BE"/>
          </a:p>
        </p:txBody>
      </p:sp>
      <p:sp>
        <p:nvSpPr>
          <p:cNvPr id="6" name="Rectangle 4"/>
          <p:cNvSpPr>
            <a:spLocks noGrp="1" noChangeArrowheads="1"/>
          </p:cNvSpPr>
          <p:nvPr>
            <p:ph type="ftr" idx="11"/>
          </p:nvPr>
        </p:nvSpPr>
        <p:spPr>
          <a:ln/>
        </p:spPr>
        <p:txBody>
          <a:bodyPr/>
          <a:lstStyle>
            <a:lvl1pPr>
              <a:defRPr/>
            </a:lvl1pPr>
          </a:lstStyle>
          <a:p>
            <a:pPr>
              <a:defRPr/>
            </a:pPr>
            <a:endParaRPr lang="en-US" altLang="nl-BE"/>
          </a:p>
        </p:txBody>
      </p:sp>
      <p:sp>
        <p:nvSpPr>
          <p:cNvPr id="7" name="Rectangle 5"/>
          <p:cNvSpPr>
            <a:spLocks noGrp="1" noChangeArrowheads="1"/>
          </p:cNvSpPr>
          <p:nvPr>
            <p:ph type="sldNum" idx="12"/>
          </p:nvPr>
        </p:nvSpPr>
        <p:spPr>
          <a:ln/>
        </p:spPr>
        <p:txBody>
          <a:bodyPr/>
          <a:lstStyle>
            <a:lvl1pPr>
              <a:defRPr/>
            </a:lvl1pPr>
          </a:lstStyle>
          <a:p>
            <a:pPr>
              <a:defRPr/>
            </a:pPr>
            <a:fld id="{F188C3E3-9053-41C1-BEE8-B4A76E291B20}" type="slidenum">
              <a:rPr lang="en-US" altLang="nl-BE"/>
              <a:pPr>
                <a:defRPr/>
              </a:pPr>
              <a:t>‹Nº›</a:t>
            </a:fld>
            <a:endParaRPr lang="en-US" altLang="nl-BE"/>
          </a:p>
        </p:txBody>
      </p:sp>
    </p:spTree>
    <p:extLst>
      <p:ext uri="{BB962C8B-B14F-4D97-AF65-F5344CB8AC3E}">
        <p14:creationId xmlns:p14="http://schemas.microsoft.com/office/powerpoint/2010/main" val="2899280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922" y="275071"/>
            <a:ext cx="8229600" cy="1142039"/>
          </a:xfr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920" y="1535201"/>
            <a:ext cx="4039200" cy="639427"/>
          </a:xfrm>
        </p:spPr>
        <p:txBody>
          <a:bodyPr anchor="b"/>
          <a:lstStyle>
            <a:lvl1pPr marL="0" indent="0">
              <a:buNone/>
              <a:defRPr sz="2200" b="1"/>
            </a:lvl1pPr>
            <a:lvl2pPr marL="414683" indent="0">
              <a:buNone/>
              <a:defRPr sz="1800" b="1"/>
            </a:lvl2pPr>
            <a:lvl3pPr marL="829366" indent="0">
              <a:buNone/>
              <a:defRPr sz="1600" b="1"/>
            </a:lvl3pPr>
            <a:lvl4pPr marL="1244049" indent="0">
              <a:buNone/>
              <a:defRPr sz="1500" b="1"/>
            </a:lvl4pPr>
            <a:lvl5pPr marL="1658732" indent="0">
              <a:buNone/>
              <a:defRPr sz="1500" b="1"/>
            </a:lvl5pPr>
            <a:lvl6pPr marL="2073416" indent="0">
              <a:buNone/>
              <a:defRPr sz="1500" b="1"/>
            </a:lvl6pPr>
            <a:lvl7pPr marL="2488099" indent="0">
              <a:buNone/>
              <a:defRPr sz="1500" b="1"/>
            </a:lvl7pPr>
            <a:lvl8pPr marL="2902782" indent="0">
              <a:buNone/>
              <a:defRPr sz="1500" b="1"/>
            </a:lvl8pPr>
            <a:lvl9pPr marL="3317465"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457920" y="2174628"/>
            <a:ext cx="403920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442" y="1535201"/>
            <a:ext cx="4042080" cy="639427"/>
          </a:xfrm>
        </p:spPr>
        <p:txBody>
          <a:bodyPr anchor="b"/>
          <a:lstStyle>
            <a:lvl1pPr marL="0" indent="0">
              <a:buNone/>
              <a:defRPr sz="2200" b="1"/>
            </a:lvl1pPr>
            <a:lvl2pPr marL="414683" indent="0">
              <a:buNone/>
              <a:defRPr sz="1800" b="1"/>
            </a:lvl2pPr>
            <a:lvl3pPr marL="829366" indent="0">
              <a:buNone/>
              <a:defRPr sz="1600" b="1"/>
            </a:lvl3pPr>
            <a:lvl4pPr marL="1244049" indent="0">
              <a:buNone/>
              <a:defRPr sz="1500" b="1"/>
            </a:lvl4pPr>
            <a:lvl5pPr marL="1658732" indent="0">
              <a:buNone/>
              <a:defRPr sz="1500" b="1"/>
            </a:lvl5pPr>
            <a:lvl6pPr marL="2073416" indent="0">
              <a:buNone/>
              <a:defRPr sz="1500" b="1"/>
            </a:lvl6pPr>
            <a:lvl7pPr marL="2488099" indent="0">
              <a:buNone/>
              <a:defRPr sz="1500" b="1"/>
            </a:lvl7pPr>
            <a:lvl8pPr marL="2902782" indent="0">
              <a:buNone/>
              <a:defRPr sz="1500" b="1"/>
            </a:lvl8pPr>
            <a:lvl9pPr marL="3317465"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4645442" y="2174628"/>
            <a:ext cx="404208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7" name="Rectangle 3"/>
          <p:cNvSpPr>
            <a:spLocks noGrp="1" noChangeArrowheads="1"/>
          </p:cNvSpPr>
          <p:nvPr>
            <p:ph type="dt" idx="10"/>
          </p:nvPr>
        </p:nvSpPr>
        <p:spPr>
          <a:ln/>
        </p:spPr>
        <p:txBody>
          <a:bodyPr/>
          <a:lstStyle>
            <a:lvl1pPr>
              <a:defRPr/>
            </a:lvl1pPr>
          </a:lstStyle>
          <a:p>
            <a:pPr>
              <a:defRPr/>
            </a:pPr>
            <a:endParaRPr lang="en-US" altLang="nl-BE"/>
          </a:p>
        </p:txBody>
      </p:sp>
      <p:sp>
        <p:nvSpPr>
          <p:cNvPr id="8" name="Rectangle 4"/>
          <p:cNvSpPr>
            <a:spLocks noGrp="1" noChangeArrowheads="1"/>
          </p:cNvSpPr>
          <p:nvPr>
            <p:ph type="ftr" idx="11"/>
          </p:nvPr>
        </p:nvSpPr>
        <p:spPr>
          <a:ln/>
        </p:spPr>
        <p:txBody>
          <a:bodyPr/>
          <a:lstStyle>
            <a:lvl1pPr>
              <a:defRPr/>
            </a:lvl1pPr>
          </a:lstStyle>
          <a:p>
            <a:pPr>
              <a:defRPr/>
            </a:pPr>
            <a:endParaRPr lang="en-US" altLang="nl-BE"/>
          </a:p>
        </p:txBody>
      </p:sp>
      <p:sp>
        <p:nvSpPr>
          <p:cNvPr id="9" name="Rectangle 5"/>
          <p:cNvSpPr>
            <a:spLocks noGrp="1" noChangeArrowheads="1"/>
          </p:cNvSpPr>
          <p:nvPr>
            <p:ph type="sldNum" idx="12"/>
          </p:nvPr>
        </p:nvSpPr>
        <p:spPr>
          <a:ln/>
        </p:spPr>
        <p:txBody>
          <a:bodyPr/>
          <a:lstStyle>
            <a:lvl1pPr>
              <a:defRPr/>
            </a:lvl1pPr>
          </a:lstStyle>
          <a:p>
            <a:pPr>
              <a:defRPr/>
            </a:pPr>
            <a:fld id="{0064E8A6-FF3D-4BFD-BC6E-F2E9085AB247}" type="slidenum">
              <a:rPr lang="en-US" altLang="nl-BE"/>
              <a:pPr>
                <a:defRPr/>
              </a:pPr>
              <a:t>‹Nº›</a:t>
            </a:fld>
            <a:endParaRPr lang="en-US" altLang="nl-BE"/>
          </a:p>
        </p:txBody>
      </p:sp>
    </p:spTree>
    <p:extLst>
      <p:ext uri="{BB962C8B-B14F-4D97-AF65-F5344CB8AC3E}">
        <p14:creationId xmlns:p14="http://schemas.microsoft.com/office/powerpoint/2010/main" val="132362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Rectangle 3"/>
          <p:cNvSpPr>
            <a:spLocks noGrp="1" noChangeArrowheads="1"/>
          </p:cNvSpPr>
          <p:nvPr>
            <p:ph type="dt" idx="10"/>
          </p:nvPr>
        </p:nvSpPr>
        <p:spPr>
          <a:ln/>
        </p:spPr>
        <p:txBody>
          <a:bodyPr/>
          <a:lstStyle>
            <a:lvl1pPr>
              <a:defRPr/>
            </a:lvl1pPr>
          </a:lstStyle>
          <a:p>
            <a:pPr>
              <a:defRPr/>
            </a:pPr>
            <a:endParaRPr lang="en-US" altLang="nl-BE"/>
          </a:p>
        </p:txBody>
      </p:sp>
      <p:sp>
        <p:nvSpPr>
          <p:cNvPr id="4" name="Rectangle 4"/>
          <p:cNvSpPr>
            <a:spLocks noGrp="1" noChangeArrowheads="1"/>
          </p:cNvSpPr>
          <p:nvPr>
            <p:ph type="ftr" idx="11"/>
          </p:nvPr>
        </p:nvSpPr>
        <p:spPr>
          <a:ln/>
        </p:spPr>
        <p:txBody>
          <a:bodyPr/>
          <a:lstStyle>
            <a:lvl1pPr>
              <a:defRPr/>
            </a:lvl1pPr>
          </a:lstStyle>
          <a:p>
            <a:pPr>
              <a:defRPr/>
            </a:pPr>
            <a:endParaRPr lang="en-US" altLang="nl-BE"/>
          </a:p>
        </p:txBody>
      </p:sp>
      <p:sp>
        <p:nvSpPr>
          <p:cNvPr id="5" name="Rectangle 5"/>
          <p:cNvSpPr>
            <a:spLocks noGrp="1" noChangeArrowheads="1"/>
          </p:cNvSpPr>
          <p:nvPr>
            <p:ph type="sldNum" idx="12"/>
          </p:nvPr>
        </p:nvSpPr>
        <p:spPr>
          <a:ln/>
        </p:spPr>
        <p:txBody>
          <a:bodyPr/>
          <a:lstStyle>
            <a:lvl1pPr>
              <a:defRPr/>
            </a:lvl1pPr>
          </a:lstStyle>
          <a:p>
            <a:pPr>
              <a:defRPr/>
            </a:pPr>
            <a:fld id="{55C1AAFA-C01A-4719-9F71-9CD9C4413366}" type="slidenum">
              <a:rPr lang="en-US" altLang="nl-BE"/>
              <a:pPr>
                <a:defRPr/>
              </a:pPr>
              <a:t>‹Nº›</a:t>
            </a:fld>
            <a:endParaRPr lang="en-US" altLang="nl-BE"/>
          </a:p>
        </p:txBody>
      </p:sp>
    </p:spTree>
    <p:extLst>
      <p:ext uri="{BB962C8B-B14F-4D97-AF65-F5344CB8AC3E}">
        <p14:creationId xmlns:p14="http://schemas.microsoft.com/office/powerpoint/2010/main" val="334729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ltLang="nl-BE"/>
          </a:p>
        </p:txBody>
      </p:sp>
      <p:sp>
        <p:nvSpPr>
          <p:cNvPr id="3" name="Rectangle 4"/>
          <p:cNvSpPr>
            <a:spLocks noGrp="1" noChangeArrowheads="1"/>
          </p:cNvSpPr>
          <p:nvPr>
            <p:ph type="ftr" idx="11"/>
          </p:nvPr>
        </p:nvSpPr>
        <p:spPr>
          <a:ln/>
        </p:spPr>
        <p:txBody>
          <a:bodyPr/>
          <a:lstStyle>
            <a:lvl1pPr>
              <a:defRPr/>
            </a:lvl1pPr>
          </a:lstStyle>
          <a:p>
            <a:pPr>
              <a:defRPr/>
            </a:pPr>
            <a:endParaRPr lang="en-US" altLang="nl-BE"/>
          </a:p>
        </p:txBody>
      </p:sp>
      <p:sp>
        <p:nvSpPr>
          <p:cNvPr id="4" name="Rectangle 5"/>
          <p:cNvSpPr>
            <a:spLocks noGrp="1" noChangeArrowheads="1"/>
          </p:cNvSpPr>
          <p:nvPr>
            <p:ph type="sldNum" idx="12"/>
          </p:nvPr>
        </p:nvSpPr>
        <p:spPr>
          <a:ln/>
        </p:spPr>
        <p:txBody>
          <a:bodyPr/>
          <a:lstStyle>
            <a:lvl1pPr>
              <a:defRPr/>
            </a:lvl1pPr>
          </a:lstStyle>
          <a:p>
            <a:pPr>
              <a:defRPr/>
            </a:pPr>
            <a:fld id="{DA673B7B-0FF9-462A-99EF-162B8396766E}" type="slidenum">
              <a:rPr lang="en-US" altLang="nl-BE"/>
              <a:pPr>
                <a:defRPr/>
              </a:pPr>
              <a:t>‹Nº›</a:t>
            </a:fld>
            <a:endParaRPr lang="en-US" altLang="nl-BE"/>
          </a:p>
        </p:txBody>
      </p:sp>
    </p:spTree>
    <p:extLst>
      <p:ext uri="{BB962C8B-B14F-4D97-AF65-F5344CB8AC3E}">
        <p14:creationId xmlns:p14="http://schemas.microsoft.com/office/powerpoint/2010/main" val="9624438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920" y="273629"/>
            <a:ext cx="3008160" cy="1160762"/>
          </a:xfrm>
        </p:spPr>
        <p:txBody>
          <a:bodyPr anchor="b"/>
          <a:lstStyle>
            <a:lvl1pPr algn="l">
              <a:defRPr sz="1800" b="1"/>
            </a:lvl1pPr>
          </a:lstStyle>
          <a:p>
            <a:r>
              <a:rPr lang="en-US" smtClean="0"/>
              <a:t>Click to edit Master title style</a:t>
            </a:r>
            <a:endParaRPr lang="nl-BE"/>
          </a:p>
        </p:txBody>
      </p:sp>
      <p:sp>
        <p:nvSpPr>
          <p:cNvPr id="3" name="Content Placeholder 2"/>
          <p:cNvSpPr>
            <a:spLocks noGrp="1"/>
          </p:cNvSpPr>
          <p:nvPr>
            <p:ph idx="1"/>
          </p:nvPr>
        </p:nvSpPr>
        <p:spPr>
          <a:xfrm>
            <a:off x="3575522" y="273630"/>
            <a:ext cx="5112000" cy="5852774"/>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920" y="1434392"/>
            <a:ext cx="3008160" cy="4692013"/>
          </a:xfrm>
        </p:spPr>
        <p:txBody>
          <a:bodyPr/>
          <a:lstStyle>
            <a:lvl1pPr marL="0" indent="0">
              <a:buNone/>
              <a:defRPr sz="1300"/>
            </a:lvl1pPr>
            <a:lvl2pPr marL="414683" indent="0">
              <a:buNone/>
              <a:defRPr sz="1100"/>
            </a:lvl2pPr>
            <a:lvl3pPr marL="829366" indent="0">
              <a:buNone/>
              <a:defRPr sz="900"/>
            </a:lvl3pPr>
            <a:lvl4pPr marL="1244049" indent="0">
              <a:buNone/>
              <a:defRPr sz="800"/>
            </a:lvl4pPr>
            <a:lvl5pPr marL="1658732" indent="0">
              <a:buNone/>
              <a:defRPr sz="800"/>
            </a:lvl5pPr>
            <a:lvl6pPr marL="2073416" indent="0">
              <a:buNone/>
              <a:defRPr sz="800"/>
            </a:lvl6pPr>
            <a:lvl7pPr marL="2488099" indent="0">
              <a:buNone/>
              <a:defRPr sz="800"/>
            </a:lvl7pPr>
            <a:lvl8pPr marL="2902782" indent="0">
              <a:buNone/>
              <a:defRPr sz="800"/>
            </a:lvl8pPr>
            <a:lvl9pPr marL="3317465" indent="0">
              <a:buNone/>
              <a:defRPr sz="8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ltLang="nl-BE"/>
          </a:p>
        </p:txBody>
      </p:sp>
      <p:sp>
        <p:nvSpPr>
          <p:cNvPr id="6" name="Rectangle 4"/>
          <p:cNvSpPr>
            <a:spLocks noGrp="1" noChangeArrowheads="1"/>
          </p:cNvSpPr>
          <p:nvPr>
            <p:ph type="ftr" idx="11"/>
          </p:nvPr>
        </p:nvSpPr>
        <p:spPr>
          <a:ln/>
        </p:spPr>
        <p:txBody>
          <a:bodyPr/>
          <a:lstStyle>
            <a:lvl1pPr>
              <a:defRPr/>
            </a:lvl1pPr>
          </a:lstStyle>
          <a:p>
            <a:pPr>
              <a:defRPr/>
            </a:pPr>
            <a:endParaRPr lang="en-US" altLang="nl-BE"/>
          </a:p>
        </p:txBody>
      </p:sp>
      <p:sp>
        <p:nvSpPr>
          <p:cNvPr id="7" name="Rectangle 5"/>
          <p:cNvSpPr>
            <a:spLocks noGrp="1" noChangeArrowheads="1"/>
          </p:cNvSpPr>
          <p:nvPr>
            <p:ph type="sldNum" idx="12"/>
          </p:nvPr>
        </p:nvSpPr>
        <p:spPr>
          <a:ln/>
        </p:spPr>
        <p:txBody>
          <a:bodyPr/>
          <a:lstStyle>
            <a:lvl1pPr>
              <a:defRPr/>
            </a:lvl1pPr>
          </a:lstStyle>
          <a:p>
            <a:pPr>
              <a:defRPr/>
            </a:pPr>
            <a:fld id="{998E4475-DE8C-4221-929D-BA895922C498}" type="slidenum">
              <a:rPr lang="en-US" altLang="nl-BE"/>
              <a:pPr>
                <a:defRPr/>
              </a:pPr>
              <a:t>‹Nº›</a:t>
            </a:fld>
            <a:endParaRPr lang="en-US" altLang="nl-BE"/>
          </a:p>
        </p:txBody>
      </p:sp>
    </p:spTree>
    <p:extLst>
      <p:ext uri="{BB962C8B-B14F-4D97-AF65-F5344CB8AC3E}">
        <p14:creationId xmlns:p14="http://schemas.microsoft.com/office/powerpoint/2010/main" val="146801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60834"/>
            <a:ext cx="9036496" cy="1143000"/>
          </a:xfrm>
          <a:prstGeom prst="rect">
            <a:avLst/>
          </a:prstGeom>
        </p:spPr>
        <p:txBody>
          <a:bodyPr/>
          <a:lstStyle>
            <a:lvl1pPr algn="l">
              <a:defRPr sz="3400">
                <a:latin typeface="Segoe UI Light"/>
              </a:defRPr>
            </a:lvl1pPr>
          </a:lstStyle>
          <a:p>
            <a:r>
              <a:rPr lang="en-US" dirty="0" smtClean="0"/>
              <a:t>Click to edit Master title</a:t>
            </a:r>
            <a:endParaRPr lang="nl-BE" dirty="0"/>
          </a:p>
        </p:txBody>
      </p:sp>
      <p:sp>
        <p:nvSpPr>
          <p:cNvPr id="3" name="Content Placeholder 2"/>
          <p:cNvSpPr>
            <a:spLocks noGrp="1"/>
          </p:cNvSpPr>
          <p:nvPr>
            <p:ph idx="1"/>
          </p:nvPr>
        </p:nvSpPr>
        <p:spPr>
          <a:xfrm>
            <a:off x="107504" y="1484784"/>
            <a:ext cx="8229600" cy="4525963"/>
          </a:xfrm>
          <a:prstGeom prst="rect">
            <a:avLst/>
          </a:prstGeom>
        </p:spPr>
        <p:txBody>
          <a:bodyPr/>
          <a:lstStyle>
            <a:lvl1pPr>
              <a:defRPr>
                <a:latin typeface="Segoe UI Light"/>
              </a:defRPr>
            </a:lvl1pPr>
            <a:lvl2pPr>
              <a:defRPr>
                <a:latin typeface="Segoe UI Light"/>
              </a:defRPr>
            </a:lvl2pPr>
            <a:lvl3pPr>
              <a:defRPr>
                <a:latin typeface="Segoe UI Light"/>
              </a:defRPr>
            </a:lvl3pPr>
            <a:lvl4pPr>
              <a:defRPr>
                <a:latin typeface="Segoe UI Light"/>
              </a:defRPr>
            </a:lvl4pPr>
            <a:lvl5pPr>
              <a:defRPr>
                <a:latin typeface="Segoe UI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Tree>
    <p:extLst>
      <p:ext uri="{BB962C8B-B14F-4D97-AF65-F5344CB8AC3E}">
        <p14:creationId xmlns:p14="http://schemas.microsoft.com/office/powerpoint/2010/main" val="34351621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802" y="4800026"/>
            <a:ext cx="5486400" cy="567420"/>
          </a:xfrm>
        </p:spPr>
        <p:txBody>
          <a:bodyPr anchor="b"/>
          <a:lstStyle>
            <a:lvl1pPr algn="l">
              <a:defRPr sz="1800" b="1"/>
            </a:lvl1pPr>
          </a:lstStyle>
          <a:p>
            <a:r>
              <a:rPr lang="en-US" smtClean="0"/>
              <a:t>Click to edit Master title style</a:t>
            </a:r>
            <a:endParaRPr lang="nl-BE"/>
          </a:p>
        </p:txBody>
      </p:sp>
      <p:sp>
        <p:nvSpPr>
          <p:cNvPr id="3" name="Picture Placeholder 2"/>
          <p:cNvSpPr>
            <a:spLocks noGrp="1"/>
          </p:cNvSpPr>
          <p:nvPr>
            <p:ph type="pic" idx="1"/>
          </p:nvPr>
        </p:nvSpPr>
        <p:spPr>
          <a:xfrm>
            <a:off x="1792802" y="612065"/>
            <a:ext cx="5486400" cy="4115952"/>
          </a:xfrm>
        </p:spPr>
        <p:txBody>
          <a:bodyPr/>
          <a:lstStyle>
            <a:lvl1pPr marL="0" indent="0">
              <a:buNone/>
              <a:defRPr sz="2900"/>
            </a:lvl1pPr>
            <a:lvl2pPr marL="414683" indent="0">
              <a:buNone/>
              <a:defRPr sz="2500"/>
            </a:lvl2pPr>
            <a:lvl3pPr marL="829366" indent="0">
              <a:buNone/>
              <a:defRPr sz="2200"/>
            </a:lvl3pPr>
            <a:lvl4pPr marL="1244049" indent="0">
              <a:buNone/>
              <a:defRPr sz="1800"/>
            </a:lvl4pPr>
            <a:lvl5pPr marL="1658732" indent="0">
              <a:buNone/>
              <a:defRPr sz="1800"/>
            </a:lvl5pPr>
            <a:lvl6pPr marL="2073416" indent="0">
              <a:buNone/>
              <a:defRPr sz="1800"/>
            </a:lvl6pPr>
            <a:lvl7pPr marL="2488099" indent="0">
              <a:buNone/>
              <a:defRPr sz="1800"/>
            </a:lvl7pPr>
            <a:lvl8pPr marL="2902782" indent="0">
              <a:buNone/>
              <a:defRPr sz="1800"/>
            </a:lvl8pPr>
            <a:lvl9pPr marL="3317465" indent="0">
              <a:buNone/>
              <a:defRPr sz="1800"/>
            </a:lvl9pPr>
          </a:lstStyle>
          <a:p>
            <a:pPr lvl="0"/>
            <a:endParaRPr lang="nl-BE" noProof="0" smtClean="0"/>
          </a:p>
        </p:txBody>
      </p:sp>
      <p:sp>
        <p:nvSpPr>
          <p:cNvPr id="4" name="Text Placeholder 3"/>
          <p:cNvSpPr>
            <a:spLocks noGrp="1"/>
          </p:cNvSpPr>
          <p:nvPr>
            <p:ph type="body" sz="half" idx="2"/>
          </p:nvPr>
        </p:nvSpPr>
        <p:spPr>
          <a:xfrm>
            <a:off x="1792802" y="5367444"/>
            <a:ext cx="5486400" cy="805044"/>
          </a:xfrm>
        </p:spPr>
        <p:txBody>
          <a:bodyPr/>
          <a:lstStyle>
            <a:lvl1pPr marL="0" indent="0">
              <a:buNone/>
              <a:defRPr sz="1300"/>
            </a:lvl1pPr>
            <a:lvl2pPr marL="414683" indent="0">
              <a:buNone/>
              <a:defRPr sz="1100"/>
            </a:lvl2pPr>
            <a:lvl3pPr marL="829366" indent="0">
              <a:buNone/>
              <a:defRPr sz="900"/>
            </a:lvl3pPr>
            <a:lvl4pPr marL="1244049" indent="0">
              <a:buNone/>
              <a:defRPr sz="800"/>
            </a:lvl4pPr>
            <a:lvl5pPr marL="1658732" indent="0">
              <a:buNone/>
              <a:defRPr sz="800"/>
            </a:lvl5pPr>
            <a:lvl6pPr marL="2073416" indent="0">
              <a:buNone/>
              <a:defRPr sz="800"/>
            </a:lvl6pPr>
            <a:lvl7pPr marL="2488099" indent="0">
              <a:buNone/>
              <a:defRPr sz="800"/>
            </a:lvl7pPr>
            <a:lvl8pPr marL="2902782" indent="0">
              <a:buNone/>
              <a:defRPr sz="800"/>
            </a:lvl8pPr>
            <a:lvl9pPr marL="3317465" indent="0">
              <a:buNone/>
              <a:defRPr sz="8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ltLang="nl-BE"/>
          </a:p>
        </p:txBody>
      </p:sp>
      <p:sp>
        <p:nvSpPr>
          <p:cNvPr id="6" name="Rectangle 4"/>
          <p:cNvSpPr>
            <a:spLocks noGrp="1" noChangeArrowheads="1"/>
          </p:cNvSpPr>
          <p:nvPr>
            <p:ph type="ftr" idx="11"/>
          </p:nvPr>
        </p:nvSpPr>
        <p:spPr>
          <a:ln/>
        </p:spPr>
        <p:txBody>
          <a:bodyPr/>
          <a:lstStyle>
            <a:lvl1pPr>
              <a:defRPr/>
            </a:lvl1pPr>
          </a:lstStyle>
          <a:p>
            <a:pPr>
              <a:defRPr/>
            </a:pPr>
            <a:endParaRPr lang="en-US" altLang="nl-BE"/>
          </a:p>
        </p:txBody>
      </p:sp>
      <p:sp>
        <p:nvSpPr>
          <p:cNvPr id="7" name="Rectangle 5"/>
          <p:cNvSpPr>
            <a:spLocks noGrp="1" noChangeArrowheads="1"/>
          </p:cNvSpPr>
          <p:nvPr>
            <p:ph type="sldNum" idx="12"/>
          </p:nvPr>
        </p:nvSpPr>
        <p:spPr>
          <a:ln/>
        </p:spPr>
        <p:txBody>
          <a:bodyPr/>
          <a:lstStyle>
            <a:lvl1pPr>
              <a:defRPr/>
            </a:lvl1pPr>
          </a:lstStyle>
          <a:p>
            <a:pPr>
              <a:defRPr/>
            </a:pPr>
            <a:fld id="{645205F6-81D6-450F-82D1-40FB7486B9A0}" type="slidenum">
              <a:rPr lang="en-US" altLang="nl-BE"/>
              <a:pPr>
                <a:defRPr/>
              </a:pPr>
              <a:t>‹Nº›</a:t>
            </a:fld>
            <a:endParaRPr lang="en-US" altLang="nl-BE"/>
          </a:p>
        </p:txBody>
      </p:sp>
    </p:spTree>
    <p:extLst>
      <p:ext uri="{BB962C8B-B14F-4D97-AF65-F5344CB8AC3E}">
        <p14:creationId xmlns:p14="http://schemas.microsoft.com/office/powerpoint/2010/main" val="763805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3"/>
          <p:cNvSpPr>
            <a:spLocks noGrp="1" noChangeArrowheads="1"/>
          </p:cNvSpPr>
          <p:nvPr>
            <p:ph type="dt" idx="10"/>
          </p:nvPr>
        </p:nvSpPr>
        <p:spPr>
          <a:ln/>
        </p:spPr>
        <p:txBody>
          <a:bodyPr/>
          <a:lstStyle>
            <a:lvl1pPr>
              <a:defRPr/>
            </a:lvl1pPr>
          </a:lstStyle>
          <a:p>
            <a:pPr>
              <a:defRPr/>
            </a:pPr>
            <a:endParaRPr lang="en-US" altLang="nl-BE"/>
          </a:p>
        </p:txBody>
      </p:sp>
      <p:sp>
        <p:nvSpPr>
          <p:cNvPr id="5" name="Rectangle 4"/>
          <p:cNvSpPr>
            <a:spLocks noGrp="1" noChangeArrowheads="1"/>
          </p:cNvSpPr>
          <p:nvPr>
            <p:ph type="ftr" idx="11"/>
          </p:nvPr>
        </p:nvSpPr>
        <p:spPr>
          <a:ln/>
        </p:spPr>
        <p:txBody>
          <a:bodyPr/>
          <a:lstStyle>
            <a:lvl1pPr>
              <a:defRPr/>
            </a:lvl1pPr>
          </a:lstStyle>
          <a:p>
            <a:pPr>
              <a:defRPr/>
            </a:pPr>
            <a:endParaRPr lang="en-US" altLang="nl-BE"/>
          </a:p>
        </p:txBody>
      </p:sp>
      <p:sp>
        <p:nvSpPr>
          <p:cNvPr id="6" name="Rectangle 5"/>
          <p:cNvSpPr>
            <a:spLocks noGrp="1" noChangeArrowheads="1"/>
          </p:cNvSpPr>
          <p:nvPr>
            <p:ph type="sldNum" idx="12"/>
          </p:nvPr>
        </p:nvSpPr>
        <p:spPr>
          <a:ln/>
        </p:spPr>
        <p:txBody>
          <a:bodyPr/>
          <a:lstStyle>
            <a:lvl1pPr>
              <a:defRPr/>
            </a:lvl1pPr>
          </a:lstStyle>
          <a:p>
            <a:pPr>
              <a:defRPr/>
            </a:pPr>
            <a:fld id="{07F636A1-1806-4ED2-9920-513CFCEAF124}" type="slidenum">
              <a:rPr lang="en-US" altLang="nl-BE"/>
              <a:pPr>
                <a:defRPr/>
              </a:pPr>
              <a:t>‹Nº›</a:t>
            </a:fld>
            <a:endParaRPr lang="en-US" altLang="nl-BE"/>
          </a:p>
        </p:txBody>
      </p:sp>
    </p:spTree>
    <p:extLst>
      <p:ext uri="{BB962C8B-B14F-4D97-AF65-F5344CB8AC3E}">
        <p14:creationId xmlns:p14="http://schemas.microsoft.com/office/powerpoint/2010/main" val="37343876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880" y="273629"/>
            <a:ext cx="2056320" cy="5306958"/>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6481" y="273629"/>
            <a:ext cx="6032160" cy="530695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3"/>
          <p:cNvSpPr>
            <a:spLocks noGrp="1" noChangeArrowheads="1"/>
          </p:cNvSpPr>
          <p:nvPr>
            <p:ph type="dt" idx="10"/>
          </p:nvPr>
        </p:nvSpPr>
        <p:spPr>
          <a:ln/>
        </p:spPr>
        <p:txBody>
          <a:bodyPr/>
          <a:lstStyle>
            <a:lvl1pPr>
              <a:defRPr/>
            </a:lvl1pPr>
          </a:lstStyle>
          <a:p>
            <a:pPr>
              <a:defRPr/>
            </a:pPr>
            <a:endParaRPr lang="en-US" altLang="nl-BE"/>
          </a:p>
        </p:txBody>
      </p:sp>
      <p:sp>
        <p:nvSpPr>
          <p:cNvPr id="5" name="Rectangle 4"/>
          <p:cNvSpPr>
            <a:spLocks noGrp="1" noChangeArrowheads="1"/>
          </p:cNvSpPr>
          <p:nvPr>
            <p:ph type="ftr" idx="11"/>
          </p:nvPr>
        </p:nvSpPr>
        <p:spPr>
          <a:ln/>
        </p:spPr>
        <p:txBody>
          <a:bodyPr/>
          <a:lstStyle>
            <a:lvl1pPr>
              <a:defRPr/>
            </a:lvl1pPr>
          </a:lstStyle>
          <a:p>
            <a:pPr>
              <a:defRPr/>
            </a:pPr>
            <a:endParaRPr lang="en-US" altLang="nl-BE"/>
          </a:p>
        </p:txBody>
      </p:sp>
      <p:sp>
        <p:nvSpPr>
          <p:cNvPr id="6" name="Rectangle 5"/>
          <p:cNvSpPr>
            <a:spLocks noGrp="1" noChangeArrowheads="1"/>
          </p:cNvSpPr>
          <p:nvPr>
            <p:ph type="sldNum" idx="12"/>
          </p:nvPr>
        </p:nvSpPr>
        <p:spPr>
          <a:ln/>
        </p:spPr>
        <p:txBody>
          <a:bodyPr/>
          <a:lstStyle>
            <a:lvl1pPr>
              <a:defRPr/>
            </a:lvl1pPr>
          </a:lstStyle>
          <a:p>
            <a:pPr>
              <a:defRPr/>
            </a:pPr>
            <a:fld id="{339360DC-60D9-4695-A550-79706FFE39C2}" type="slidenum">
              <a:rPr lang="en-US" altLang="nl-BE"/>
              <a:pPr>
                <a:defRPr/>
              </a:pPr>
              <a:t>‹Nº›</a:t>
            </a:fld>
            <a:endParaRPr lang="en-US" altLang="nl-BE"/>
          </a:p>
        </p:txBody>
      </p:sp>
    </p:spTree>
    <p:extLst>
      <p:ext uri="{BB962C8B-B14F-4D97-AF65-F5344CB8AC3E}">
        <p14:creationId xmlns:p14="http://schemas.microsoft.com/office/powerpoint/2010/main" val="894140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smtClean="0"/>
              <a:t>Click to edit Master title style</a:t>
            </a:r>
            <a:endParaRPr lang="nl-BE"/>
          </a:p>
        </p:txBody>
      </p:sp>
      <p:sp>
        <p:nvSpPr>
          <p:cNvPr id="3" name="Rectangle 3"/>
          <p:cNvSpPr>
            <a:spLocks noGrp="1" noChangeArrowheads="1"/>
          </p:cNvSpPr>
          <p:nvPr>
            <p:ph type="dt" idx="10"/>
          </p:nvPr>
        </p:nvSpPr>
        <p:spPr>
          <a:ln/>
        </p:spPr>
        <p:txBody>
          <a:bodyPr/>
          <a:lstStyle>
            <a:lvl1pPr>
              <a:defRPr/>
            </a:lvl1pPr>
          </a:lstStyle>
          <a:p>
            <a:pPr>
              <a:defRPr/>
            </a:pPr>
            <a:endParaRPr lang="en-US" altLang="nl-BE"/>
          </a:p>
        </p:txBody>
      </p:sp>
      <p:sp>
        <p:nvSpPr>
          <p:cNvPr id="4" name="Rectangle 4"/>
          <p:cNvSpPr>
            <a:spLocks noGrp="1" noChangeArrowheads="1"/>
          </p:cNvSpPr>
          <p:nvPr>
            <p:ph type="ftr" idx="11"/>
          </p:nvPr>
        </p:nvSpPr>
        <p:spPr>
          <a:ln/>
        </p:spPr>
        <p:txBody>
          <a:bodyPr/>
          <a:lstStyle>
            <a:lvl1pPr>
              <a:defRPr/>
            </a:lvl1pPr>
          </a:lstStyle>
          <a:p>
            <a:pPr>
              <a:defRPr/>
            </a:pPr>
            <a:endParaRPr lang="en-US" altLang="nl-BE"/>
          </a:p>
        </p:txBody>
      </p:sp>
      <p:sp>
        <p:nvSpPr>
          <p:cNvPr id="5" name="Rectangle 5"/>
          <p:cNvSpPr>
            <a:spLocks noGrp="1" noChangeArrowheads="1"/>
          </p:cNvSpPr>
          <p:nvPr>
            <p:ph type="sldNum" idx="12"/>
          </p:nvPr>
        </p:nvSpPr>
        <p:spPr>
          <a:ln/>
        </p:spPr>
        <p:txBody>
          <a:bodyPr/>
          <a:lstStyle>
            <a:lvl1pPr>
              <a:defRPr/>
            </a:lvl1pPr>
          </a:lstStyle>
          <a:p>
            <a:pPr>
              <a:defRPr/>
            </a:pPr>
            <a:fld id="{F96883B2-8AFB-4DDB-99DA-F6E32CA308D5}" type="slidenum">
              <a:rPr lang="en-US" altLang="nl-BE"/>
              <a:pPr>
                <a:defRPr/>
              </a:pPr>
              <a:t>‹Nº›</a:t>
            </a:fld>
            <a:endParaRPr lang="en-US" altLang="nl-BE"/>
          </a:p>
        </p:txBody>
      </p:sp>
    </p:spTree>
    <p:extLst>
      <p:ext uri="{BB962C8B-B14F-4D97-AF65-F5344CB8AC3E}">
        <p14:creationId xmlns:p14="http://schemas.microsoft.com/office/powerpoint/2010/main" val="200083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9512" y="5289227"/>
            <a:ext cx="7772400" cy="1362075"/>
          </a:xfrm>
          <a:prstGeom prst="rect">
            <a:avLst/>
          </a:prstGeom>
        </p:spPr>
        <p:txBody>
          <a:bodyPr anchor="t"/>
          <a:lstStyle>
            <a:lvl1pPr algn="l">
              <a:defRPr sz="4000" b="1" cap="all">
                <a:latin typeface="Segoe UI Light"/>
              </a:defRPr>
            </a:lvl1pPr>
          </a:lstStyle>
          <a:p>
            <a:r>
              <a:rPr lang="en-US" dirty="0" smtClean="0"/>
              <a:t>Click to edit Master title style</a:t>
            </a:r>
            <a:endParaRPr lang="nl-BE" dirty="0"/>
          </a:p>
        </p:txBody>
      </p:sp>
      <p:sp>
        <p:nvSpPr>
          <p:cNvPr id="3" name="Text Placeholder 2"/>
          <p:cNvSpPr>
            <a:spLocks noGrp="1"/>
          </p:cNvSpPr>
          <p:nvPr>
            <p:ph type="body" idx="1"/>
          </p:nvPr>
        </p:nvSpPr>
        <p:spPr>
          <a:xfrm>
            <a:off x="179512" y="3789040"/>
            <a:ext cx="7772400" cy="1500187"/>
          </a:xfrm>
          <a:prstGeom prst="rect">
            <a:avLst/>
          </a:prstGeom>
        </p:spPr>
        <p:txBody>
          <a:bodyPr anchor="b"/>
          <a:lstStyle>
            <a:lvl1pPr marL="0" indent="0">
              <a:buNone/>
              <a:defRPr sz="2000">
                <a:latin typeface="Segoe UI Ligh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28964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360834"/>
            <a:ext cx="7874843" cy="1143000"/>
          </a:xfrm>
          <a:prstGeom prst="rect">
            <a:avLst/>
          </a:prstGeom>
        </p:spPr>
        <p:txBody>
          <a:bodyPr/>
          <a:lstStyle>
            <a:lvl1pPr algn="l">
              <a:defRPr sz="3400">
                <a:latin typeface="Segoe UI Light"/>
              </a:defRPr>
            </a:lvl1pPr>
          </a:lstStyle>
          <a:p>
            <a:r>
              <a:rPr lang="en-US" dirty="0" smtClean="0"/>
              <a:t>Click to edit Master title style</a:t>
            </a:r>
            <a:endParaRPr lang="nl-BE"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Segoe UI Light"/>
              </a:defRPr>
            </a:lvl1pPr>
            <a:lvl2pPr>
              <a:defRPr sz="2400">
                <a:latin typeface="Segoe UI Light"/>
              </a:defRPr>
            </a:lvl2pPr>
            <a:lvl3pPr>
              <a:defRPr sz="2000">
                <a:latin typeface="Segoe UI Light"/>
              </a:defRPr>
            </a:lvl3pPr>
            <a:lvl4pPr>
              <a:defRPr sz="1800">
                <a:latin typeface="Segoe UI Light"/>
              </a:defRPr>
            </a:lvl4pPr>
            <a:lvl5pPr>
              <a:defRPr sz="1800">
                <a:latin typeface="Segoe UI Ligh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Segoe UI Light"/>
              </a:defRPr>
            </a:lvl1pPr>
            <a:lvl2pPr>
              <a:defRPr sz="2400">
                <a:latin typeface="Segoe UI Light"/>
              </a:defRPr>
            </a:lvl2pPr>
            <a:lvl3pPr>
              <a:defRPr sz="2000">
                <a:latin typeface="Segoe UI Light"/>
              </a:defRPr>
            </a:lvl3pPr>
            <a:lvl4pPr>
              <a:defRPr sz="1800">
                <a:latin typeface="Segoe UI Light"/>
              </a:defRPr>
            </a:lvl4pPr>
            <a:lvl5pPr>
              <a:defRPr sz="1800">
                <a:latin typeface="Segoe UI Light"/>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Tree>
    <p:extLst>
      <p:ext uri="{BB962C8B-B14F-4D97-AF65-F5344CB8AC3E}">
        <p14:creationId xmlns:p14="http://schemas.microsoft.com/office/powerpoint/2010/main" val="2453530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Segoe UI Ligh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Segoe UI Light"/>
              </a:defRPr>
            </a:lvl1pPr>
            <a:lvl2pPr>
              <a:defRPr sz="2000">
                <a:latin typeface="Segoe UI Light"/>
              </a:defRPr>
            </a:lvl2pPr>
            <a:lvl3pPr>
              <a:defRPr sz="1800">
                <a:latin typeface="Segoe UI Light"/>
              </a:defRPr>
            </a:lvl3pPr>
            <a:lvl4pPr>
              <a:defRPr sz="1600">
                <a:latin typeface="Segoe UI Light"/>
              </a:defRPr>
            </a:lvl4pPr>
            <a:lvl5pPr>
              <a:defRPr sz="1600">
                <a:latin typeface="Segoe UI Ligh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Segoe UI Ligh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Segoe UI Light"/>
              </a:defRPr>
            </a:lvl1pPr>
            <a:lvl2pPr>
              <a:defRPr sz="2000">
                <a:latin typeface="Segoe UI Light"/>
              </a:defRPr>
            </a:lvl2pPr>
            <a:lvl3pPr>
              <a:defRPr sz="1800">
                <a:latin typeface="Segoe UI Light"/>
              </a:defRPr>
            </a:lvl3pPr>
            <a:lvl4pPr>
              <a:defRPr sz="1600">
                <a:latin typeface="Segoe UI Light"/>
              </a:defRPr>
            </a:lvl4pPr>
            <a:lvl5pPr>
              <a:defRPr sz="1600">
                <a:latin typeface="Segoe UI Light"/>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
        <p:nvSpPr>
          <p:cNvPr id="7" name="Title 1"/>
          <p:cNvSpPr>
            <a:spLocks noGrp="1"/>
          </p:cNvSpPr>
          <p:nvPr>
            <p:ph type="title"/>
          </p:nvPr>
        </p:nvSpPr>
        <p:spPr>
          <a:xfrm>
            <a:off x="-1" y="360834"/>
            <a:ext cx="7874843" cy="1143000"/>
          </a:xfrm>
          <a:prstGeom prst="rect">
            <a:avLst/>
          </a:prstGeom>
        </p:spPr>
        <p:txBody>
          <a:bodyPr/>
          <a:lstStyle>
            <a:lvl1pPr algn="l">
              <a:defRPr sz="3400">
                <a:latin typeface="Segoe UI Light"/>
              </a:defRPr>
            </a:lvl1pPr>
          </a:lstStyle>
          <a:p>
            <a:r>
              <a:rPr lang="en-US" dirty="0" smtClean="0"/>
              <a:t>Click to edit Master title style</a:t>
            </a:r>
            <a:endParaRPr lang="nl-BE" dirty="0"/>
          </a:p>
        </p:txBody>
      </p:sp>
    </p:spTree>
    <p:extLst>
      <p:ext uri="{BB962C8B-B14F-4D97-AF65-F5344CB8AC3E}">
        <p14:creationId xmlns:p14="http://schemas.microsoft.com/office/powerpoint/2010/main" val="4240506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1" y="360834"/>
            <a:ext cx="7874843" cy="1143000"/>
          </a:xfrm>
          <a:prstGeom prst="rect">
            <a:avLst/>
          </a:prstGeom>
        </p:spPr>
        <p:txBody>
          <a:bodyPr/>
          <a:lstStyle>
            <a:lvl1pPr algn="l">
              <a:defRPr sz="3400">
                <a:latin typeface="Segoe UI Light"/>
              </a:defRPr>
            </a:lvl1pPr>
          </a:lstStyle>
          <a:p>
            <a:r>
              <a:rPr lang="en-US" dirty="0" smtClean="0"/>
              <a:t>Click to edit Master title style</a:t>
            </a:r>
            <a:endParaRPr lang="nl-BE" dirty="0"/>
          </a:p>
        </p:txBody>
      </p:sp>
    </p:spTree>
    <p:extLst>
      <p:ext uri="{BB962C8B-B14F-4D97-AF65-F5344CB8AC3E}">
        <p14:creationId xmlns:p14="http://schemas.microsoft.com/office/powerpoint/2010/main" val="2051448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670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7544" y="1124744"/>
            <a:ext cx="3024336" cy="760859"/>
          </a:xfrm>
          <a:prstGeom prst="rect">
            <a:avLst/>
          </a:prstGeom>
        </p:spPr>
        <p:txBody>
          <a:bodyPr anchor="b"/>
          <a:lstStyle>
            <a:lvl1pPr algn="l">
              <a:defRPr sz="2000" b="1">
                <a:latin typeface="Segoe UI Light"/>
              </a:defRPr>
            </a:lvl1pPr>
          </a:lstStyle>
          <a:p>
            <a:r>
              <a:rPr lang="en-US" dirty="0" smtClean="0"/>
              <a:t>Click to edit Master title style</a:t>
            </a:r>
            <a:endParaRPr lang="nl-BE" dirty="0"/>
          </a:p>
        </p:txBody>
      </p:sp>
      <p:sp>
        <p:nvSpPr>
          <p:cNvPr id="3" name="Content Placeholder 2"/>
          <p:cNvSpPr>
            <a:spLocks noGrp="1"/>
          </p:cNvSpPr>
          <p:nvPr>
            <p:ph idx="1"/>
          </p:nvPr>
        </p:nvSpPr>
        <p:spPr>
          <a:xfrm>
            <a:off x="3575050" y="1124744"/>
            <a:ext cx="5111750" cy="5832648"/>
          </a:xfrm>
          <a:prstGeom prst="rect">
            <a:avLst/>
          </a:prstGeom>
        </p:spPr>
        <p:txBody>
          <a:bodyPr/>
          <a:lstStyle>
            <a:lvl1pPr>
              <a:defRPr sz="3200">
                <a:latin typeface="Segoe UI Light"/>
              </a:defRPr>
            </a:lvl1pPr>
            <a:lvl2pPr>
              <a:defRPr sz="2800">
                <a:latin typeface="Segoe UI Light"/>
              </a:defRPr>
            </a:lvl2pPr>
            <a:lvl3pPr>
              <a:defRPr sz="2400">
                <a:latin typeface="Segoe UI Light"/>
              </a:defRPr>
            </a:lvl3pPr>
            <a:lvl4pPr>
              <a:defRPr sz="2000">
                <a:latin typeface="Segoe UI Light"/>
              </a:defRPr>
            </a:lvl4pPr>
            <a:lvl5pPr>
              <a:defRPr sz="2000">
                <a:latin typeface="Segoe UI Light"/>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nl-BE" dirty="0"/>
          </a:p>
        </p:txBody>
      </p:sp>
      <p:sp>
        <p:nvSpPr>
          <p:cNvPr id="4" name="Text Placeholder 3"/>
          <p:cNvSpPr>
            <a:spLocks noGrp="1"/>
          </p:cNvSpPr>
          <p:nvPr>
            <p:ph type="body" sz="half" idx="2"/>
          </p:nvPr>
        </p:nvSpPr>
        <p:spPr>
          <a:xfrm>
            <a:off x="430833" y="1988840"/>
            <a:ext cx="3061048" cy="3672408"/>
          </a:xfrm>
          <a:prstGeom prst="rect">
            <a:avLst/>
          </a:prstGeom>
        </p:spPr>
        <p:txBody>
          <a:bodyPr/>
          <a:lstStyle>
            <a:lvl1pPr marL="0" indent="0">
              <a:buNone/>
              <a:defRPr sz="1400">
                <a:latin typeface="Segoe UI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44529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225752"/>
            <a:ext cx="5486400" cy="566738"/>
          </a:xfrm>
          <a:prstGeom prst="rect">
            <a:avLst/>
          </a:prstGeom>
        </p:spPr>
        <p:txBody>
          <a:bodyPr anchor="b"/>
          <a:lstStyle>
            <a:lvl1pPr algn="l">
              <a:defRPr sz="2000" b="1">
                <a:latin typeface="Segoe UI Light"/>
              </a:defRPr>
            </a:lvl1pPr>
          </a:lstStyle>
          <a:p>
            <a:r>
              <a:rPr lang="en-US" dirty="0" smtClean="0"/>
              <a:t>Click to edit Master title style</a:t>
            </a:r>
            <a:endParaRPr lang="nl-BE" dirty="0"/>
          </a:p>
        </p:txBody>
      </p:sp>
      <p:sp>
        <p:nvSpPr>
          <p:cNvPr id="3" name="Picture Placeholder 2"/>
          <p:cNvSpPr>
            <a:spLocks noGrp="1"/>
          </p:cNvSpPr>
          <p:nvPr>
            <p:ph type="pic" idx="1"/>
          </p:nvPr>
        </p:nvSpPr>
        <p:spPr>
          <a:xfrm>
            <a:off x="1792288" y="1037927"/>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dirty="0" smtClean="0"/>
          </a:p>
        </p:txBody>
      </p:sp>
      <p:sp>
        <p:nvSpPr>
          <p:cNvPr id="4" name="Text Placeholder 3"/>
          <p:cNvSpPr>
            <a:spLocks noGrp="1"/>
          </p:cNvSpPr>
          <p:nvPr>
            <p:ph type="body" sz="half" idx="2"/>
          </p:nvPr>
        </p:nvSpPr>
        <p:spPr>
          <a:xfrm>
            <a:off x="1792288" y="5792490"/>
            <a:ext cx="5486400" cy="804862"/>
          </a:xfrm>
          <a:prstGeom prst="rect">
            <a:avLst/>
          </a:prstGeom>
        </p:spPr>
        <p:txBody>
          <a:bodyPr/>
          <a:lstStyle>
            <a:lvl1pPr marL="0" indent="0">
              <a:buNone/>
              <a:defRPr sz="1400">
                <a:latin typeface="Segoe UI Ligh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4070585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logo-bira_iasb-201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459788" y="39688"/>
            <a:ext cx="1765300"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Box 4"/>
          <p:cNvSpPr txBox="1">
            <a:spLocks noChangeArrowheads="1"/>
          </p:cNvSpPr>
          <p:nvPr userDrawn="1"/>
        </p:nvSpPr>
        <p:spPr bwMode="auto">
          <a:xfrm>
            <a:off x="-107950" y="836613"/>
            <a:ext cx="112474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nl-BE" altLang="en-US" sz="400" smtClean="0">
                <a:solidFill>
                  <a:srgbClr val="999999"/>
                </a:solidFill>
                <a:latin typeface="Verdana" pitchFamily="34" charset="0"/>
                <a:cs typeface="Arial" charset="0"/>
              </a:rPr>
              <a:t>BELGISCH INSTITUUT VOOR RUIMTE-AERONOMIE INSTITUT D’AERONOMIE SPATIALE DE BELGIQUE BELGIAN INSTITUTE OF SPACE AERONOMY BELGISCH INSTITUUT VOOR RUIMTE-AERONOMIE INSTITUT D’AERONOMIE SPATIALE DE BELGIQUE BELGIAN INSTITUTE OF SPACE AERONOMY BELGISCH INSTITUUT VOOR RUIMTE-AERONOMIE INSTITUT D’AERONOMIE SPAT- </a:t>
            </a:r>
          </a:p>
        </p:txBody>
      </p:sp>
      <p:pic>
        <p:nvPicPr>
          <p:cNvPr id="1028" name="Picture 8" descr="belspo_en_150trans"/>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450263" y="6556375"/>
            <a:ext cx="287337"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9" descr="BEtrans"/>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834438" y="6602413"/>
            <a:ext cx="255587"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Verdana" pitchFamily="34" charset="0"/>
        </a:defRPr>
      </a:lvl2pPr>
      <a:lvl3pPr algn="ctr" rtl="0" eaLnBrk="0" fontAlgn="base" hangingPunct="0">
        <a:spcBef>
          <a:spcPct val="0"/>
        </a:spcBef>
        <a:spcAft>
          <a:spcPct val="0"/>
        </a:spcAft>
        <a:defRPr sz="4400">
          <a:solidFill>
            <a:schemeClr val="tx2"/>
          </a:solidFill>
          <a:latin typeface="Verdana" pitchFamily="34" charset="0"/>
        </a:defRPr>
      </a:lvl3pPr>
      <a:lvl4pPr algn="ctr" rtl="0" eaLnBrk="0" fontAlgn="base" hangingPunct="0">
        <a:spcBef>
          <a:spcPct val="0"/>
        </a:spcBef>
        <a:spcAft>
          <a:spcPct val="0"/>
        </a:spcAft>
        <a:defRPr sz="4400">
          <a:solidFill>
            <a:schemeClr val="tx2"/>
          </a:solidFill>
          <a:latin typeface="Verdana" pitchFamily="34" charset="0"/>
        </a:defRPr>
      </a:lvl4pPr>
      <a:lvl5pPr algn="ctr" rtl="0" eaLnBrk="0" fontAlgn="base" hangingPunct="0">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56481" y="273629"/>
            <a:ext cx="8226720" cy="11434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nl-BE" smtClean="0"/>
              <a:t>Click to edit the title text format</a:t>
            </a:r>
          </a:p>
        </p:txBody>
      </p:sp>
      <p:sp>
        <p:nvSpPr>
          <p:cNvPr id="1027" name="Rectangle 2"/>
          <p:cNvSpPr>
            <a:spLocks noGrp="1" noChangeArrowheads="1"/>
          </p:cNvSpPr>
          <p:nvPr>
            <p:ph type="body" idx="1"/>
          </p:nvPr>
        </p:nvSpPr>
        <p:spPr bwMode="auto">
          <a:xfrm>
            <a:off x="456481" y="1604328"/>
            <a:ext cx="8226720" cy="3976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5599" rIns="0" bIns="0" numCol="1" anchor="t" anchorCtr="0" compatLnSpc="1">
            <a:prstTxWarp prst="textNoShape">
              <a:avLst/>
            </a:prstTxWarp>
          </a:bodyPr>
          <a:lstStyle/>
          <a:p>
            <a:pPr lvl="0"/>
            <a:r>
              <a:rPr lang="en-GB" altLang="nl-BE" smtClean="0"/>
              <a:t>Click to edit the outline text format</a:t>
            </a:r>
          </a:p>
          <a:p>
            <a:pPr lvl="1"/>
            <a:r>
              <a:rPr lang="en-GB" altLang="nl-BE" smtClean="0"/>
              <a:t>Second Outline Level</a:t>
            </a:r>
          </a:p>
          <a:p>
            <a:pPr lvl="2"/>
            <a:r>
              <a:rPr lang="en-GB" altLang="nl-BE" smtClean="0"/>
              <a:t>Third Outline Level</a:t>
            </a:r>
          </a:p>
          <a:p>
            <a:pPr lvl="3"/>
            <a:r>
              <a:rPr lang="en-GB" altLang="nl-BE" smtClean="0"/>
              <a:t>Fourth Outline Level</a:t>
            </a:r>
          </a:p>
          <a:p>
            <a:pPr lvl="4"/>
            <a:r>
              <a:rPr lang="en-GB" altLang="nl-BE" smtClean="0"/>
              <a:t>Fifth Outline Level</a:t>
            </a:r>
          </a:p>
          <a:p>
            <a:pPr lvl="4"/>
            <a:r>
              <a:rPr lang="en-GB" altLang="nl-BE" smtClean="0"/>
              <a:t>Sixth Outline Level</a:t>
            </a:r>
          </a:p>
          <a:p>
            <a:pPr lvl="4"/>
            <a:r>
              <a:rPr lang="en-GB" altLang="nl-BE" smtClean="0"/>
              <a:t>Seventh Outline Level</a:t>
            </a:r>
          </a:p>
          <a:p>
            <a:pPr lvl="4"/>
            <a:r>
              <a:rPr lang="en-GB" altLang="nl-BE" smtClean="0"/>
              <a:t>Eighth Outline Level</a:t>
            </a:r>
          </a:p>
          <a:p>
            <a:pPr lvl="4"/>
            <a:r>
              <a:rPr lang="en-GB" altLang="nl-BE" smtClean="0"/>
              <a:t>Ninth Outline Level</a:t>
            </a:r>
          </a:p>
        </p:txBody>
      </p:sp>
      <p:sp>
        <p:nvSpPr>
          <p:cNvPr id="2" name="Rectangle 3"/>
          <p:cNvSpPr>
            <a:spLocks noGrp="1" noChangeArrowheads="1"/>
          </p:cNvSpPr>
          <p:nvPr>
            <p:ph type="dt"/>
          </p:nvPr>
        </p:nvSpPr>
        <p:spPr bwMode="auto">
          <a:xfrm>
            <a:off x="456482" y="6247376"/>
            <a:ext cx="2128320"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nSpc>
                <a:spcPct val="95000"/>
              </a:lnSpc>
              <a:tabLst>
                <a:tab pos="656582" algn="l"/>
                <a:tab pos="1313162" algn="l"/>
                <a:tab pos="1969745" algn="l"/>
              </a:tabLst>
              <a:defRPr sz="1300">
                <a:solidFill>
                  <a:srgbClr val="000000"/>
                </a:solidFill>
                <a:latin typeface="Times New Roman" pitchFamily="16" charset="0"/>
                <a:ea typeface="+mn-ea"/>
                <a:cs typeface="Arial Unicode MS" charset="0"/>
              </a:defRPr>
            </a:lvl1pPr>
          </a:lstStyle>
          <a:p>
            <a:pPr defTabSz="414683" hangingPunct="0">
              <a:buClr>
                <a:srgbClr val="000000"/>
              </a:buClr>
              <a:buSzPct val="100000"/>
              <a:buFont typeface="Times New Roman" pitchFamily="16" charset="0"/>
              <a:buNone/>
              <a:defRPr/>
            </a:pPr>
            <a:endParaRPr lang="en-US" altLang="nl-BE"/>
          </a:p>
        </p:txBody>
      </p:sp>
      <p:sp>
        <p:nvSpPr>
          <p:cNvPr id="1028" name="Rectangle 4"/>
          <p:cNvSpPr>
            <a:spLocks noGrp="1" noChangeArrowheads="1"/>
          </p:cNvSpPr>
          <p:nvPr>
            <p:ph type="ftr"/>
          </p:nvPr>
        </p:nvSpPr>
        <p:spPr bwMode="auto">
          <a:xfrm>
            <a:off x="3127680" y="6247376"/>
            <a:ext cx="2897280"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lnSpc>
                <a:spcPct val="95000"/>
              </a:lnSpc>
              <a:tabLst>
                <a:tab pos="656582" algn="l"/>
                <a:tab pos="1313162" algn="l"/>
                <a:tab pos="1969745" algn="l"/>
                <a:tab pos="2626327" algn="l"/>
              </a:tabLst>
              <a:defRPr sz="1300">
                <a:solidFill>
                  <a:srgbClr val="000000"/>
                </a:solidFill>
                <a:latin typeface="Times New Roman" pitchFamily="16" charset="0"/>
                <a:ea typeface="+mn-ea"/>
                <a:cs typeface="Arial Unicode MS" charset="0"/>
              </a:defRPr>
            </a:lvl1pPr>
          </a:lstStyle>
          <a:p>
            <a:pPr defTabSz="414683" hangingPunct="0">
              <a:buClr>
                <a:srgbClr val="000000"/>
              </a:buClr>
              <a:buSzPct val="100000"/>
              <a:buFont typeface="Times New Roman" pitchFamily="16" charset="0"/>
              <a:buNone/>
              <a:defRPr/>
            </a:pPr>
            <a:endParaRPr lang="en-US" altLang="nl-BE"/>
          </a:p>
        </p:txBody>
      </p:sp>
      <p:sp>
        <p:nvSpPr>
          <p:cNvPr id="1029" name="Rectangle 5"/>
          <p:cNvSpPr>
            <a:spLocks noGrp="1" noChangeArrowheads="1"/>
          </p:cNvSpPr>
          <p:nvPr>
            <p:ph type="sldNum"/>
          </p:nvPr>
        </p:nvSpPr>
        <p:spPr bwMode="auto">
          <a:xfrm>
            <a:off x="6556322" y="6247376"/>
            <a:ext cx="2128320" cy="470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lnSpc>
                <a:spcPct val="95000"/>
              </a:lnSpc>
              <a:tabLst>
                <a:tab pos="656582" algn="l"/>
                <a:tab pos="1313162" algn="l"/>
                <a:tab pos="1969745" algn="l"/>
              </a:tabLst>
              <a:defRPr sz="1300">
                <a:solidFill>
                  <a:srgbClr val="000000"/>
                </a:solidFill>
                <a:latin typeface="Times New Roman" pitchFamily="16" charset="0"/>
                <a:ea typeface="+mn-ea"/>
                <a:cs typeface="Arial Unicode MS" charset="0"/>
              </a:defRPr>
            </a:lvl1pPr>
          </a:lstStyle>
          <a:p>
            <a:pPr defTabSz="414683" hangingPunct="0">
              <a:buClr>
                <a:srgbClr val="000000"/>
              </a:buClr>
              <a:buSzPct val="100000"/>
              <a:buFont typeface="Times New Roman" pitchFamily="16" charset="0"/>
              <a:buNone/>
              <a:defRPr/>
            </a:pPr>
            <a:fld id="{30BADCB8-2507-4F18-B245-08BFADD89BCF}" type="slidenum">
              <a:rPr lang="en-US" altLang="nl-BE"/>
              <a:pPr defTabSz="414683" hangingPunct="0">
                <a:buClr>
                  <a:srgbClr val="000000"/>
                </a:buClr>
                <a:buSzPct val="100000"/>
                <a:buFont typeface="Times New Roman" pitchFamily="16" charset="0"/>
                <a:buNone/>
                <a:defRPr/>
              </a:pPr>
              <a:t>‹Nº›</a:t>
            </a:fld>
            <a:endParaRPr lang="en-US" altLang="nl-BE"/>
          </a:p>
        </p:txBody>
      </p:sp>
    </p:spTree>
    <p:extLst>
      <p:ext uri="{BB962C8B-B14F-4D97-AF65-F5344CB8AC3E}">
        <p14:creationId xmlns:p14="http://schemas.microsoft.com/office/powerpoint/2010/main" val="2011542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414683" rtl="0" eaLnBrk="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mj-lt"/>
          <a:ea typeface="+mj-ea"/>
          <a:cs typeface="+mj-cs"/>
        </a:defRPr>
      </a:lvl1pPr>
      <a:lvl2pPr algn="ctr" defTabSz="414683" rtl="0" eaLnBrk="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2pPr>
      <a:lvl3pPr algn="ctr" defTabSz="414683" rtl="0" eaLnBrk="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3pPr>
      <a:lvl4pPr algn="ctr" defTabSz="414683" rtl="0" eaLnBrk="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4pPr>
      <a:lvl5pPr algn="ctr" defTabSz="414683" rtl="0" eaLnBrk="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5pPr>
      <a:lvl6pPr marL="2280758" indent="-207341" algn="ctr" defTabSz="414683" rtl="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6pPr>
      <a:lvl7pPr marL="2695440" indent="-207341" algn="ctr" defTabSz="414683" rtl="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7pPr>
      <a:lvl8pPr marL="3110124" indent="-207341" algn="ctr" defTabSz="414683" rtl="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8pPr>
      <a:lvl9pPr marL="3524806" indent="-207341" algn="ctr" defTabSz="414683" rtl="0" fontAlgn="base" hangingPunct="0">
        <a:lnSpc>
          <a:spcPct val="93000"/>
        </a:lnSpc>
        <a:spcBef>
          <a:spcPct val="0"/>
        </a:spcBef>
        <a:spcAft>
          <a:spcPct val="0"/>
        </a:spcAft>
        <a:buClr>
          <a:srgbClr val="000000"/>
        </a:buClr>
        <a:buSzPct val="100000"/>
        <a:buFont typeface="Times New Roman" pitchFamily="16" charset="0"/>
        <a:defRPr sz="4000">
          <a:solidFill>
            <a:srgbClr val="000000"/>
          </a:solidFill>
          <a:latin typeface="Arial" charset="0"/>
          <a:ea typeface="Droid Sans Fallback" charset="0"/>
          <a:cs typeface="Droid Sans Fallback" charset="0"/>
        </a:defRPr>
      </a:lvl9pPr>
    </p:titleStyle>
    <p:bodyStyle>
      <a:lvl1pPr marL="311013" indent="-311013" algn="l" defTabSz="414683" rtl="0" eaLnBrk="0" fontAlgn="base" hangingPunct="0">
        <a:lnSpc>
          <a:spcPct val="93000"/>
        </a:lnSpc>
        <a:spcBef>
          <a:spcPct val="0"/>
        </a:spcBef>
        <a:spcAft>
          <a:spcPts val="1293"/>
        </a:spcAft>
        <a:buClr>
          <a:srgbClr val="000000"/>
        </a:buClr>
        <a:buSzPct val="100000"/>
        <a:buFont typeface="Times New Roman" pitchFamily="16" charset="0"/>
        <a:defRPr sz="2900">
          <a:solidFill>
            <a:srgbClr val="000000"/>
          </a:solidFill>
          <a:latin typeface="+mn-lt"/>
          <a:ea typeface="+mn-ea"/>
          <a:cs typeface="+mn-cs"/>
        </a:defRPr>
      </a:lvl1pPr>
      <a:lvl2pPr marL="673860" indent="-259178" algn="l" defTabSz="414683" rtl="0" eaLnBrk="0" fontAlgn="base" hangingPunct="0">
        <a:lnSpc>
          <a:spcPct val="93000"/>
        </a:lnSpc>
        <a:spcBef>
          <a:spcPct val="0"/>
        </a:spcBef>
        <a:spcAft>
          <a:spcPts val="1032"/>
        </a:spcAft>
        <a:buClr>
          <a:srgbClr val="000000"/>
        </a:buClr>
        <a:buSzPct val="100000"/>
        <a:buFont typeface="Times New Roman" pitchFamily="16" charset="0"/>
        <a:defRPr sz="2500">
          <a:solidFill>
            <a:srgbClr val="000000"/>
          </a:solidFill>
          <a:latin typeface="+mn-lt"/>
          <a:ea typeface="+mn-ea"/>
          <a:cs typeface="+mn-cs"/>
        </a:defRPr>
      </a:lvl2pPr>
      <a:lvl3pPr marL="1036707" indent="-207341" algn="l" defTabSz="414683" rtl="0" eaLnBrk="0" fontAlgn="base" hangingPunct="0">
        <a:lnSpc>
          <a:spcPct val="93000"/>
        </a:lnSpc>
        <a:spcBef>
          <a:spcPct val="0"/>
        </a:spcBef>
        <a:spcAft>
          <a:spcPts val="771"/>
        </a:spcAft>
        <a:buClr>
          <a:srgbClr val="000000"/>
        </a:buClr>
        <a:buSzPct val="100000"/>
        <a:buFont typeface="Times New Roman" pitchFamily="16" charset="0"/>
        <a:defRPr sz="2200">
          <a:solidFill>
            <a:srgbClr val="000000"/>
          </a:solidFill>
          <a:latin typeface="+mn-lt"/>
          <a:ea typeface="+mn-ea"/>
          <a:cs typeface="+mn-cs"/>
        </a:defRPr>
      </a:lvl3pPr>
      <a:lvl4pPr marL="1451391" indent="-207341" algn="l" defTabSz="414683" rtl="0" eaLnBrk="0" fontAlgn="base" hangingPunct="0">
        <a:lnSpc>
          <a:spcPct val="93000"/>
        </a:lnSpc>
        <a:spcBef>
          <a:spcPct val="0"/>
        </a:spcBef>
        <a:spcAft>
          <a:spcPts val="522"/>
        </a:spcAft>
        <a:buClr>
          <a:srgbClr val="000000"/>
        </a:buClr>
        <a:buSzPct val="100000"/>
        <a:buFont typeface="Times New Roman" pitchFamily="16" charset="0"/>
        <a:defRPr sz="1800">
          <a:solidFill>
            <a:srgbClr val="000000"/>
          </a:solidFill>
          <a:latin typeface="+mn-lt"/>
          <a:ea typeface="+mn-ea"/>
          <a:cs typeface="+mn-cs"/>
        </a:defRPr>
      </a:lvl4pPr>
      <a:lvl5pPr marL="1866074" indent="-207341" algn="l" defTabSz="414683" rtl="0" eaLnBrk="0" fontAlgn="base" hangingPunct="0">
        <a:lnSpc>
          <a:spcPct val="93000"/>
        </a:lnSpc>
        <a:spcBef>
          <a:spcPct val="0"/>
        </a:spcBef>
        <a:spcAft>
          <a:spcPts val="261"/>
        </a:spcAft>
        <a:buClr>
          <a:srgbClr val="000000"/>
        </a:buClr>
        <a:buSzPct val="100000"/>
        <a:buFont typeface="Times New Roman" pitchFamily="16" charset="0"/>
        <a:defRPr sz="1800">
          <a:solidFill>
            <a:srgbClr val="000000"/>
          </a:solidFill>
          <a:latin typeface="+mn-lt"/>
          <a:ea typeface="+mn-ea"/>
          <a:cs typeface="+mn-cs"/>
        </a:defRPr>
      </a:lvl5pPr>
      <a:lvl6pPr marL="2280758" indent="-207341" algn="l" defTabSz="414683" rtl="0" fontAlgn="base" hangingPunct="0">
        <a:lnSpc>
          <a:spcPct val="93000"/>
        </a:lnSpc>
        <a:spcBef>
          <a:spcPct val="0"/>
        </a:spcBef>
        <a:spcAft>
          <a:spcPts val="261"/>
        </a:spcAft>
        <a:buClr>
          <a:srgbClr val="000000"/>
        </a:buClr>
        <a:buSzPct val="100000"/>
        <a:buFont typeface="Times New Roman" pitchFamily="16" charset="0"/>
        <a:defRPr sz="1800">
          <a:solidFill>
            <a:srgbClr val="000000"/>
          </a:solidFill>
          <a:latin typeface="+mn-lt"/>
          <a:ea typeface="+mn-ea"/>
          <a:cs typeface="+mn-cs"/>
        </a:defRPr>
      </a:lvl6pPr>
      <a:lvl7pPr marL="2695440" indent="-207341" algn="l" defTabSz="414683" rtl="0" fontAlgn="base" hangingPunct="0">
        <a:lnSpc>
          <a:spcPct val="93000"/>
        </a:lnSpc>
        <a:spcBef>
          <a:spcPct val="0"/>
        </a:spcBef>
        <a:spcAft>
          <a:spcPts val="261"/>
        </a:spcAft>
        <a:buClr>
          <a:srgbClr val="000000"/>
        </a:buClr>
        <a:buSzPct val="100000"/>
        <a:buFont typeface="Times New Roman" pitchFamily="16" charset="0"/>
        <a:defRPr sz="1800">
          <a:solidFill>
            <a:srgbClr val="000000"/>
          </a:solidFill>
          <a:latin typeface="+mn-lt"/>
          <a:ea typeface="+mn-ea"/>
          <a:cs typeface="+mn-cs"/>
        </a:defRPr>
      </a:lvl7pPr>
      <a:lvl8pPr marL="3110124" indent="-207341" algn="l" defTabSz="414683" rtl="0" fontAlgn="base" hangingPunct="0">
        <a:lnSpc>
          <a:spcPct val="93000"/>
        </a:lnSpc>
        <a:spcBef>
          <a:spcPct val="0"/>
        </a:spcBef>
        <a:spcAft>
          <a:spcPts val="261"/>
        </a:spcAft>
        <a:buClr>
          <a:srgbClr val="000000"/>
        </a:buClr>
        <a:buSzPct val="100000"/>
        <a:buFont typeface="Times New Roman" pitchFamily="16" charset="0"/>
        <a:defRPr sz="1800">
          <a:solidFill>
            <a:srgbClr val="000000"/>
          </a:solidFill>
          <a:latin typeface="+mn-lt"/>
          <a:ea typeface="+mn-ea"/>
          <a:cs typeface="+mn-cs"/>
        </a:defRPr>
      </a:lvl8pPr>
      <a:lvl9pPr marL="3524806" indent="-207341" algn="l" defTabSz="414683" rtl="0" fontAlgn="base" hangingPunct="0">
        <a:lnSpc>
          <a:spcPct val="93000"/>
        </a:lnSpc>
        <a:spcBef>
          <a:spcPct val="0"/>
        </a:spcBef>
        <a:spcAft>
          <a:spcPts val="261"/>
        </a:spcAft>
        <a:buClr>
          <a:srgbClr val="000000"/>
        </a:buClr>
        <a:buSzPct val="100000"/>
        <a:buFont typeface="Times New Roman" pitchFamily="16" charset="0"/>
        <a:defRPr sz="1800">
          <a:solidFill>
            <a:srgbClr val="000000"/>
          </a:solidFill>
          <a:latin typeface="+mn-lt"/>
          <a:ea typeface="+mn-ea"/>
          <a:cs typeface="+mn-cs"/>
        </a:defRPr>
      </a:lvl9pPr>
    </p:bodyStyle>
    <p:otherStyle>
      <a:defPPr>
        <a:defRPr lang="nl-BE"/>
      </a:defPPr>
      <a:lvl1pPr marL="0" algn="l" defTabSz="829366" rtl="0" eaLnBrk="1" latinLnBrk="0" hangingPunct="1">
        <a:defRPr sz="1600" kern="1200">
          <a:solidFill>
            <a:schemeClr val="tx1"/>
          </a:solidFill>
          <a:latin typeface="+mn-lt"/>
          <a:ea typeface="+mn-ea"/>
          <a:cs typeface="+mn-cs"/>
        </a:defRPr>
      </a:lvl1pPr>
      <a:lvl2pPr marL="414683" algn="l" defTabSz="829366" rtl="0" eaLnBrk="1" latinLnBrk="0" hangingPunct="1">
        <a:defRPr sz="1600" kern="1200">
          <a:solidFill>
            <a:schemeClr val="tx1"/>
          </a:solidFill>
          <a:latin typeface="+mn-lt"/>
          <a:ea typeface="+mn-ea"/>
          <a:cs typeface="+mn-cs"/>
        </a:defRPr>
      </a:lvl2pPr>
      <a:lvl3pPr marL="829366" algn="l" defTabSz="829366" rtl="0" eaLnBrk="1" latinLnBrk="0" hangingPunct="1">
        <a:defRPr sz="1600" kern="1200">
          <a:solidFill>
            <a:schemeClr val="tx1"/>
          </a:solidFill>
          <a:latin typeface="+mn-lt"/>
          <a:ea typeface="+mn-ea"/>
          <a:cs typeface="+mn-cs"/>
        </a:defRPr>
      </a:lvl3pPr>
      <a:lvl4pPr marL="1244049" algn="l" defTabSz="829366" rtl="0" eaLnBrk="1" latinLnBrk="0" hangingPunct="1">
        <a:defRPr sz="1600" kern="1200">
          <a:solidFill>
            <a:schemeClr val="tx1"/>
          </a:solidFill>
          <a:latin typeface="+mn-lt"/>
          <a:ea typeface="+mn-ea"/>
          <a:cs typeface="+mn-cs"/>
        </a:defRPr>
      </a:lvl4pPr>
      <a:lvl5pPr marL="1658732" algn="l" defTabSz="829366" rtl="0" eaLnBrk="1" latinLnBrk="0" hangingPunct="1">
        <a:defRPr sz="1600" kern="1200">
          <a:solidFill>
            <a:schemeClr val="tx1"/>
          </a:solidFill>
          <a:latin typeface="+mn-lt"/>
          <a:ea typeface="+mn-ea"/>
          <a:cs typeface="+mn-cs"/>
        </a:defRPr>
      </a:lvl5pPr>
      <a:lvl6pPr marL="2073416" algn="l" defTabSz="829366" rtl="0" eaLnBrk="1" latinLnBrk="0" hangingPunct="1">
        <a:defRPr sz="1600" kern="1200">
          <a:solidFill>
            <a:schemeClr val="tx1"/>
          </a:solidFill>
          <a:latin typeface="+mn-lt"/>
          <a:ea typeface="+mn-ea"/>
          <a:cs typeface="+mn-cs"/>
        </a:defRPr>
      </a:lvl6pPr>
      <a:lvl7pPr marL="2488099" algn="l" defTabSz="829366" rtl="0" eaLnBrk="1" latinLnBrk="0" hangingPunct="1">
        <a:defRPr sz="1600" kern="1200">
          <a:solidFill>
            <a:schemeClr val="tx1"/>
          </a:solidFill>
          <a:latin typeface="+mn-lt"/>
          <a:ea typeface="+mn-ea"/>
          <a:cs typeface="+mn-cs"/>
        </a:defRPr>
      </a:lvl7pPr>
      <a:lvl8pPr marL="2902782" algn="l" defTabSz="829366" rtl="0" eaLnBrk="1" latinLnBrk="0" hangingPunct="1">
        <a:defRPr sz="1600" kern="1200">
          <a:solidFill>
            <a:schemeClr val="tx1"/>
          </a:solidFill>
          <a:latin typeface="+mn-lt"/>
          <a:ea typeface="+mn-ea"/>
          <a:cs typeface="+mn-cs"/>
        </a:defRPr>
      </a:lvl8pPr>
      <a:lvl9pPr marL="3317465" algn="l" defTabSz="829366"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mailto:bavo.langerock@aeronomie.be" TargetMode="External"/><Relationship Id="rId2" Type="http://schemas.openxmlformats.org/officeDocument/2006/relationships/hyperlink" Target="mailto:corinne.vigouroux@aeronomie.be" TargetMode="External"/><Relationship Id="rId1" Type="http://schemas.openxmlformats.org/officeDocument/2006/relationships/slideLayout" Target="../slideLayouts/slideLayout1.xml"/><Relationship Id="rId4" Type="http://schemas.openxmlformats.org/officeDocument/2006/relationships/hyperlink" Target="mailto:minqiang.zhou@aeronomie.b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468800" y="6474922"/>
            <a:ext cx="5878080" cy="313953"/>
          </a:xfrm>
          <a:prstGeom prst="rect">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23" tIns="55209" rIns="81623" bIns="40811" anchor="ctr" anchorCtr="1"/>
          <a:lstStyle>
            <a:lvl1pPr eaLnBrk="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1pPr>
            <a:lvl2pPr eaLnBrk="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2pPr>
            <a:lvl3pPr eaLnBrk="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3pPr>
            <a:lvl4pPr eaLnBrk="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4pPr>
            <a:lvl5pPr eaLnBrk="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chemeClr val="tx1"/>
                </a:solidFill>
                <a:latin typeface="Arial" charset="0"/>
                <a:ea typeface="Droid Sans Fallback" charset="0"/>
                <a:cs typeface="Droid Sans Fallback" charset="0"/>
              </a:defRPr>
            </a:lvl9pPr>
          </a:lstStyle>
          <a:p>
            <a:pPr algn="ctr" defTabSz="414640" eaLnBrk="1" hangingPunct="0">
              <a:lnSpc>
                <a:spcPct val="93000"/>
              </a:lnSpc>
              <a:buClr>
                <a:srgbClr val="000000"/>
              </a:buClr>
              <a:buSzPct val="100000"/>
            </a:pPr>
            <a:r>
              <a:rPr lang="en-US" altLang="nl-BE" sz="1600" dirty="0" smtClean="0">
                <a:solidFill>
                  <a:srgbClr val="000000"/>
                </a:solidFill>
              </a:rPr>
              <a:t>IRWG / TCCON Meeting, Mexico, June 11 – June 15, 2018</a:t>
            </a:r>
            <a:endParaRPr lang="en-US" altLang="nl-BE" sz="1600" dirty="0">
              <a:solidFill>
                <a:srgbClr val="000000"/>
              </a:solidFill>
            </a:endParaRPr>
          </a:p>
        </p:txBody>
      </p:sp>
      <p:pic>
        <p:nvPicPr>
          <p:cNvPr id="409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6080" y="5224869"/>
            <a:ext cx="1831680" cy="16331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0" name="Text Box 3"/>
          <p:cNvSpPr txBox="1">
            <a:spLocks noChangeArrowheads="1"/>
          </p:cNvSpPr>
          <p:nvPr/>
        </p:nvSpPr>
        <p:spPr bwMode="auto">
          <a:xfrm>
            <a:off x="590400" y="188640"/>
            <a:ext cx="7963200" cy="20162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23" tIns="69607" rIns="81623" bIns="40811"/>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9pPr>
          </a:lstStyle>
          <a:p>
            <a:pPr algn="ctr" defTabSz="414640" eaLnBrk="1" hangingPunct="0">
              <a:lnSpc>
                <a:spcPct val="93000"/>
              </a:lnSpc>
              <a:buClr>
                <a:srgbClr val="000000"/>
              </a:buClr>
              <a:buSzPct val="100000"/>
            </a:pPr>
            <a:r>
              <a:rPr lang="en-US" altLang="nl-BE" sz="3300" b="1" dirty="0" smtClean="0">
                <a:solidFill>
                  <a:srgbClr val="000000"/>
                </a:solidFill>
                <a:latin typeface="Calibri" panose="020F0502020204030204" pitchFamily="34" charset="0"/>
              </a:rPr>
              <a:t>BIRA-IASB sites report</a:t>
            </a:r>
          </a:p>
          <a:p>
            <a:pPr algn="ctr" defTabSz="414640" eaLnBrk="1" hangingPunct="0">
              <a:lnSpc>
                <a:spcPct val="93000"/>
              </a:lnSpc>
              <a:buClr>
                <a:srgbClr val="000000"/>
              </a:buClr>
              <a:buSzPct val="100000"/>
            </a:pPr>
            <a:r>
              <a:rPr lang="en-US" altLang="nl-BE" sz="2400" b="1" dirty="0" smtClean="0">
                <a:solidFill>
                  <a:srgbClr val="000000"/>
                </a:solidFill>
                <a:latin typeface="Calibri" panose="020F0502020204030204" pitchFamily="34" charset="0"/>
              </a:rPr>
              <a:t>	</a:t>
            </a:r>
            <a:endParaRPr lang="en-US" altLang="nl-BE" sz="2400" b="1" dirty="0">
              <a:solidFill>
                <a:srgbClr val="000000"/>
              </a:solidFill>
              <a:latin typeface="Calibri" panose="020F0502020204030204" pitchFamily="34" charset="0"/>
            </a:endParaRPr>
          </a:p>
          <a:p>
            <a:pPr algn="ctr" eaLnBrk="1">
              <a:lnSpc>
                <a:spcPct val="93000"/>
              </a:lnSpc>
              <a:tabLst/>
            </a:pPr>
            <a:r>
              <a:rPr lang="en-US" altLang="nl-BE" sz="2400" b="1" dirty="0">
                <a:solidFill>
                  <a:srgbClr val="000000"/>
                </a:solidFill>
                <a:latin typeface="Calibri" panose="020F0502020204030204" pitchFamily="34" charset="0"/>
              </a:rPr>
              <a:t>TCCON site @ St. Denis, Ile de La Réunion</a:t>
            </a:r>
          </a:p>
          <a:p>
            <a:pPr algn="ctr" eaLnBrk="1">
              <a:lnSpc>
                <a:spcPct val="93000"/>
              </a:lnSpc>
              <a:tabLst/>
            </a:pPr>
            <a:r>
              <a:rPr lang="en-US" altLang="nl-BE" sz="2400" b="1" dirty="0" smtClean="0">
                <a:solidFill>
                  <a:srgbClr val="000000"/>
                </a:solidFill>
                <a:latin typeface="Calibri" panose="020F0502020204030204" pitchFamily="34" charset="0"/>
              </a:rPr>
              <a:t>NDACC-IRWG </a:t>
            </a:r>
            <a:r>
              <a:rPr lang="en-US" altLang="nl-BE" sz="2400" b="1" dirty="0">
                <a:solidFill>
                  <a:srgbClr val="000000"/>
                </a:solidFill>
                <a:latin typeface="Calibri" panose="020F0502020204030204" pitchFamily="34" charset="0"/>
              </a:rPr>
              <a:t>site @ Maïdo, Ile de La Réunion</a:t>
            </a:r>
          </a:p>
          <a:p>
            <a:pPr algn="ctr" eaLnBrk="1">
              <a:lnSpc>
                <a:spcPct val="93000"/>
              </a:lnSpc>
              <a:tabLst/>
            </a:pPr>
            <a:r>
              <a:rPr lang="en-US" altLang="nl-BE" sz="2400" b="1" dirty="0" smtClean="0">
                <a:solidFill>
                  <a:srgbClr val="000000"/>
                </a:solidFill>
                <a:latin typeface="Calibri" panose="020F0502020204030204" pitchFamily="34" charset="0"/>
              </a:rPr>
              <a:t>NDACC-IRWG </a:t>
            </a:r>
            <a:r>
              <a:rPr lang="en-US" altLang="nl-BE" sz="2400" b="1" dirty="0">
                <a:solidFill>
                  <a:srgbClr val="000000"/>
                </a:solidFill>
                <a:latin typeface="Calibri" panose="020F0502020204030204" pitchFamily="34" charset="0"/>
              </a:rPr>
              <a:t>site @ Porto Velho, </a:t>
            </a:r>
            <a:r>
              <a:rPr lang="en-US" altLang="nl-BE" sz="2400" b="1" dirty="0" smtClean="0">
                <a:solidFill>
                  <a:srgbClr val="000000"/>
                </a:solidFill>
                <a:latin typeface="Calibri" panose="020F0502020204030204" pitchFamily="34" charset="0"/>
              </a:rPr>
              <a:t>Brazil</a:t>
            </a:r>
            <a:endParaRPr lang="en-US" altLang="nl-BE" sz="2400" b="1" dirty="0">
              <a:solidFill>
                <a:srgbClr val="000000"/>
              </a:solidFill>
              <a:latin typeface="Calibri" panose="020F0502020204030204" pitchFamily="34" charset="0"/>
            </a:endParaRPr>
          </a:p>
        </p:txBody>
      </p:sp>
      <p:sp>
        <p:nvSpPr>
          <p:cNvPr id="4102" name="Text Box 5"/>
          <p:cNvSpPr txBox="1">
            <a:spLocks noChangeArrowheads="1"/>
          </p:cNvSpPr>
          <p:nvPr/>
        </p:nvSpPr>
        <p:spPr bwMode="auto">
          <a:xfrm>
            <a:off x="341280" y="2248864"/>
            <a:ext cx="8460000" cy="3240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23" tIns="58409" rIns="81623" bIns="40811"/>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charset="0"/>
                <a:ea typeface="Droid Sans Fallback" charset="0"/>
                <a:cs typeface="Droid Sans Fallback" charset="0"/>
              </a:defRPr>
            </a:lvl9pPr>
          </a:lstStyle>
          <a:p>
            <a:pPr algn="ctr" defTabSz="414640" eaLnBrk="1" hangingPunct="0">
              <a:buClr>
                <a:srgbClr val="000000"/>
              </a:buClr>
              <a:buSzPct val="100000"/>
            </a:pPr>
            <a:r>
              <a:rPr lang="en-US" altLang="nl-BE" dirty="0">
                <a:solidFill>
                  <a:srgbClr val="000000"/>
                </a:solidFill>
              </a:rPr>
              <a:t>Mahesh Kumar Sha, </a:t>
            </a:r>
            <a:r>
              <a:rPr lang="en-US" altLang="nl-BE" dirty="0" smtClean="0">
                <a:solidFill>
                  <a:srgbClr val="000000"/>
                </a:solidFill>
              </a:rPr>
              <a:t>Bavo </a:t>
            </a:r>
            <a:r>
              <a:rPr lang="en-US" altLang="nl-BE" dirty="0">
                <a:solidFill>
                  <a:srgbClr val="000000"/>
                </a:solidFill>
              </a:rPr>
              <a:t>Langerock, Corinne </a:t>
            </a:r>
            <a:r>
              <a:rPr lang="en-US" altLang="nl-BE" dirty="0" smtClean="0">
                <a:solidFill>
                  <a:srgbClr val="000000"/>
                </a:solidFill>
              </a:rPr>
              <a:t>Vigouroux, </a:t>
            </a:r>
            <a:r>
              <a:rPr lang="en-US" altLang="nl-BE" dirty="0">
                <a:solidFill>
                  <a:srgbClr val="000000"/>
                </a:solidFill>
              </a:rPr>
              <a:t>Christian Hermans, Nicolas Kumps, Francis Scolas</a:t>
            </a:r>
            <a:r>
              <a:rPr lang="en-US" altLang="nl-BE" dirty="0" smtClean="0">
                <a:solidFill>
                  <a:srgbClr val="000000"/>
                </a:solidFill>
              </a:rPr>
              <a:t>, Minqiang Zhou, </a:t>
            </a:r>
            <a:br>
              <a:rPr lang="en-US" altLang="nl-BE" dirty="0" smtClean="0">
                <a:solidFill>
                  <a:srgbClr val="000000"/>
                </a:solidFill>
              </a:rPr>
            </a:br>
            <a:r>
              <a:rPr lang="en-US" altLang="nl-BE" b="1" dirty="0" smtClean="0">
                <a:solidFill>
                  <a:srgbClr val="000000"/>
                </a:solidFill>
              </a:rPr>
              <a:t>Martine </a:t>
            </a:r>
            <a:r>
              <a:rPr lang="en-US" altLang="nl-BE" b="1" dirty="0">
                <a:solidFill>
                  <a:srgbClr val="000000"/>
                </a:solidFill>
              </a:rPr>
              <a:t>De </a:t>
            </a:r>
            <a:r>
              <a:rPr lang="en-US" altLang="nl-BE" b="1" dirty="0" smtClean="0">
                <a:solidFill>
                  <a:srgbClr val="000000"/>
                </a:solidFill>
              </a:rPr>
              <a:t>Mazière (PI)</a:t>
            </a:r>
            <a:endParaRPr lang="en-US" altLang="nl-BE" b="1" dirty="0">
              <a:solidFill>
                <a:srgbClr val="000000"/>
              </a:solidFill>
            </a:endParaRPr>
          </a:p>
          <a:p>
            <a:pPr algn="ctr" defTabSz="414640" eaLnBrk="1" hangingPunct="0">
              <a:buClr>
                <a:srgbClr val="000000"/>
              </a:buClr>
              <a:buSzPct val="100000"/>
            </a:pPr>
            <a:r>
              <a:rPr lang="en-US" altLang="nl-BE" i="1" dirty="0" smtClean="0">
                <a:solidFill>
                  <a:srgbClr val="000000"/>
                </a:solidFill>
              </a:rPr>
              <a:t>Royal Belgian </a:t>
            </a:r>
            <a:r>
              <a:rPr lang="en-US" altLang="nl-BE" i="1" dirty="0">
                <a:solidFill>
                  <a:srgbClr val="000000"/>
                </a:solidFill>
              </a:rPr>
              <a:t>Institute for Space </a:t>
            </a:r>
            <a:r>
              <a:rPr lang="en-US" altLang="nl-BE" i="1" dirty="0" smtClean="0">
                <a:solidFill>
                  <a:srgbClr val="000000"/>
                </a:solidFill>
              </a:rPr>
              <a:t>Aeronomy, Belgium</a:t>
            </a:r>
            <a:endParaRPr lang="en-US" altLang="nl-BE" i="1" dirty="0">
              <a:solidFill>
                <a:srgbClr val="000000"/>
              </a:solidFill>
            </a:endParaRPr>
          </a:p>
          <a:p>
            <a:pPr algn="ctr" defTabSz="414640" eaLnBrk="1" hangingPunct="0">
              <a:lnSpc>
                <a:spcPct val="150000"/>
              </a:lnSpc>
              <a:buClr>
                <a:srgbClr val="000000"/>
              </a:buClr>
              <a:buSzPct val="100000"/>
            </a:pPr>
            <a:endParaRPr lang="en-US" altLang="nl-BE" i="1" dirty="0">
              <a:solidFill>
                <a:srgbClr val="000000"/>
              </a:solidFill>
            </a:endParaRPr>
          </a:p>
          <a:p>
            <a:pPr algn="ctr" defTabSz="414640" eaLnBrk="1" hangingPunct="0">
              <a:buClr>
                <a:srgbClr val="000000"/>
              </a:buClr>
              <a:buSzPct val="100000"/>
            </a:pPr>
            <a:r>
              <a:rPr lang="en-US" altLang="nl-BE" dirty="0">
                <a:solidFill>
                  <a:srgbClr val="000000"/>
                </a:solidFill>
              </a:rPr>
              <a:t>Jean-Marc Metzger, </a:t>
            </a:r>
            <a:r>
              <a:rPr lang="en-US" altLang="nl-BE" dirty="0" smtClean="0">
                <a:solidFill>
                  <a:srgbClr val="000000"/>
                </a:solidFill>
              </a:rPr>
              <a:t>Valentin </a:t>
            </a:r>
            <a:r>
              <a:rPr lang="en-US" altLang="nl-BE" dirty="0" err="1" smtClean="0">
                <a:solidFill>
                  <a:srgbClr val="000000"/>
                </a:solidFill>
              </a:rPr>
              <a:t>Duflot</a:t>
            </a:r>
            <a:r>
              <a:rPr lang="en-US" altLang="nl-BE" dirty="0" smtClean="0">
                <a:solidFill>
                  <a:srgbClr val="000000"/>
                </a:solidFill>
              </a:rPr>
              <a:t>, Jean-Pierre </a:t>
            </a:r>
            <a:r>
              <a:rPr lang="en-US" altLang="nl-BE" dirty="0">
                <a:solidFill>
                  <a:srgbClr val="000000"/>
                </a:solidFill>
              </a:rPr>
              <a:t>Cammas</a:t>
            </a:r>
          </a:p>
          <a:p>
            <a:pPr algn="ctr" defTabSz="414640" eaLnBrk="1" hangingPunct="0">
              <a:buClr>
                <a:srgbClr val="000000"/>
              </a:buClr>
              <a:buSzPct val="100000"/>
            </a:pPr>
            <a:r>
              <a:rPr lang="en-US" altLang="nl-BE" i="1" dirty="0">
                <a:solidFill>
                  <a:srgbClr val="000000"/>
                </a:solidFill>
              </a:rPr>
              <a:t>Université de la </a:t>
            </a:r>
            <a:r>
              <a:rPr lang="en-US" altLang="nl-BE" i="1" dirty="0" smtClean="0">
                <a:solidFill>
                  <a:srgbClr val="000000"/>
                </a:solidFill>
              </a:rPr>
              <a:t>Réunion, France</a:t>
            </a:r>
          </a:p>
          <a:p>
            <a:pPr algn="ctr" defTabSz="414640" eaLnBrk="1" hangingPunct="0">
              <a:buClr>
                <a:srgbClr val="000000"/>
              </a:buClr>
              <a:buSzPct val="100000"/>
            </a:pPr>
            <a:endParaRPr lang="en-US" altLang="nl-BE" i="1" dirty="0">
              <a:solidFill>
                <a:srgbClr val="000000"/>
              </a:solidFill>
            </a:endParaRPr>
          </a:p>
          <a:p>
            <a:pPr algn="ctr" defTabSz="414640" eaLnBrk="1" hangingPunct="0">
              <a:buClr>
                <a:srgbClr val="000000"/>
              </a:buClr>
              <a:buSzPct val="100000"/>
            </a:pPr>
            <a:r>
              <a:rPr lang="pt-BR" dirty="0">
                <a:solidFill>
                  <a:srgbClr val="000000"/>
                </a:solidFill>
              </a:rPr>
              <a:t>Carlos Augusto Bauer Aquino (IFRO</a:t>
            </a:r>
            <a:r>
              <a:rPr lang="pt-BR" dirty="0" smtClean="0">
                <a:solidFill>
                  <a:srgbClr val="000000"/>
                </a:solidFill>
              </a:rPr>
              <a:t>), Christiane Silvestrini de Morais (IFRO), Luciana Vanni Gatti (CCST/INPE)</a:t>
            </a:r>
            <a:endParaRPr lang="en-US" altLang="nl-BE" i="1" dirty="0" smtClean="0">
              <a:solidFill>
                <a:srgbClr val="FF0000"/>
              </a:solidFill>
            </a:endParaRPr>
          </a:p>
          <a:p>
            <a:pPr algn="ctr" defTabSz="414640" eaLnBrk="1" hangingPunct="0">
              <a:buClr>
                <a:srgbClr val="000000"/>
              </a:buClr>
              <a:buSzPct val="100000"/>
            </a:pPr>
            <a:r>
              <a:rPr lang="en-US" altLang="nl-BE" i="1" dirty="0" smtClean="0">
                <a:solidFill>
                  <a:srgbClr val="000000"/>
                </a:solidFill>
              </a:rPr>
              <a:t>Brazil</a:t>
            </a:r>
            <a:endParaRPr lang="en-US" altLang="nl-BE" i="1" dirty="0">
              <a:solidFill>
                <a:srgbClr val="000000"/>
              </a:solidFill>
            </a:endParaRPr>
          </a:p>
        </p:txBody>
      </p:sp>
      <p:pic>
        <p:nvPicPr>
          <p:cNvPr id="7" name="Picture 11" descr="logo-bira_iasb-2010"/>
          <p:cNvPicPr>
            <a:picLocks noChangeAspect="1" noChangeArrowheads="1"/>
          </p:cNvPicPr>
          <p:nvPr/>
        </p:nvPicPr>
        <p:blipFill rotWithShape="1">
          <a:blip r:embed="rId4">
            <a:extLst>
              <a:ext uri="{28A0092B-C50C-407E-A947-70E740481C1C}">
                <a14:useLocalDpi xmlns:a14="http://schemas.microsoft.com/office/drawing/2010/main" val="0"/>
              </a:ext>
            </a:extLst>
          </a:blip>
          <a:srcRect r="60015"/>
          <a:stretch/>
        </p:blipFill>
        <p:spPr bwMode="auto">
          <a:xfrm>
            <a:off x="0" y="4942737"/>
            <a:ext cx="1638432" cy="1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214938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Instrumentation at Ma</a:t>
            </a:r>
            <a:r>
              <a:rPr lang="en-US" altLang="nl-BE" sz="2600" dirty="0" err="1" smtClean="0">
                <a:solidFill>
                  <a:srgbClr val="000000"/>
                </a:solidFill>
                <a:latin typeface="Segoe UI Light" pitchFamily="34" charset="0"/>
              </a:rPr>
              <a:t>ïdo</a:t>
            </a:r>
            <a:endParaRPr lang="fr-FR" altLang="en-US" sz="2600" dirty="0">
              <a:solidFill>
                <a:srgbClr val="000000"/>
              </a:solidFill>
              <a:latin typeface="Tahoma" pitchFamily="34" charset="0"/>
            </a:endParaRPr>
          </a:p>
        </p:txBody>
      </p:sp>
      <p:sp>
        <p:nvSpPr>
          <p:cNvPr id="7" name="TextBox 6"/>
          <p:cNvSpPr txBox="1"/>
          <p:nvPr/>
        </p:nvSpPr>
        <p:spPr>
          <a:xfrm>
            <a:off x="0" y="1052736"/>
            <a:ext cx="9144000" cy="1569660"/>
          </a:xfrm>
          <a:prstGeom prst="rect">
            <a:avLst/>
          </a:prstGeom>
          <a:noFill/>
        </p:spPr>
        <p:txBody>
          <a:bodyPr wrap="square" rtlCol="0">
            <a:spAutoFit/>
          </a:bodyPr>
          <a:lstStyle/>
          <a:p>
            <a:pPr algn="just"/>
            <a:r>
              <a:rPr lang="nl-BE" sz="1600" dirty="0" smtClean="0">
                <a:solidFill>
                  <a:srgbClr val="000000"/>
                </a:solidFill>
                <a:latin typeface="Arial" panose="020B0604020202020204" pitchFamily="34" charset="0"/>
                <a:cs typeface="Arial" panose="020B0604020202020204" pitchFamily="34" charset="0"/>
              </a:rPr>
              <a:t>Location: Ma</a:t>
            </a:r>
            <a:r>
              <a:rPr lang="en-US" altLang="nl-BE" sz="1600" dirty="0" err="1">
                <a:solidFill>
                  <a:srgbClr val="000000"/>
                </a:solidFill>
                <a:latin typeface="Arial" panose="020B0604020202020204" pitchFamily="34" charset="0"/>
                <a:cs typeface="Arial" panose="020B0604020202020204" pitchFamily="34" charset="0"/>
              </a:rPr>
              <a:t>ïdo</a:t>
            </a:r>
            <a:r>
              <a:rPr lang="en-US" altLang="nl-BE" sz="1600" dirty="0">
                <a:solidFill>
                  <a:srgbClr val="000000"/>
                </a:solidFill>
                <a:latin typeface="Arial" panose="020B0604020202020204" pitchFamily="34" charset="0"/>
                <a:cs typeface="Arial" panose="020B0604020202020204" pitchFamily="34" charset="0"/>
              </a:rPr>
              <a:t> observatory </a:t>
            </a:r>
            <a:r>
              <a:rPr lang="nl-BE" sz="1600" dirty="0" smtClean="0">
                <a:solidFill>
                  <a:srgbClr val="000000"/>
                </a:solidFill>
                <a:latin typeface="Arial" panose="020B0604020202020204" pitchFamily="34" charset="0"/>
                <a:cs typeface="Arial" panose="020B0604020202020204" pitchFamily="34" charset="0"/>
              </a:rPr>
              <a:t>(-21.079° N, 55.384° E, 2157.7 m.a.s.l)</a:t>
            </a:r>
            <a:endParaRPr lang="nl-BE" sz="1600" dirty="0">
              <a:solidFill>
                <a:srgbClr val="000000"/>
              </a:solidFill>
              <a:latin typeface="Arial" panose="020B0604020202020204" pitchFamily="34" charset="0"/>
              <a:cs typeface="Arial" panose="020B0604020202020204" pitchFamily="34" charset="0"/>
            </a:endParaRP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a:solidFill>
                  <a:srgbClr val="000000"/>
                </a:solidFill>
                <a:latin typeface="Arial" panose="020B0604020202020204" pitchFamily="34" charset="0"/>
                <a:cs typeface="Arial" panose="020B0604020202020204" pitchFamily="34" charset="0"/>
              </a:rPr>
              <a:t>Instrument characteristics: </a:t>
            </a:r>
            <a:r>
              <a:rPr lang="nl-BE" sz="1600" dirty="0" smtClean="0">
                <a:solidFill>
                  <a:srgbClr val="000000"/>
                </a:solidFill>
                <a:latin typeface="Arial" panose="020B0604020202020204" pitchFamily="34" charset="0"/>
                <a:cs typeface="Arial" panose="020B0604020202020204" pitchFamily="34" charset="0"/>
              </a:rPr>
              <a:t>Bruker IFS 125HR, KBr Beamsplitter and optics, home-built sun-tracker and electronics</a:t>
            </a: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smtClean="0">
                <a:solidFill>
                  <a:srgbClr val="000000"/>
                </a:solidFill>
                <a:latin typeface="Arial" panose="020B0604020202020204" pitchFamily="34" charset="0"/>
                <a:cs typeface="Arial" panose="020B0604020202020204" pitchFamily="34" charset="0"/>
              </a:rPr>
              <a:t>Networks: NDACC </a:t>
            </a:r>
            <a:r>
              <a:rPr lang="nl-BE" sz="1600" dirty="0">
                <a:solidFill>
                  <a:srgbClr val="000000"/>
                </a:solidFill>
                <a:latin typeface="Arial" panose="020B0604020202020204" pitchFamily="34" charset="0"/>
                <a:cs typeface="Arial" panose="020B0604020202020204" pitchFamily="34" charset="0"/>
              </a:rPr>
              <a:t>(</a:t>
            </a:r>
            <a:r>
              <a:rPr lang="nl-BE" sz="1600" dirty="0" smtClean="0">
                <a:solidFill>
                  <a:srgbClr val="000000"/>
                </a:solidFill>
                <a:latin typeface="Arial" panose="020B0604020202020204" pitchFamily="34" charset="0"/>
                <a:cs typeface="Arial" panose="020B0604020202020204" pitchFamily="34" charset="0"/>
              </a:rPr>
              <a:t>InSb and HgCdTe) and TCCON (InGaAs</a:t>
            </a:r>
            <a:r>
              <a:rPr lang="nl-BE" sz="1600" dirty="0">
                <a:solidFill>
                  <a:srgbClr val="000000"/>
                </a:solidFill>
                <a:latin typeface="Arial" panose="020B0604020202020204" pitchFamily="34" charset="0"/>
                <a:cs typeface="Arial" panose="020B0604020202020204" pitchFamily="34" charset="0"/>
              </a:rPr>
              <a:t>) </a:t>
            </a:r>
            <a:r>
              <a:rPr lang="nl-BE" sz="1600" dirty="0" smtClean="0">
                <a:solidFill>
                  <a:srgbClr val="000000"/>
                </a:solidFill>
                <a:latin typeface="Arial" panose="020B0604020202020204" pitchFamily="34" charset="0"/>
                <a:cs typeface="Arial" panose="020B0604020202020204" pitchFamily="34" charset="0"/>
              </a:rPr>
              <a:t>(since </a:t>
            </a:r>
            <a:r>
              <a:rPr lang="nl-BE" sz="1600" dirty="0">
                <a:solidFill>
                  <a:srgbClr val="000000"/>
                </a:solidFill>
                <a:latin typeface="Arial" panose="020B0604020202020204" pitchFamily="34" charset="0"/>
                <a:cs typeface="Arial" panose="020B0604020202020204" pitchFamily="34" charset="0"/>
              </a:rPr>
              <a:t>March </a:t>
            </a:r>
            <a:r>
              <a:rPr lang="nl-BE" sz="1600" dirty="0" smtClean="0">
                <a:solidFill>
                  <a:srgbClr val="000000"/>
                </a:solidFill>
                <a:latin typeface="Arial" panose="020B0604020202020204" pitchFamily="34" charset="0"/>
                <a:cs typeface="Arial" panose="020B0604020202020204" pitchFamily="34" charset="0"/>
              </a:rPr>
              <a:t>2013</a:t>
            </a:r>
            <a:r>
              <a:rPr lang="nl-BE" sz="1600" dirty="0">
                <a:solidFill>
                  <a:srgbClr val="000000"/>
                </a:solidFill>
                <a:latin typeface="Arial" panose="020B0604020202020204" pitchFamily="34" charset="0"/>
                <a:cs typeface="Arial" panose="020B0604020202020204" pitchFamily="34" charset="0"/>
              </a:rPr>
              <a:t>)</a:t>
            </a:r>
          </a:p>
        </p:txBody>
      </p:sp>
      <p:sp>
        <p:nvSpPr>
          <p:cNvPr id="10" name="TextBox 2"/>
          <p:cNvSpPr txBox="1">
            <a:spLocks noChangeArrowheads="1"/>
          </p:cNvSpPr>
          <p:nvPr/>
        </p:nvSpPr>
        <p:spPr bwMode="auto">
          <a:xfrm>
            <a:off x="1366740" y="6237312"/>
            <a:ext cx="169309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a:solidFill>
                  <a:srgbClr val="000000"/>
                </a:solidFill>
              </a:rPr>
              <a:t>Ma</a:t>
            </a:r>
            <a:r>
              <a:rPr lang="en-US" altLang="nl-BE" sz="1400" dirty="0">
                <a:solidFill>
                  <a:srgbClr val="000000"/>
                </a:solidFill>
              </a:rPr>
              <a:t>ï</a:t>
            </a:r>
            <a:r>
              <a:rPr lang="nl-BE" altLang="nl-BE" sz="1400" dirty="0">
                <a:solidFill>
                  <a:srgbClr val="000000"/>
                </a:solidFill>
              </a:rPr>
              <a:t>do </a:t>
            </a:r>
            <a:r>
              <a:rPr lang="nl-BE" altLang="nl-BE" sz="1400" dirty="0" smtClean="0">
                <a:solidFill>
                  <a:srgbClr val="000000"/>
                </a:solidFill>
              </a:rPr>
              <a:t>observatory</a:t>
            </a:r>
            <a:endParaRPr lang="nl-BE" altLang="nl-BE" sz="1400" dirty="0">
              <a:solidFill>
                <a:srgbClr val="000000"/>
              </a:solidFill>
            </a:endParaRPr>
          </a:p>
        </p:txBody>
      </p:sp>
      <p:sp>
        <p:nvSpPr>
          <p:cNvPr id="11" name="TextBox 17"/>
          <p:cNvSpPr txBox="1">
            <a:spLocks noChangeArrowheads="1"/>
          </p:cNvSpPr>
          <p:nvPr/>
        </p:nvSpPr>
        <p:spPr bwMode="auto">
          <a:xfrm>
            <a:off x="5076056" y="6217567"/>
            <a:ext cx="33377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a:solidFill>
                  <a:srgbClr val="000000"/>
                </a:solidFill>
              </a:rPr>
              <a:t>FTIR spectrometer – Bruker IFS 125HR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3237317"/>
            <a:ext cx="4499992" cy="2999995"/>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22993" t="24973" r="5970" b="561"/>
          <a:stretch/>
        </p:blipFill>
        <p:spPr>
          <a:xfrm>
            <a:off x="107505" y="3260017"/>
            <a:ext cx="4248472" cy="2949714"/>
          </a:xfrm>
          <a:prstGeom prst="rect">
            <a:avLst/>
          </a:prstGeom>
        </p:spPr>
      </p:pic>
    </p:spTree>
    <p:extLst>
      <p:ext uri="{BB962C8B-B14F-4D97-AF65-F5344CB8AC3E}">
        <p14:creationId xmlns:p14="http://schemas.microsoft.com/office/powerpoint/2010/main" val="35262668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solidFill>
                  <a:srgbClr val="000000"/>
                </a:solidFill>
                <a:latin typeface="Segoe UI Light" pitchFamily="34" charset="0"/>
              </a:rPr>
              <a:t>Instrumental line shape parameters at </a:t>
            </a:r>
            <a:r>
              <a:rPr lang="nl-BE" altLang="en-US" sz="2600" dirty="0" smtClean="0">
                <a:solidFill>
                  <a:srgbClr val="000000"/>
                </a:solidFill>
                <a:latin typeface="Segoe UI Light" pitchFamily="34" charset="0"/>
              </a:rPr>
              <a:t>Maido</a:t>
            </a:r>
            <a:endParaRPr lang="fr-FR" altLang="en-US" sz="2600" dirty="0">
              <a:solidFill>
                <a:srgbClr val="000000"/>
              </a:solidFill>
              <a:latin typeface="Tahoma" pitchFamily="34" charset="0"/>
            </a:endParaRPr>
          </a:p>
        </p:txBody>
      </p:sp>
      <p:sp>
        <p:nvSpPr>
          <p:cNvPr id="7" name="TextBox 6"/>
          <p:cNvSpPr txBox="1"/>
          <p:nvPr/>
        </p:nvSpPr>
        <p:spPr>
          <a:xfrm>
            <a:off x="0" y="980728"/>
            <a:ext cx="9144000" cy="338554"/>
          </a:xfrm>
          <a:prstGeom prst="rect">
            <a:avLst/>
          </a:prstGeom>
          <a:noFill/>
        </p:spPr>
        <p:txBody>
          <a:bodyPr wrap="square" rtlCol="0">
            <a:spAutoFit/>
          </a:bodyPr>
          <a:lstStyle/>
          <a:p>
            <a:pPr algn="just"/>
            <a:r>
              <a:rPr lang="en-US" sz="1600" dirty="0" smtClean="0">
                <a:solidFill>
                  <a:srgbClr val="000000"/>
                </a:solidFill>
                <a:latin typeface="Arial" panose="020B0604020202020204" pitchFamily="34" charset="0"/>
                <a:cs typeface="Arial" panose="020B0604020202020204" pitchFamily="34" charset="0"/>
              </a:rPr>
              <a:t>Diagnostic parameters for checking the instrument performance</a:t>
            </a:r>
            <a:endParaRPr lang="en-US" sz="1600" dirty="0">
              <a:solidFill>
                <a:srgbClr val="000000"/>
              </a:solidFill>
              <a:latin typeface="Arial" panose="020B0604020202020204" pitchFamily="34" charset="0"/>
              <a:cs typeface="Arial" panose="020B0604020202020204" pitchFamily="34" charset="0"/>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1326489"/>
            <a:ext cx="7164858" cy="2872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33" y="3980982"/>
            <a:ext cx="7190229" cy="2877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2593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22" y="1772816"/>
            <a:ext cx="9017774" cy="2178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SNR plot for measurements at Ma</a:t>
            </a:r>
            <a:r>
              <a:rPr lang="en-US" altLang="nl-BE" sz="2600" dirty="0" smtClean="0">
                <a:solidFill>
                  <a:srgbClr val="000000"/>
                </a:solidFill>
                <a:latin typeface="Segoe UI Light" pitchFamily="34" charset="0"/>
              </a:rPr>
              <a:t>ï</a:t>
            </a:r>
            <a:r>
              <a:rPr lang="nl-BE" altLang="en-US" sz="2600" dirty="0" smtClean="0">
                <a:solidFill>
                  <a:srgbClr val="000000"/>
                </a:solidFill>
                <a:latin typeface="Segoe UI Light" pitchFamily="34" charset="0"/>
              </a:rPr>
              <a:t>do</a:t>
            </a:r>
            <a:endParaRPr lang="fr-FR" altLang="en-US" sz="2600" dirty="0">
              <a:solidFill>
                <a:srgbClr val="000000"/>
              </a:solidFill>
              <a:latin typeface="Tahoma" pitchFamily="34" charset="0"/>
            </a:endParaRPr>
          </a:p>
        </p:txBody>
      </p:sp>
      <p:cxnSp>
        <p:nvCxnSpPr>
          <p:cNvPr id="9" name="Straight Arrow Connector 8"/>
          <p:cNvCxnSpPr/>
          <p:nvPr/>
        </p:nvCxnSpPr>
        <p:spPr>
          <a:xfrm>
            <a:off x="4932040" y="1484784"/>
            <a:ext cx="0" cy="648072"/>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211960" y="1196752"/>
            <a:ext cx="1564852" cy="276999"/>
          </a:xfrm>
          <a:prstGeom prst="rect">
            <a:avLst/>
          </a:prstGeom>
          <a:noFill/>
        </p:spPr>
        <p:txBody>
          <a:bodyPr wrap="none" rtlCol="0">
            <a:spAutoFit/>
          </a:bodyPr>
          <a:lstStyle/>
          <a:p>
            <a:r>
              <a:rPr lang="nl-BE" sz="1200" dirty="0" smtClean="0">
                <a:solidFill>
                  <a:srgbClr val="000000"/>
                </a:solidFill>
              </a:rPr>
              <a:t>Power supply failure</a:t>
            </a:r>
            <a:endParaRPr lang="nl-BE" sz="1200" dirty="0">
              <a:solidFill>
                <a:srgbClr val="000000"/>
              </a:solidFill>
            </a:endParaRPr>
          </a:p>
        </p:txBody>
      </p:sp>
      <p:cxnSp>
        <p:nvCxnSpPr>
          <p:cNvPr id="34" name="Straight Arrow Connector 33"/>
          <p:cNvCxnSpPr/>
          <p:nvPr/>
        </p:nvCxnSpPr>
        <p:spPr>
          <a:xfrm flipH="1">
            <a:off x="5436096" y="1749618"/>
            <a:ext cx="298827" cy="887294"/>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148064" y="1454587"/>
            <a:ext cx="1173719" cy="276999"/>
          </a:xfrm>
          <a:prstGeom prst="rect">
            <a:avLst/>
          </a:prstGeom>
          <a:noFill/>
        </p:spPr>
        <p:txBody>
          <a:bodyPr wrap="none" rtlCol="0">
            <a:spAutoFit/>
          </a:bodyPr>
          <a:lstStyle/>
          <a:p>
            <a:r>
              <a:rPr lang="nl-BE" sz="1200" dirty="0">
                <a:solidFill>
                  <a:srgbClr val="000000"/>
                </a:solidFill>
              </a:rPr>
              <a:t>Storm warning</a:t>
            </a:r>
          </a:p>
        </p:txBody>
      </p:sp>
      <p:sp>
        <p:nvSpPr>
          <p:cNvPr id="54" name="TextBox 53"/>
          <p:cNvSpPr txBox="1"/>
          <p:nvPr/>
        </p:nvSpPr>
        <p:spPr>
          <a:xfrm>
            <a:off x="35496" y="4705398"/>
            <a:ext cx="9001000" cy="584775"/>
          </a:xfrm>
          <a:prstGeom prst="rect">
            <a:avLst/>
          </a:prstGeom>
          <a:noFill/>
        </p:spPr>
        <p:txBody>
          <a:bodyPr wrap="square" rtlCol="0">
            <a:spAutoFit/>
          </a:bodyPr>
          <a:lstStyle/>
          <a:p>
            <a:r>
              <a:rPr lang="en-US" sz="1600" dirty="0" smtClean="0">
                <a:solidFill>
                  <a:srgbClr val="000000"/>
                </a:solidFill>
              </a:rPr>
              <a:t>No instrumental problem during the last year, few gaps in the timeseries due to liquid nitrogen delivery delay, storm warning and power failure. </a:t>
            </a:r>
            <a:endParaRPr lang="en-US" sz="1600" dirty="0">
              <a:solidFill>
                <a:srgbClr val="000000"/>
              </a:solidFill>
            </a:endParaRPr>
          </a:p>
        </p:txBody>
      </p:sp>
      <p:sp>
        <p:nvSpPr>
          <p:cNvPr id="12" name="TextBox 11"/>
          <p:cNvSpPr txBox="1"/>
          <p:nvPr/>
        </p:nvSpPr>
        <p:spPr>
          <a:xfrm>
            <a:off x="-21857" y="1435733"/>
            <a:ext cx="441146" cy="276999"/>
          </a:xfrm>
          <a:prstGeom prst="rect">
            <a:avLst/>
          </a:prstGeom>
          <a:noFill/>
        </p:spPr>
        <p:txBody>
          <a:bodyPr wrap="none" rtlCol="0">
            <a:spAutoFit/>
          </a:bodyPr>
          <a:lstStyle/>
          <a:p>
            <a:r>
              <a:rPr lang="nl-BE" sz="1200" dirty="0" smtClean="0">
                <a:solidFill>
                  <a:srgbClr val="000000"/>
                </a:solidFill>
              </a:rPr>
              <a:t>a.u.</a:t>
            </a:r>
            <a:endParaRPr lang="nl-BE" sz="1200" dirty="0">
              <a:solidFill>
                <a:srgbClr val="000000"/>
              </a:solidFill>
            </a:endParaRPr>
          </a:p>
        </p:txBody>
      </p:sp>
      <p:cxnSp>
        <p:nvCxnSpPr>
          <p:cNvPr id="14" name="Straight Arrow Connector 13"/>
          <p:cNvCxnSpPr/>
          <p:nvPr/>
        </p:nvCxnSpPr>
        <p:spPr>
          <a:xfrm>
            <a:off x="2051720" y="1637184"/>
            <a:ext cx="0" cy="648072"/>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259632" y="1351801"/>
            <a:ext cx="1659429" cy="276999"/>
          </a:xfrm>
          <a:prstGeom prst="rect">
            <a:avLst/>
          </a:prstGeom>
          <a:noFill/>
        </p:spPr>
        <p:txBody>
          <a:bodyPr wrap="none" rtlCol="0">
            <a:spAutoFit/>
          </a:bodyPr>
          <a:lstStyle/>
          <a:p>
            <a:r>
              <a:rPr lang="nl-BE" sz="1200" dirty="0" smtClean="0">
                <a:solidFill>
                  <a:srgbClr val="000000"/>
                </a:solidFill>
              </a:rPr>
              <a:t>Change of hard drive</a:t>
            </a:r>
          </a:p>
        </p:txBody>
      </p:sp>
    </p:spTree>
    <p:extLst>
      <p:ext uri="{BB962C8B-B14F-4D97-AF65-F5344CB8AC3E}">
        <p14:creationId xmlns:p14="http://schemas.microsoft.com/office/powerpoint/2010/main" val="12926218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FTIR measurement statistics at Ma</a:t>
            </a:r>
            <a:r>
              <a:rPr lang="en-US" altLang="nl-BE" sz="2600" dirty="0">
                <a:solidFill>
                  <a:srgbClr val="000000"/>
                </a:solidFill>
                <a:latin typeface="Segoe UI Light" pitchFamily="34" charset="0"/>
              </a:rPr>
              <a:t>ï</a:t>
            </a:r>
            <a:r>
              <a:rPr lang="nl-BE" altLang="en-US" sz="2600" dirty="0" smtClean="0">
                <a:solidFill>
                  <a:srgbClr val="000000"/>
                </a:solidFill>
                <a:latin typeface="Segoe UI Light" pitchFamily="34" charset="0"/>
              </a:rPr>
              <a:t>do</a:t>
            </a:r>
            <a:endParaRPr lang="fr-FR" altLang="en-US" sz="2600" dirty="0">
              <a:solidFill>
                <a:srgbClr val="000000"/>
              </a:solidFill>
              <a:latin typeface="Tahoma" pitchFamily="34"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16" y="1124743"/>
            <a:ext cx="9144000" cy="2695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6" y="3861048"/>
            <a:ext cx="9158704" cy="2678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58104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Ma</a:t>
            </a:r>
            <a:r>
              <a:rPr lang="en-US" altLang="nl-BE" sz="2600" dirty="0" smtClean="0">
                <a:latin typeface="Segoe UI Light" pitchFamily="34" charset="0"/>
              </a:rPr>
              <a:t>ï</a:t>
            </a:r>
            <a:r>
              <a:rPr lang="nl-BE" altLang="en-US" sz="2600" dirty="0" smtClean="0">
                <a:solidFill>
                  <a:srgbClr val="000000"/>
                </a:solidFill>
                <a:latin typeface="Segoe UI Light" pitchFamily="34" charset="0"/>
              </a:rPr>
              <a:t>do NDACC time series</a:t>
            </a:r>
            <a:endParaRPr lang="fr-FR" altLang="en-US" sz="2600" dirty="0">
              <a:latin typeface="Tahoma" pitchFamily="34" charset="0"/>
            </a:endParaRPr>
          </a:p>
        </p:txBody>
      </p:sp>
      <p:sp>
        <p:nvSpPr>
          <p:cNvPr id="9" name="TextBox 8"/>
          <p:cNvSpPr txBox="1"/>
          <p:nvPr/>
        </p:nvSpPr>
        <p:spPr>
          <a:xfrm>
            <a:off x="107504" y="980728"/>
            <a:ext cx="8208912" cy="923330"/>
          </a:xfrm>
          <a:prstGeom prst="rect">
            <a:avLst/>
          </a:prstGeom>
          <a:noFill/>
        </p:spPr>
        <p:txBody>
          <a:bodyPr wrap="square" rtlCol="0">
            <a:spAutoFit/>
          </a:bodyPr>
          <a:lstStyle/>
          <a:p>
            <a:r>
              <a:rPr lang="nl-BE" dirty="0" smtClean="0"/>
              <a:t>Submission of standard NDACC species as usual.</a:t>
            </a:r>
          </a:p>
          <a:p>
            <a:endParaRPr lang="nl-BE" dirty="0" smtClean="0"/>
          </a:p>
          <a:p>
            <a:r>
              <a:rPr lang="nl-BE" dirty="0" smtClean="0"/>
              <a:t>New species “N2O” submitted to NDACC</a:t>
            </a:r>
            <a:endParaRPr lang="nl-BE" dirty="0"/>
          </a:p>
        </p:txBody>
      </p: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48" y="2160996"/>
            <a:ext cx="9014648" cy="4076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1566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Our new site in Brazil – @ Porto Volho</a:t>
            </a:r>
            <a:endParaRPr lang="fr-FR" altLang="en-US" sz="2600" dirty="0">
              <a:solidFill>
                <a:srgbClr val="000000"/>
              </a:solidFill>
              <a:latin typeface="Tahoma" pitchFamily="34" charset="0"/>
            </a:endParaRPr>
          </a:p>
        </p:txBody>
      </p:sp>
      <p:sp>
        <p:nvSpPr>
          <p:cNvPr id="7" name="TextBox 6"/>
          <p:cNvSpPr txBox="1"/>
          <p:nvPr/>
        </p:nvSpPr>
        <p:spPr>
          <a:xfrm>
            <a:off x="0" y="980728"/>
            <a:ext cx="4716016" cy="3785652"/>
          </a:xfrm>
          <a:prstGeom prst="rect">
            <a:avLst/>
          </a:prstGeom>
          <a:noFill/>
        </p:spPr>
        <p:txBody>
          <a:bodyPr wrap="square" rtlCol="0">
            <a:spAutoFit/>
          </a:bodyPr>
          <a:lstStyle/>
          <a:p>
            <a:pPr marL="285750" indent="-285750" algn="just" fontAlgn="auto">
              <a:spcBef>
                <a:spcPts val="0"/>
              </a:spcBef>
              <a:spcAft>
                <a:spcPts val="0"/>
              </a:spcAft>
              <a:buFont typeface="Arial" panose="020B0604020202020204" pitchFamily="34" charset="0"/>
              <a:buChar char="•"/>
              <a:defRPr/>
            </a:pPr>
            <a:r>
              <a:rPr lang="en-US" sz="1600" dirty="0" smtClean="0">
                <a:solidFill>
                  <a:srgbClr val="000000"/>
                </a:solidFill>
              </a:rPr>
              <a:t>Site location: Porto Velho – in the amazon forest in Brazil</a:t>
            </a:r>
          </a:p>
          <a:p>
            <a:pPr marL="285750" indent="-285750" algn="just" fontAlgn="auto">
              <a:spcBef>
                <a:spcPts val="0"/>
              </a:spcBef>
              <a:spcAft>
                <a:spcPts val="0"/>
              </a:spcAft>
              <a:buFont typeface="Arial" panose="020B0604020202020204" pitchFamily="34" charset="0"/>
              <a:buChar char="•"/>
              <a:defRPr/>
            </a:pPr>
            <a:endParaRPr lang="en-US" sz="1600" dirty="0" smtClean="0">
              <a:solidFill>
                <a:srgbClr val="000000"/>
              </a:solidFill>
            </a:endParaRPr>
          </a:p>
          <a:p>
            <a:pPr marL="285750" indent="-285750">
              <a:buFont typeface="Arial" panose="020B0604020202020204" pitchFamily="34" charset="0"/>
              <a:buChar char="•"/>
            </a:pPr>
            <a:r>
              <a:rPr lang="en-US" altLang="nl-BE" sz="1600" dirty="0" smtClean="0">
                <a:solidFill>
                  <a:srgbClr val="000000"/>
                </a:solidFill>
              </a:rPr>
              <a:t>Laboratory constructed for hosting our Bruker spectrometer</a:t>
            </a:r>
          </a:p>
          <a:p>
            <a:pPr marL="285750" indent="-285750">
              <a:buFont typeface="Arial" panose="020B0604020202020204" pitchFamily="34" charset="0"/>
              <a:buChar char="•"/>
            </a:pPr>
            <a:endParaRPr lang="en-US" altLang="nl-BE" sz="1600" dirty="0" smtClean="0">
              <a:solidFill>
                <a:srgbClr val="000000"/>
              </a:solidFill>
            </a:endParaRPr>
          </a:p>
          <a:p>
            <a:pPr marL="285750" indent="-285750">
              <a:buFont typeface="Arial" panose="020B0604020202020204" pitchFamily="34" charset="0"/>
              <a:buChar char="•"/>
            </a:pPr>
            <a:r>
              <a:rPr lang="en-US" altLang="nl-BE" sz="1600" dirty="0">
                <a:solidFill>
                  <a:srgbClr val="000000"/>
                </a:solidFill>
              </a:rPr>
              <a:t>Instrument installed and running since 15 July 2016</a:t>
            </a:r>
          </a:p>
          <a:p>
            <a:pPr marL="285750" indent="-285750">
              <a:buFont typeface="Arial" panose="020B0604020202020204" pitchFamily="34" charset="0"/>
              <a:buChar char="•"/>
            </a:pPr>
            <a:endParaRPr lang="en-US" altLang="nl-BE" sz="1600" dirty="0" smtClean="0">
              <a:solidFill>
                <a:srgbClr val="000000"/>
              </a:solidFill>
            </a:endParaRPr>
          </a:p>
          <a:p>
            <a:pPr marL="285750" indent="-285750">
              <a:buFont typeface="Arial" panose="020B0604020202020204" pitchFamily="34" charset="0"/>
              <a:buChar char="•"/>
            </a:pPr>
            <a:endParaRPr lang="en-US" altLang="nl-BE" sz="1600" dirty="0">
              <a:solidFill>
                <a:srgbClr val="000000"/>
              </a:solidFill>
            </a:endParaRPr>
          </a:p>
          <a:p>
            <a:pPr marL="285750" indent="-285750">
              <a:buFont typeface="Arial" panose="020B0604020202020204" pitchFamily="34" charset="0"/>
              <a:buChar char="•"/>
            </a:pPr>
            <a:endParaRPr lang="en-US" altLang="nl-BE" sz="1600" dirty="0" smtClean="0">
              <a:solidFill>
                <a:srgbClr val="000000"/>
              </a:solidFill>
            </a:endParaRPr>
          </a:p>
          <a:p>
            <a:pPr marL="285750" indent="-285750">
              <a:buFont typeface="Arial" panose="020B0604020202020204" pitchFamily="34" charset="0"/>
              <a:buChar char="•"/>
            </a:pPr>
            <a:endParaRPr lang="en-US" altLang="nl-BE" sz="1600" dirty="0" smtClean="0">
              <a:solidFill>
                <a:srgbClr val="000000"/>
              </a:solidFill>
            </a:endParaRPr>
          </a:p>
          <a:p>
            <a:pPr marL="285750" indent="-285750">
              <a:buFont typeface="Arial" panose="020B0604020202020204" pitchFamily="34" charset="0"/>
              <a:buChar char="•"/>
            </a:pPr>
            <a:r>
              <a:rPr lang="en-US" altLang="nl-BE" sz="1600" dirty="0" smtClean="0">
                <a:solidFill>
                  <a:srgbClr val="000000"/>
                </a:solidFill>
              </a:rPr>
              <a:t>We plan to start TCCON like measurements of GHGs in the NIR soon at Porto Velho.</a:t>
            </a:r>
            <a:endParaRPr lang="en-US" altLang="nl-BE" sz="1600" dirty="0">
              <a:solidFill>
                <a:srgbClr val="000000"/>
              </a:solidFill>
            </a:endParaRPr>
          </a:p>
          <a:p>
            <a:pPr marL="285750" indent="-285750">
              <a:buFont typeface="Arial" panose="020B0604020202020204" pitchFamily="34" charset="0"/>
              <a:buChar char="•"/>
            </a:pPr>
            <a:endParaRPr lang="en-US" altLang="nl-BE" sz="1600" dirty="0">
              <a:solidFill>
                <a:srgbClr val="000000"/>
              </a:solidFill>
            </a:endParaRPr>
          </a:p>
        </p:txBody>
      </p:sp>
      <p:grpSp>
        <p:nvGrpSpPr>
          <p:cNvPr id="2" name="Group 1"/>
          <p:cNvGrpSpPr/>
          <p:nvPr/>
        </p:nvGrpSpPr>
        <p:grpSpPr>
          <a:xfrm>
            <a:off x="4758055" y="1052736"/>
            <a:ext cx="4350449" cy="4824536"/>
            <a:chOff x="4758055" y="1340768"/>
            <a:chExt cx="4350449" cy="4824536"/>
          </a:xfrm>
        </p:grpSpPr>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8055" y="1340768"/>
              <a:ext cx="4350449" cy="48245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Line 5"/>
            <p:cNvSpPr>
              <a:spLocks noChangeShapeType="1"/>
            </p:cNvSpPr>
            <p:nvPr/>
          </p:nvSpPr>
          <p:spPr bwMode="auto">
            <a:xfrm flipH="1">
              <a:off x="5906850" y="3329696"/>
              <a:ext cx="552450" cy="457200"/>
            </a:xfrm>
            <a:prstGeom prst="line">
              <a:avLst/>
            </a:prstGeom>
            <a:noFill/>
            <a:ln w="360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457200" fontAlgn="auto" hangingPunct="0">
                <a:lnSpc>
                  <a:spcPct val="93000"/>
                </a:lnSpc>
                <a:spcBef>
                  <a:spcPts val="0"/>
                </a:spcBef>
                <a:spcAft>
                  <a:spcPts val="0"/>
                </a:spcAft>
                <a:buClr>
                  <a:srgbClr val="000000"/>
                </a:buClr>
                <a:buSzPct val="100000"/>
                <a:buFont typeface="Times New Roman" pitchFamily="16" charset="0"/>
                <a:buNone/>
                <a:defRPr/>
              </a:pPr>
              <a:endParaRPr lang="nl-BE" kern="0" smtClean="0">
                <a:solidFill>
                  <a:srgbClr val="000000"/>
                </a:solidFill>
              </a:endParaRPr>
            </a:p>
          </p:txBody>
        </p:sp>
        <p:sp>
          <p:nvSpPr>
            <p:cNvPr id="12" name="Text Box 7"/>
            <p:cNvSpPr txBox="1">
              <a:spLocks noChangeArrowheads="1"/>
            </p:cNvSpPr>
            <p:nvPr/>
          </p:nvSpPr>
          <p:spPr bwMode="auto">
            <a:xfrm>
              <a:off x="5660787" y="3740859"/>
              <a:ext cx="1674813"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0876" rIns="90000" bIns="45000"/>
            <a:lstStyle>
              <a:lvl1pPr eaLnBrk="0">
                <a:tabLst>
                  <a:tab pos="723900" algn="l"/>
                  <a:tab pos="1447800" algn="l"/>
                </a:tabLst>
                <a:defRPr>
                  <a:solidFill>
                    <a:schemeClr val="tx1"/>
                  </a:solidFill>
                  <a:latin typeface="Arial" charset="0"/>
                  <a:ea typeface="Droid Sans Fallback" charset="0"/>
                  <a:cs typeface="Droid Sans Fallback" charset="0"/>
                </a:defRPr>
              </a:lvl1pPr>
              <a:lvl2pPr eaLnBrk="0">
                <a:tabLst>
                  <a:tab pos="723900" algn="l"/>
                  <a:tab pos="1447800" algn="l"/>
                </a:tabLst>
                <a:defRPr>
                  <a:solidFill>
                    <a:schemeClr val="tx1"/>
                  </a:solidFill>
                  <a:latin typeface="Arial" charset="0"/>
                  <a:ea typeface="Droid Sans Fallback" charset="0"/>
                  <a:cs typeface="Droid Sans Fallback" charset="0"/>
                </a:defRPr>
              </a:lvl2pPr>
              <a:lvl3pPr eaLnBrk="0">
                <a:tabLst>
                  <a:tab pos="723900" algn="l"/>
                  <a:tab pos="1447800" algn="l"/>
                </a:tabLst>
                <a:defRPr>
                  <a:solidFill>
                    <a:schemeClr val="tx1"/>
                  </a:solidFill>
                  <a:latin typeface="Arial" charset="0"/>
                  <a:ea typeface="Droid Sans Fallback" charset="0"/>
                  <a:cs typeface="Droid Sans Fallback" charset="0"/>
                </a:defRPr>
              </a:lvl3pPr>
              <a:lvl4pPr eaLnBrk="0">
                <a:tabLst>
                  <a:tab pos="723900" algn="l"/>
                  <a:tab pos="1447800" algn="l"/>
                </a:tabLst>
                <a:defRPr>
                  <a:solidFill>
                    <a:schemeClr val="tx1"/>
                  </a:solidFill>
                  <a:latin typeface="Arial" charset="0"/>
                  <a:ea typeface="Droid Sans Fallback" charset="0"/>
                  <a:cs typeface="Droid Sans Fallback" charset="0"/>
                </a:defRPr>
              </a:lvl4pPr>
              <a:lvl5pPr eaLnBrk="0">
                <a:tabLst>
                  <a:tab pos="723900" algn="l"/>
                  <a:tab pos="14478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chemeClr val="tx1"/>
                  </a:solidFill>
                  <a:latin typeface="Arial" charset="0"/>
                  <a:ea typeface="Droid Sans Fallback" charset="0"/>
                  <a:cs typeface="Droid Sans Fallback" charset="0"/>
                </a:defRPr>
              </a:lvl9pPr>
            </a:lstStyle>
            <a:p>
              <a:pPr defTabSz="457200" eaLnBrk="1" fontAlgn="auto" hangingPunct="0">
                <a:lnSpc>
                  <a:spcPct val="93000"/>
                </a:lnSpc>
                <a:spcBef>
                  <a:spcPts val="0"/>
                </a:spcBef>
                <a:spcAft>
                  <a:spcPts val="0"/>
                </a:spcAft>
                <a:buClr>
                  <a:srgbClr val="000000"/>
                </a:buClr>
                <a:buSzPct val="100000"/>
                <a:buFont typeface="Times New Roman" pitchFamily="16" charset="0"/>
                <a:buNone/>
                <a:defRPr/>
              </a:pPr>
              <a:r>
                <a:rPr lang="en-US" altLang="nl-BE" b="1" kern="0" smtClean="0">
                  <a:solidFill>
                    <a:srgbClr val="000000"/>
                  </a:solidFill>
                </a:rPr>
                <a:t>Porto</a:t>
              </a:r>
              <a:r>
                <a:rPr lang="en-US" altLang="nl-BE" kern="0" smtClean="0">
                  <a:solidFill>
                    <a:srgbClr val="000000"/>
                  </a:solidFill>
                </a:rPr>
                <a:t> </a:t>
              </a:r>
              <a:r>
                <a:rPr lang="en-US" altLang="nl-BE" b="1" kern="0" smtClean="0">
                  <a:solidFill>
                    <a:srgbClr val="000000"/>
                  </a:solidFill>
                </a:rPr>
                <a:t>Velho</a:t>
              </a:r>
            </a:p>
          </p:txBody>
        </p:sp>
      </p:grpSp>
    </p:spTree>
    <p:extLst>
      <p:ext uri="{BB962C8B-B14F-4D97-AF65-F5344CB8AC3E}">
        <p14:creationId xmlns:p14="http://schemas.microsoft.com/office/powerpoint/2010/main" val="22166668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Instrumentation at Porto Velho</a:t>
            </a:r>
            <a:endParaRPr lang="fr-FR" altLang="en-US" sz="2600" dirty="0">
              <a:solidFill>
                <a:srgbClr val="000000"/>
              </a:solidFill>
              <a:latin typeface="Tahoma" pitchFamily="34" charset="0"/>
            </a:endParaRPr>
          </a:p>
        </p:txBody>
      </p:sp>
      <p:sp>
        <p:nvSpPr>
          <p:cNvPr id="7" name="TextBox 6"/>
          <p:cNvSpPr txBox="1"/>
          <p:nvPr/>
        </p:nvSpPr>
        <p:spPr>
          <a:xfrm>
            <a:off x="0" y="1052736"/>
            <a:ext cx="9144000" cy="1569660"/>
          </a:xfrm>
          <a:prstGeom prst="rect">
            <a:avLst/>
          </a:prstGeom>
          <a:noFill/>
        </p:spPr>
        <p:txBody>
          <a:bodyPr wrap="square" rtlCol="0">
            <a:spAutoFit/>
          </a:bodyPr>
          <a:lstStyle/>
          <a:p>
            <a:pPr algn="just"/>
            <a:r>
              <a:rPr lang="nl-BE" sz="1600" dirty="0" smtClean="0">
                <a:solidFill>
                  <a:srgbClr val="000000"/>
                </a:solidFill>
                <a:latin typeface="Arial" panose="020B0604020202020204" pitchFamily="34" charset="0"/>
                <a:cs typeface="Arial" panose="020B0604020202020204" pitchFamily="34" charset="0"/>
              </a:rPr>
              <a:t>Location: Porto Velho</a:t>
            </a:r>
            <a:r>
              <a:rPr lang="en-US" altLang="nl-BE" sz="1600" dirty="0" smtClean="0">
                <a:solidFill>
                  <a:srgbClr val="000000"/>
                </a:solidFill>
                <a:latin typeface="Arial" panose="020B0604020202020204" pitchFamily="34" charset="0"/>
                <a:cs typeface="Arial" panose="020B0604020202020204" pitchFamily="34" charset="0"/>
              </a:rPr>
              <a:t> </a:t>
            </a:r>
            <a:r>
              <a:rPr lang="nl-BE" sz="1600" dirty="0" smtClean="0">
                <a:solidFill>
                  <a:srgbClr val="000000"/>
                </a:solidFill>
                <a:latin typeface="Arial" panose="020B0604020202020204" pitchFamily="34" charset="0"/>
                <a:cs typeface="Arial" panose="020B0604020202020204" pitchFamily="34" charset="0"/>
              </a:rPr>
              <a:t>(-8.774° N, 296.128° E, 87.0 m.a.s.l)</a:t>
            </a:r>
            <a:endParaRPr lang="nl-BE" sz="1600" dirty="0">
              <a:solidFill>
                <a:srgbClr val="000000"/>
              </a:solidFill>
              <a:latin typeface="Arial" panose="020B0604020202020204" pitchFamily="34" charset="0"/>
              <a:cs typeface="Arial" panose="020B0604020202020204" pitchFamily="34" charset="0"/>
            </a:endParaRP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a:solidFill>
                  <a:srgbClr val="000000"/>
                </a:solidFill>
                <a:latin typeface="Arial" panose="020B0604020202020204" pitchFamily="34" charset="0"/>
                <a:cs typeface="Arial" panose="020B0604020202020204" pitchFamily="34" charset="0"/>
              </a:rPr>
              <a:t>Instrument characteristics: </a:t>
            </a:r>
            <a:r>
              <a:rPr lang="en-US" altLang="nl-BE" sz="1600" dirty="0">
                <a:solidFill>
                  <a:srgbClr val="000000"/>
                </a:solidFill>
              </a:rPr>
              <a:t>Bruker IFS 125M (upgraded St. Denis Bruker IFS 120M spectrometer)</a:t>
            </a:r>
          </a:p>
          <a:p>
            <a:pPr algn="just"/>
            <a:r>
              <a:rPr lang="nl-BE" sz="1600" dirty="0" smtClean="0">
                <a:solidFill>
                  <a:srgbClr val="000000"/>
                </a:solidFill>
                <a:latin typeface="Arial" panose="020B0604020202020204" pitchFamily="34" charset="0"/>
                <a:cs typeface="Arial" panose="020B0604020202020204" pitchFamily="34" charset="0"/>
              </a:rPr>
              <a:t>KBr/CaF2 Beamsplitter and optics, home-built sun-tracker and electronics, fully automatic operation</a:t>
            </a: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smtClean="0">
                <a:solidFill>
                  <a:srgbClr val="000000"/>
                </a:solidFill>
                <a:latin typeface="Arial" panose="020B0604020202020204" pitchFamily="34" charset="0"/>
                <a:cs typeface="Arial" panose="020B0604020202020204" pitchFamily="34" charset="0"/>
              </a:rPr>
              <a:t>Networks: NDACC (currently – InSb detector only, very soon we will install – HgCdTe detector)</a:t>
            </a:r>
            <a:endParaRPr lang="nl-BE" sz="1600" dirty="0">
              <a:solidFill>
                <a:srgbClr val="000000"/>
              </a:solidFill>
              <a:latin typeface="Arial" panose="020B0604020202020204" pitchFamily="34" charset="0"/>
              <a:cs typeface="Arial" panose="020B0604020202020204" pitchFamily="34" charset="0"/>
            </a:endParaRPr>
          </a:p>
        </p:txBody>
      </p:sp>
      <p:sp>
        <p:nvSpPr>
          <p:cNvPr id="10" name="TextBox 2"/>
          <p:cNvSpPr txBox="1">
            <a:spLocks noChangeArrowheads="1"/>
          </p:cNvSpPr>
          <p:nvPr/>
        </p:nvSpPr>
        <p:spPr bwMode="auto">
          <a:xfrm>
            <a:off x="683568" y="5733256"/>
            <a:ext cx="21435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smtClean="0">
                <a:solidFill>
                  <a:srgbClr val="000000"/>
                </a:solidFill>
              </a:rPr>
              <a:t>Homemade solar tracker</a:t>
            </a:r>
            <a:endParaRPr lang="nl-BE" altLang="nl-BE" sz="1400" dirty="0">
              <a:solidFill>
                <a:srgbClr val="000000"/>
              </a:solidFill>
            </a:endParaRPr>
          </a:p>
        </p:txBody>
      </p:sp>
      <p:sp>
        <p:nvSpPr>
          <p:cNvPr id="11" name="TextBox 17"/>
          <p:cNvSpPr txBox="1">
            <a:spLocks noChangeArrowheads="1"/>
          </p:cNvSpPr>
          <p:nvPr/>
        </p:nvSpPr>
        <p:spPr bwMode="auto">
          <a:xfrm>
            <a:off x="5665315" y="5733256"/>
            <a:ext cx="32271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a:solidFill>
                  <a:srgbClr val="000000"/>
                </a:solidFill>
              </a:rPr>
              <a:t>FTIR spectrometer – Bruker IFS </a:t>
            </a:r>
            <a:r>
              <a:rPr lang="nl-BE" altLang="nl-BE" sz="1400" dirty="0" smtClean="0">
                <a:solidFill>
                  <a:srgbClr val="000000"/>
                </a:solidFill>
              </a:rPr>
              <a:t>125M</a:t>
            </a:r>
            <a:endParaRPr lang="nl-BE" altLang="nl-BE" sz="1400" dirty="0">
              <a:solidFill>
                <a:srgbClr val="0000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454" y="3290475"/>
            <a:ext cx="3541527" cy="237077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6479" y="3304034"/>
            <a:ext cx="1590722" cy="23762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1589" y="3284985"/>
            <a:ext cx="3603957" cy="2412566"/>
          </a:xfrm>
          <a:prstGeom prst="rect">
            <a:avLst/>
          </a:prstGeom>
        </p:spPr>
      </p:pic>
      <p:sp>
        <p:nvSpPr>
          <p:cNvPr id="12" name="TextBox 2"/>
          <p:cNvSpPr txBox="1">
            <a:spLocks noChangeArrowheads="1"/>
          </p:cNvSpPr>
          <p:nvPr/>
        </p:nvSpPr>
        <p:spPr bwMode="auto">
          <a:xfrm>
            <a:off x="3939079" y="5733256"/>
            <a:ext cx="120898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smtClean="0">
                <a:solidFill>
                  <a:srgbClr val="000000"/>
                </a:solidFill>
              </a:rPr>
              <a:t>Meteostation</a:t>
            </a:r>
            <a:endParaRPr lang="nl-BE" altLang="nl-BE" sz="1400" dirty="0">
              <a:solidFill>
                <a:srgbClr val="000000"/>
              </a:solidFill>
            </a:endParaRPr>
          </a:p>
        </p:txBody>
      </p:sp>
    </p:spTree>
    <p:extLst>
      <p:ext uri="{BB962C8B-B14F-4D97-AF65-F5344CB8AC3E}">
        <p14:creationId xmlns:p14="http://schemas.microsoft.com/office/powerpoint/2010/main" val="1496230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solidFill>
                  <a:srgbClr val="000000"/>
                </a:solidFill>
                <a:latin typeface="Segoe UI Light" pitchFamily="34" charset="0"/>
              </a:rPr>
              <a:t>Instrumental line shape parameters at </a:t>
            </a:r>
            <a:r>
              <a:rPr lang="nl-BE" altLang="en-US" sz="2600" dirty="0" smtClean="0">
                <a:solidFill>
                  <a:srgbClr val="000000"/>
                </a:solidFill>
                <a:latin typeface="Segoe UI Light" pitchFamily="34" charset="0"/>
              </a:rPr>
              <a:t>Porto Velho</a:t>
            </a:r>
            <a:endParaRPr lang="fr-FR" altLang="en-US" sz="2600" dirty="0">
              <a:solidFill>
                <a:srgbClr val="000000"/>
              </a:solidFill>
              <a:latin typeface="Tahoma" pitchFamily="34" charset="0"/>
            </a:endParaRPr>
          </a:p>
        </p:txBody>
      </p:sp>
      <p:sp>
        <p:nvSpPr>
          <p:cNvPr id="7" name="TextBox 6"/>
          <p:cNvSpPr txBox="1"/>
          <p:nvPr/>
        </p:nvSpPr>
        <p:spPr>
          <a:xfrm>
            <a:off x="0" y="980728"/>
            <a:ext cx="9144000" cy="338554"/>
          </a:xfrm>
          <a:prstGeom prst="rect">
            <a:avLst/>
          </a:prstGeom>
          <a:noFill/>
        </p:spPr>
        <p:txBody>
          <a:bodyPr wrap="square" rtlCol="0">
            <a:spAutoFit/>
          </a:bodyPr>
          <a:lstStyle/>
          <a:p>
            <a:pPr algn="just"/>
            <a:r>
              <a:rPr lang="en-US" sz="1600" dirty="0" smtClean="0">
                <a:solidFill>
                  <a:srgbClr val="000000"/>
                </a:solidFill>
                <a:latin typeface="Arial" panose="020B0604020202020204" pitchFamily="34" charset="0"/>
                <a:cs typeface="Arial" panose="020B0604020202020204" pitchFamily="34" charset="0"/>
              </a:rPr>
              <a:t>Diagnostic parameters for checking the instrument performance</a:t>
            </a:r>
            <a:endParaRPr lang="en-US" sz="1600" dirty="0">
              <a:solidFill>
                <a:srgbClr val="000000"/>
              </a:solidFill>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1325979"/>
            <a:ext cx="7136029" cy="285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11" y="3989024"/>
            <a:ext cx="7151085" cy="2855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51411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0" y="1733792"/>
            <a:ext cx="9028296" cy="2199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SNR plot for measurements at Porto Velho</a:t>
            </a:r>
            <a:endParaRPr lang="fr-FR" altLang="en-US" sz="2600" dirty="0">
              <a:solidFill>
                <a:srgbClr val="000000"/>
              </a:solidFill>
              <a:latin typeface="Tahoma" pitchFamily="34" charset="0"/>
            </a:endParaRPr>
          </a:p>
        </p:txBody>
      </p:sp>
      <p:cxnSp>
        <p:nvCxnSpPr>
          <p:cNvPr id="9" name="Straight Arrow Connector 8"/>
          <p:cNvCxnSpPr/>
          <p:nvPr/>
        </p:nvCxnSpPr>
        <p:spPr>
          <a:xfrm>
            <a:off x="7641049" y="1700808"/>
            <a:ext cx="1303484" cy="864096"/>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632936" y="1412776"/>
            <a:ext cx="2121093" cy="276999"/>
          </a:xfrm>
          <a:prstGeom prst="rect">
            <a:avLst/>
          </a:prstGeom>
          <a:noFill/>
        </p:spPr>
        <p:txBody>
          <a:bodyPr wrap="none" rtlCol="0">
            <a:spAutoFit/>
          </a:bodyPr>
          <a:lstStyle/>
          <a:p>
            <a:r>
              <a:rPr lang="nl-BE" sz="1200" dirty="0" smtClean="0">
                <a:solidFill>
                  <a:srgbClr val="000000"/>
                </a:solidFill>
              </a:rPr>
              <a:t>Interferometer drive problem</a:t>
            </a:r>
            <a:endParaRPr lang="nl-BE" sz="1200" dirty="0">
              <a:solidFill>
                <a:srgbClr val="000000"/>
              </a:solidFill>
            </a:endParaRPr>
          </a:p>
        </p:txBody>
      </p:sp>
      <p:cxnSp>
        <p:nvCxnSpPr>
          <p:cNvPr id="34" name="Straight Arrow Connector 33"/>
          <p:cNvCxnSpPr/>
          <p:nvPr/>
        </p:nvCxnSpPr>
        <p:spPr>
          <a:xfrm>
            <a:off x="3779912" y="1556792"/>
            <a:ext cx="0" cy="936104"/>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131840" y="1340768"/>
            <a:ext cx="2148345" cy="276999"/>
          </a:xfrm>
          <a:prstGeom prst="rect">
            <a:avLst/>
          </a:prstGeom>
          <a:noFill/>
        </p:spPr>
        <p:txBody>
          <a:bodyPr wrap="none" rtlCol="0">
            <a:spAutoFit/>
          </a:bodyPr>
          <a:lstStyle/>
          <a:p>
            <a:r>
              <a:rPr lang="nl-BE" sz="1200" dirty="0" smtClean="0">
                <a:solidFill>
                  <a:srgbClr val="000000"/>
                </a:solidFill>
              </a:rPr>
              <a:t>Suntracker problem: E motor</a:t>
            </a:r>
            <a:endParaRPr lang="nl-BE" sz="1200" dirty="0">
              <a:solidFill>
                <a:srgbClr val="000000"/>
              </a:solidFill>
            </a:endParaRPr>
          </a:p>
        </p:txBody>
      </p:sp>
      <p:sp>
        <p:nvSpPr>
          <p:cNvPr id="12" name="TextBox 11"/>
          <p:cNvSpPr txBox="1"/>
          <p:nvPr/>
        </p:nvSpPr>
        <p:spPr>
          <a:xfrm>
            <a:off x="292628" y="5013176"/>
            <a:ext cx="7215822" cy="830997"/>
          </a:xfrm>
          <a:prstGeom prst="rect">
            <a:avLst/>
          </a:prstGeom>
          <a:noFill/>
        </p:spPr>
        <p:txBody>
          <a:bodyPr wrap="none" rtlCol="0">
            <a:spAutoFit/>
          </a:bodyPr>
          <a:lstStyle/>
          <a:p>
            <a:r>
              <a:rPr lang="en-US" sz="1600" dirty="0" smtClean="0">
                <a:solidFill>
                  <a:srgbClr val="000000"/>
                </a:solidFill>
              </a:rPr>
              <a:t>Measurements started with InSb detector on 15/07/2016</a:t>
            </a:r>
          </a:p>
          <a:p>
            <a:r>
              <a:rPr lang="en-US" sz="1600" dirty="0" smtClean="0">
                <a:solidFill>
                  <a:srgbClr val="000000"/>
                </a:solidFill>
              </a:rPr>
              <a:t>Interferometer drive problem: 20/07/2017</a:t>
            </a:r>
          </a:p>
          <a:p>
            <a:r>
              <a:rPr lang="en-US" sz="1600" dirty="0" smtClean="0">
                <a:solidFill>
                  <a:srgbClr val="000000"/>
                </a:solidFill>
              </a:rPr>
              <a:t>	- Waiting for Bruker site visit for analysis and solving of the problem</a:t>
            </a:r>
            <a:endParaRPr lang="en-US" sz="1600" dirty="0">
              <a:solidFill>
                <a:srgbClr val="000000"/>
              </a:solidFill>
            </a:endParaRPr>
          </a:p>
        </p:txBody>
      </p:sp>
      <p:sp>
        <p:nvSpPr>
          <p:cNvPr id="10" name="TextBox 9"/>
          <p:cNvSpPr txBox="1"/>
          <p:nvPr/>
        </p:nvSpPr>
        <p:spPr>
          <a:xfrm>
            <a:off x="-21857" y="1617457"/>
            <a:ext cx="441146" cy="276999"/>
          </a:xfrm>
          <a:prstGeom prst="rect">
            <a:avLst/>
          </a:prstGeom>
          <a:noFill/>
        </p:spPr>
        <p:txBody>
          <a:bodyPr wrap="none" rtlCol="0">
            <a:spAutoFit/>
          </a:bodyPr>
          <a:lstStyle/>
          <a:p>
            <a:r>
              <a:rPr lang="nl-BE" sz="1200" dirty="0" smtClean="0"/>
              <a:t>a.u.</a:t>
            </a:r>
            <a:endParaRPr lang="nl-BE" sz="1200" dirty="0"/>
          </a:p>
        </p:txBody>
      </p:sp>
    </p:spTree>
    <p:extLst>
      <p:ext uri="{BB962C8B-B14F-4D97-AF65-F5344CB8AC3E}">
        <p14:creationId xmlns:p14="http://schemas.microsoft.com/office/powerpoint/2010/main" val="442879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Porto Velho time series</a:t>
            </a:r>
            <a:endParaRPr lang="fr-FR" altLang="en-US" sz="2600" dirty="0">
              <a:latin typeface="Tahoma" pitchFamily="34" charset="0"/>
            </a:endParaRPr>
          </a:p>
        </p:txBody>
      </p:sp>
      <p:sp>
        <p:nvSpPr>
          <p:cNvPr id="9" name="TextBox 8"/>
          <p:cNvSpPr txBox="1"/>
          <p:nvPr/>
        </p:nvSpPr>
        <p:spPr>
          <a:xfrm>
            <a:off x="107504" y="1065510"/>
            <a:ext cx="8928992" cy="3139321"/>
          </a:xfrm>
          <a:prstGeom prst="rect">
            <a:avLst/>
          </a:prstGeom>
          <a:noFill/>
        </p:spPr>
        <p:txBody>
          <a:bodyPr wrap="square" rtlCol="0">
            <a:spAutoFit/>
          </a:bodyPr>
          <a:lstStyle/>
          <a:p>
            <a:r>
              <a:rPr lang="nl-BE" dirty="0"/>
              <a:t>Time series extended from what was shown during the last meeting.</a:t>
            </a:r>
          </a:p>
          <a:p>
            <a:endParaRPr lang="nl-BE" dirty="0" smtClean="0"/>
          </a:p>
          <a:p>
            <a:endParaRPr lang="nl-BE" dirty="0" smtClean="0"/>
          </a:p>
          <a:p>
            <a:r>
              <a:rPr lang="nl-BE" dirty="0" smtClean="0"/>
              <a:t>Data not yet submitted to NDACC</a:t>
            </a:r>
          </a:p>
          <a:p>
            <a:endParaRPr lang="nl-BE" dirty="0" smtClean="0"/>
          </a:p>
          <a:p>
            <a:endParaRPr lang="nl-BE" dirty="0" smtClean="0"/>
          </a:p>
          <a:p>
            <a:r>
              <a:rPr lang="nl-BE" dirty="0" smtClean="0"/>
              <a:t>For </a:t>
            </a:r>
            <a:r>
              <a:rPr lang="nl-BE" dirty="0"/>
              <a:t>retrieval </a:t>
            </a:r>
            <a:r>
              <a:rPr lang="nl-BE" dirty="0" smtClean="0"/>
              <a:t>results contact: </a:t>
            </a:r>
          </a:p>
          <a:p>
            <a:r>
              <a:rPr lang="nl-BE" dirty="0" smtClean="0"/>
              <a:t>Corinne </a:t>
            </a:r>
            <a:r>
              <a:rPr lang="nl-BE" dirty="0"/>
              <a:t>Vigouroux </a:t>
            </a:r>
            <a:r>
              <a:rPr lang="nl-BE" dirty="0" smtClean="0">
                <a:hlinkClick r:id="rId2"/>
              </a:rPr>
              <a:t>corinne.vigouroux@aeronomie.be</a:t>
            </a:r>
            <a:r>
              <a:rPr lang="nl-BE" dirty="0"/>
              <a:t> or </a:t>
            </a:r>
            <a:endParaRPr lang="nl-BE" dirty="0" smtClean="0"/>
          </a:p>
          <a:p>
            <a:r>
              <a:rPr lang="nl-BE" dirty="0" smtClean="0"/>
              <a:t>Bavo </a:t>
            </a:r>
            <a:r>
              <a:rPr lang="nl-BE" dirty="0"/>
              <a:t>Langerock </a:t>
            </a:r>
            <a:r>
              <a:rPr lang="nl-BE" dirty="0" smtClean="0">
                <a:hlinkClick r:id="rId3"/>
              </a:rPr>
              <a:t>bavo.langerock@aeronomie.be</a:t>
            </a:r>
            <a:r>
              <a:rPr lang="nl-BE" dirty="0" smtClean="0"/>
              <a:t> or </a:t>
            </a:r>
          </a:p>
          <a:p>
            <a:r>
              <a:rPr lang="nl-BE" dirty="0"/>
              <a:t>Minqiang Zhou </a:t>
            </a:r>
            <a:r>
              <a:rPr lang="nl-BE" dirty="0" smtClean="0">
                <a:hlinkClick r:id="rId4"/>
              </a:rPr>
              <a:t>minqiang.zhou@aeronomie.be</a:t>
            </a:r>
            <a:endParaRPr lang="nl-BE" dirty="0" smtClean="0"/>
          </a:p>
          <a:p>
            <a:endParaRPr lang="nl-BE" dirty="0"/>
          </a:p>
        </p:txBody>
      </p:sp>
    </p:spTree>
    <p:extLst>
      <p:ext uri="{BB962C8B-B14F-4D97-AF65-F5344CB8AC3E}">
        <p14:creationId xmlns:p14="http://schemas.microsoft.com/office/powerpoint/2010/main" val="14913855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24497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nl-BE" sz="2600" dirty="0" smtClean="0">
                <a:solidFill>
                  <a:srgbClr val="000000"/>
                </a:solidFill>
                <a:latin typeface="Segoe UI Light" pitchFamily="34" charset="0"/>
              </a:rPr>
              <a:t>Ile </a:t>
            </a:r>
            <a:r>
              <a:rPr lang="en-US" altLang="nl-BE" sz="2600" dirty="0">
                <a:solidFill>
                  <a:srgbClr val="000000"/>
                </a:solidFill>
                <a:latin typeface="Segoe UI Light" pitchFamily="34" charset="0"/>
              </a:rPr>
              <a:t>de </a:t>
            </a:r>
            <a:r>
              <a:rPr lang="en-US" altLang="nl-BE" sz="2600" dirty="0" smtClean="0">
                <a:solidFill>
                  <a:srgbClr val="000000"/>
                </a:solidFill>
                <a:latin typeface="Segoe UI Light" pitchFamily="34" charset="0"/>
              </a:rPr>
              <a:t>La </a:t>
            </a:r>
            <a:r>
              <a:rPr lang="en-US" altLang="nl-BE" sz="2600" dirty="0">
                <a:solidFill>
                  <a:srgbClr val="000000"/>
                </a:solidFill>
                <a:latin typeface="Segoe UI Light" pitchFamily="34" charset="0"/>
              </a:rPr>
              <a:t>Réunion (21° S, 55° E) </a:t>
            </a:r>
            <a:endParaRPr lang="fr-FR" altLang="en-US" sz="2600" dirty="0">
              <a:solidFill>
                <a:srgbClr val="000000"/>
              </a:solidFill>
              <a:latin typeface="Segoe UI Light" pitchFamily="34" charset="0"/>
            </a:endParaRPr>
          </a:p>
        </p:txBody>
      </p:sp>
      <p:sp>
        <p:nvSpPr>
          <p:cNvPr id="2" name="TextBox 1"/>
          <p:cNvSpPr txBox="1"/>
          <p:nvPr/>
        </p:nvSpPr>
        <p:spPr>
          <a:xfrm>
            <a:off x="0" y="1052736"/>
            <a:ext cx="9144000" cy="2062103"/>
          </a:xfrm>
          <a:prstGeom prst="rect">
            <a:avLst/>
          </a:prstGeom>
          <a:noFill/>
        </p:spPr>
        <p:txBody>
          <a:bodyPr wrap="square" rtlCol="0">
            <a:spAutoFit/>
          </a:bodyPr>
          <a:lstStyle/>
          <a:p>
            <a:pPr algn="just"/>
            <a:r>
              <a:rPr lang="nl-BE" sz="1600" dirty="0">
                <a:solidFill>
                  <a:srgbClr val="000000"/>
                </a:solidFill>
                <a:latin typeface="Arial" panose="020B0604020202020204" pitchFamily="34" charset="0"/>
                <a:cs typeface="Arial" panose="020B0604020202020204" pitchFamily="34" charset="0"/>
              </a:rPr>
              <a:t>An unique atmospheric observatory situated in the Indian Ocean, about 700 km east of Madagascar and 170 km southwest of Mauritius providing the background state. In addition, we see the influence of biomass burning in Madagascar, South </a:t>
            </a:r>
            <a:r>
              <a:rPr lang="nl-BE" sz="1600" dirty="0" smtClean="0">
                <a:solidFill>
                  <a:srgbClr val="000000"/>
                </a:solidFill>
                <a:latin typeface="Arial" panose="020B0604020202020204" pitchFamily="34" charset="0"/>
                <a:cs typeface="Arial" panose="020B0604020202020204" pitchFamily="34" charset="0"/>
              </a:rPr>
              <a:t>Africa and </a:t>
            </a:r>
            <a:r>
              <a:rPr lang="nl-BE" sz="1600" dirty="0">
                <a:solidFill>
                  <a:srgbClr val="000000"/>
                </a:solidFill>
                <a:latin typeface="Arial" panose="020B0604020202020204" pitchFamily="34" charset="0"/>
                <a:cs typeface="Arial" panose="020B0604020202020204" pitchFamily="34" charset="0"/>
              </a:rPr>
              <a:t>South America</a:t>
            </a: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a:solidFill>
                  <a:srgbClr val="000000"/>
                </a:solidFill>
                <a:latin typeface="Arial" panose="020B0604020202020204" pitchFamily="34" charset="0"/>
                <a:cs typeface="Arial" panose="020B0604020202020204" pitchFamily="34" charset="0"/>
              </a:rPr>
              <a:t>One of the very few atmospheric observation stations providing both in-situ and remote sensing greenhouse gas (GHG) data for atmospheric components in the southern hemisphere</a:t>
            </a: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a:solidFill>
                  <a:srgbClr val="000000"/>
                </a:solidFill>
                <a:latin typeface="Arial" panose="020B0604020202020204" pitchFamily="34" charset="0"/>
                <a:cs typeface="Arial" panose="020B0604020202020204" pitchFamily="34" charset="0"/>
              </a:rPr>
              <a:t>Two dedicated sites – St. Denis (</a:t>
            </a:r>
            <a:r>
              <a:rPr lang="nl-BE" sz="1600" dirty="0" smtClean="0">
                <a:solidFill>
                  <a:srgbClr val="000000"/>
                </a:solidFill>
                <a:latin typeface="Arial" panose="020B0604020202020204" pitchFamily="34" charset="0"/>
                <a:cs typeface="Arial" panose="020B0604020202020204" pitchFamily="34" charset="0"/>
              </a:rPr>
              <a:t>85 </a:t>
            </a:r>
            <a:r>
              <a:rPr lang="nl-BE" sz="1600" dirty="0">
                <a:solidFill>
                  <a:srgbClr val="000000"/>
                </a:solidFill>
                <a:latin typeface="Arial" panose="020B0604020202020204" pitchFamily="34" charset="0"/>
                <a:cs typeface="Arial" panose="020B0604020202020204" pitchFamily="34" charset="0"/>
              </a:rPr>
              <a:t>m.a.s.l) and Ma</a:t>
            </a:r>
            <a:r>
              <a:rPr lang="en-US" altLang="nl-BE" sz="1600" dirty="0">
                <a:solidFill>
                  <a:srgbClr val="000000"/>
                </a:solidFill>
                <a:latin typeface="Arial" panose="020B0604020202020204" pitchFamily="34" charset="0"/>
                <a:cs typeface="Arial" panose="020B0604020202020204" pitchFamily="34" charset="0"/>
              </a:rPr>
              <a:t>ï</a:t>
            </a:r>
            <a:r>
              <a:rPr lang="nl-BE" sz="1600" dirty="0">
                <a:solidFill>
                  <a:srgbClr val="000000"/>
                </a:solidFill>
                <a:latin typeface="Arial" panose="020B0604020202020204" pitchFamily="34" charset="0"/>
                <a:cs typeface="Arial" panose="020B0604020202020204" pitchFamily="34" charset="0"/>
              </a:rPr>
              <a:t>d</a:t>
            </a:r>
            <a:r>
              <a:rPr lang="nl-BE" sz="1600" dirty="0" smtClean="0">
                <a:solidFill>
                  <a:srgbClr val="000000"/>
                </a:solidFill>
                <a:latin typeface="Arial" panose="020B0604020202020204" pitchFamily="34" charset="0"/>
                <a:cs typeface="Arial" panose="020B0604020202020204" pitchFamily="34" charset="0"/>
              </a:rPr>
              <a:t>o</a:t>
            </a:r>
            <a:r>
              <a:rPr lang="en-US" altLang="nl-BE" sz="1600" dirty="0" smtClean="0">
                <a:solidFill>
                  <a:srgbClr val="000000"/>
                </a:solidFill>
                <a:latin typeface="Arial" panose="020B0604020202020204" pitchFamily="34" charset="0"/>
                <a:cs typeface="Arial" panose="020B0604020202020204" pitchFamily="34" charset="0"/>
              </a:rPr>
              <a:t> </a:t>
            </a:r>
            <a:r>
              <a:rPr lang="en-US" altLang="nl-BE" sz="1600" dirty="0">
                <a:solidFill>
                  <a:srgbClr val="000000"/>
                </a:solidFill>
                <a:latin typeface="Arial" panose="020B0604020202020204" pitchFamily="34" charset="0"/>
                <a:cs typeface="Arial" panose="020B0604020202020204" pitchFamily="34" charset="0"/>
              </a:rPr>
              <a:t>(</a:t>
            </a:r>
            <a:r>
              <a:rPr lang="en-US" altLang="nl-BE" sz="1600" dirty="0" smtClean="0">
                <a:solidFill>
                  <a:srgbClr val="000000"/>
                </a:solidFill>
                <a:latin typeface="Arial" panose="020B0604020202020204" pitchFamily="34" charset="0"/>
                <a:cs typeface="Arial" panose="020B0604020202020204" pitchFamily="34" charset="0"/>
              </a:rPr>
              <a:t>2157 </a:t>
            </a:r>
            <a:r>
              <a:rPr lang="en-US" altLang="nl-BE" sz="1600" dirty="0">
                <a:solidFill>
                  <a:srgbClr val="000000"/>
                </a:solidFill>
                <a:latin typeface="Arial" panose="020B0604020202020204" pitchFamily="34" charset="0"/>
                <a:cs typeface="Arial" panose="020B0604020202020204" pitchFamily="34" charset="0"/>
              </a:rPr>
              <a:t>m.a.s.l)</a:t>
            </a:r>
            <a:endParaRPr lang="nl-BE" sz="1600" dirty="0">
              <a:solidFill>
                <a:srgbClr val="000000"/>
              </a:solidFill>
              <a:latin typeface="Arial" panose="020B0604020202020204" pitchFamily="34" charset="0"/>
              <a:cs typeface="Arial" panose="020B0604020202020204" pitchFamily="34" charset="0"/>
            </a:endParaRPr>
          </a:p>
        </p:txBody>
      </p:sp>
      <p:grpSp>
        <p:nvGrpSpPr>
          <p:cNvPr id="29" name="Group 2"/>
          <p:cNvGrpSpPr>
            <a:grpSpLocks/>
          </p:cNvGrpSpPr>
          <p:nvPr/>
        </p:nvGrpSpPr>
        <p:grpSpPr bwMode="auto">
          <a:xfrm>
            <a:off x="5580508" y="3212976"/>
            <a:ext cx="3455988" cy="3240088"/>
            <a:chOff x="2965" y="521"/>
            <a:chExt cx="3315" cy="2858"/>
          </a:xfrm>
        </p:grpSpPr>
        <p:pic>
          <p:nvPicPr>
            <p:cNvPr id="3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5" y="521"/>
              <a:ext cx="3315" cy="285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 name="Oval 4"/>
            <p:cNvSpPr>
              <a:spLocks noChangeArrowheads="1"/>
            </p:cNvSpPr>
            <p:nvPr/>
          </p:nvSpPr>
          <p:spPr bwMode="auto">
            <a:xfrm>
              <a:off x="4342" y="735"/>
              <a:ext cx="41" cy="40"/>
            </a:xfrm>
            <a:prstGeom prst="ellipse">
              <a:avLst/>
            </a:prstGeom>
            <a:solidFill>
              <a:srgbClr val="FF0000"/>
            </a:solidFill>
            <a:ln>
              <a:noFill/>
            </a:ln>
            <a:effectLst/>
            <a:extLs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l-BE" altLang="nl-BE">
                <a:solidFill>
                  <a:srgbClr val="000000"/>
                </a:solidFill>
                <a:cs typeface="DejaVu Sans" charset="0"/>
              </a:endParaRPr>
            </a:p>
          </p:txBody>
        </p:sp>
        <p:sp>
          <p:nvSpPr>
            <p:cNvPr id="32" name="Oval 5"/>
            <p:cNvSpPr>
              <a:spLocks noChangeArrowheads="1"/>
            </p:cNvSpPr>
            <p:nvPr/>
          </p:nvSpPr>
          <p:spPr bwMode="auto">
            <a:xfrm>
              <a:off x="3790" y="1559"/>
              <a:ext cx="40" cy="40"/>
            </a:xfrm>
            <a:prstGeom prst="ellipse">
              <a:avLst/>
            </a:prstGeom>
            <a:solidFill>
              <a:srgbClr val="FF0000"/>
            </a:solidFill>
            <a:ln>
              <a:noFill/>
            </a:ln>
            <a:effectLst/>
            <a:extLs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nl-BE" altLang="nl-BE">
                <a:solidFill>
                  <a:srgbClr val="000000"/>
                </a:solidFill>
                <a:cs typeface="DejaVu Sans" charset="0"/>
              </a:endParaRPr>
            </a:p>
          </p:txBody>
        </p:sp>
      </p:grpSp>
      <p:grpSp>
        <p:nvGrpSpPr>
          <p:cNvPr id="33" name="Group 9"/>
          <p:cNvGrpSpPr>
            <a:grpSpLocks/>
          </p:cNvGrpSpPr>
          <p:nvPr/>
        </p:nvGrpSpPr>
        <p:grpSpPr bwMode="auto">
          <a:xfrm>
            <a:off x="107504" y="3222445"/>
            <a:ext cx="3816350" cy="3570288"/>
            <a:chOff x="143768" y="3851845"/>
            <a:chExt cx="3816424" cy="3569110"/>
          </a:xfrm>
        </p:grpSpPr>
        <p:pic>
          <p:nvPicPr>
            <p:cNvPr id="34" name="Picture 3"/>
            <p:cNvPicPr>
              <a:picLocks noChangeAspect="1" noChangeArrowheads="1"/>
            </p:cNvPicPr>
            <p:nvPr/>
          </p:nvPicPr>
          <p:blipFill>
            <a:blip r:embed="rId3">
              <a:extLst>
                <a:ext uri="{28A0092B-C50C-407E-A947-70E740481C1C}">
                  <a14:useLocalDpi xmlns:a14="http://schemas.microsoft.com/office/drawing/2010/main" val="0"/>
                </a:ext>
              </a:extLst>
            </a:blip>
            <a:srcRect l="21809" t="8990" r="21712" b="9125"/>
            <a:stretch>
              <a:fillRect/>
            </a:stretch>
          </p:blipFill>
          <p:spPr bwMode="auto">
            <a:xfrm>
              <a:off x="215776" y="3851845"/>
              <a:ext cx="3578942" cy="356911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Line 7"/>
            <p:cNvSpPr>
              <a:spLocks noChangeShapeType="1"/>
            </p:cNvSpPr>
            <p:nvPr/>
          </p:nvSpPr>
          <p:spPr bwMode="auto">
            <a:xfrm flipH="1">
              <a:off x="2758904" y="6516141"/>
              <a:ext cx="1201288" cy="278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BE">
                <a:solidFill>
                  <a:srgbClr val="000000"/>
                </a:solidFill>
              </a:endParaRPr>
            </a:p>
          </p:txBody>
        </p:sp>
        <p:sp>
          <p:nvSpPr>
            <p:cNvPr id="36" name="TextBox 4"/>
            <p:cNvSpPr txBox="1">
              <a:spLocks noChangeArrowheads="1"/>
            </p:cNvSpPr>
            <p:nvPr/>
          </p:nvSpPr>
          <p:spPr bwMode="auto">
            <a:xfrm>
              <a:off x="143768" y="7164213"/>
              <a:ext cx="1015021" cy="249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100">
                  <a:solidFill>
                    <a:srgbClr val="000000"/>
                  </a:solidFill>
                </a:rPr>
                <a:t>Google Earth</a:t>
              </a:r>
            </a:p>
          </p:txBody>
        </p:sp>
      </p:grpSp>
      <p:sp>
        <p:nvSpPr>
          <p:cNvPr id="37" name="TextBox 6"/>
          <p:cNvSpPr txBox="1">
            <a:spLocks noChangeArrowheads="1"/>
          </p:cNvSpPr>
          <p:nvPr/>
        </p:nvSpPr>
        <p:spPr bwMode="auto">
          <a:xfrm>
            <a:off x="6733033" y="3501008"/>
            <a:ext cx="112077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dirty="0">
                <a:solidFill>
                  <a:srgbClr val="000000"/>
                </a:solidFill>
              </a:rPr>
              <a:t>St. Denis</a:t>
            </a:r>
          </a:p>
        </p:txBody>
      </p:sp>
      <p:sp>
        <p:nvSpPr>
          <p:cNvPr id="38" name="TextBox 21"/>
          <p:cNvSpPr txBox="1">
            <a:spLocks noChangeArrowheads="1"/>
          </p:cNvSpPr>
          <p:nvPr/>
        </p:nvSpPr>
        <p:spPr bwMode="auto">
          <a:xfrm>
            <a:off x="5940152" y="4374307"/>
            <a:ext cx="8255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dirty="0">
                <a:solidFill>
                  <a:srgbClr val="000000"/>
                </a:solidFill>
              </a:rPr>
              <a:t>Maïdo</a:t>
            </a:r>
          </a:p>
        </p:txBody>
      </p:sp>
      <p:sp>
        <p:nvSpPr>
          <p:cNvPr id="39" name="TextBox 7"/>
          <p:cNvSpPr txBox="1">
            <a:spLocks noChangeArrowheads="1"/>
          </p:cNvSpPr>
          <p:nvPr/>
        </p:nvSpPr>
        <p:spPr bwMode="auto">
          <a:xfrm>
            <a:off x="3598862" y="5569397"/>
            <a:ext cx="19145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a:solidFill>
                  <a:srgbClr val="000000"/>
                </a:solidFill>
              </a:rPr>
              <a:t>Ile de la Réunion</a:t>
            </a:r>
          </a:p>
        </p:txBody>
      </p:sp>
      <p:sp>
        <p:nvSpPr>
          <p:cNvPr id="40" name="Line 7"/>
          <p:cNvSpPr>
            <a:spLocks noChangeShapeType="1"/>
          </p:cNvSpPr>
          <p:nvPr/>
        </p:nvSpPr>
        <p:spPr bwMode="auto">
          <a:xfrm flipV="1">
            <a:off x="5364608" y="5013201"/>
            <a:ext cx="576263" cy="576263"/>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BE">
              <a:solidFill>
                <a:srgbClr val="000000"/>
              </a:solidFill>
            </a:endParaRPr>
          </a:p>
        </p:txBody>
      </p:sp>
    </p:spTree>
    <p:extLst>
      <p:ext uri="{BB962C8B-B14F-4D97-AF65-F5344CB8AC3E}">
        <p14:creationId xmlns:p14="http://schemas.microsoft.com/office/powerpoint/2010/main" val="5983536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FTIR measurement statistics at Porto Velho</a:t>
            </a:r>
            <a:endParaRPr lang="fr-FR" altLang="en-US" sz="2600" dirty="0">
              <a:latin typeface="Tahoma"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2" y="2060848"/>
            <a:ext cx="9128980"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58154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In-situ and FTIR joint data usage</a:t>
            </a:r>
            <a:endParaRPr lang="fr-FR" altLang="en-US" sz="2600" dirty="0">
              <a:latin typeface="Tahoma" pitchFamily="34"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09" y="1196752"/>
            <a:ext cx="9050099"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53305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Publication list since last meeting</a:t>
            </a:r>
            <a:endParaRPr lang="fr-FR" altLang="en-US" sz="2600" dirty="0">
              <a:latin typeface="Tahoma" pitchFamily="34" charset="0"/>
            </a:endParaRPr>
          </a:p>
        </p:txBody>
      </p:sp>
      <p:sp>
        <p:nvSpPr>
          <p:cNvPr id="7" name="TextBox 6"/>
          <p:cNvSpPr txBox="1"/>
          <p:nvPr/>
        </p:nvSpPr>
        <p:spPr>
          <a:xfrm>
            <a:off x="0" y="895384"/>
            <a:ext cx="9144000" cy="5909310"/>
          </a:xfrm>
          <a:prstGeom prst="rect">
            <a:avLst/>
          </a:prstGeom>
          <a:noFill/>
        </p:spPr>
        <p:txBody>
          <a:bodyPr wrap="square" rtlCol="0">
            <a:spAutoFit/>
          </a:bodyPr>
          <a:lstStyle/>
          <a:p>
            <a:pPr marL="285750" indent="-285750" eaLnBrk="1" hangingPunct="1">
              <a:buFont typeface="Arial" panose="020B0604020202020204" pitchFamily="34" charset="0"/>
              <a:buChar char="•"/>
              <a:defRPr/>
            </a:pPr>
            <a:r>
              <a:rPr lang="en-US" sz="1400" b="1" dirty="0">
                <a:cs typeface="Arial" panose="020B0604020202020204" pitchFamily="34" charset="0"/>
              </a:rPr>
              <a:t>Vigouroux, C.</a:t>
            </a:r>
            <a:r>
              <a:rPr lang="en-US" sz="1400" dirty="0">
                <a:cs typeface="Arial" panose="020B0604020202020204" pitchFamily="34" charset="0"/>
              </a:rPr>
              <a:t> et al.: </a:t>
            </a:r>
            <a:r>
              <a:rPr lang="en-US" sz="1400" b="1" dirty="0">
                <a:cs typeface="Arial" panose="020B0604020202020204" pitchFamily="34" charset="0"/>
              </a:rPr>
              <a:t>NDACC harmonized formaldehyde time-series from 21 FTIR stations covering a wide range of column abundances</a:t>
            </a:r>
            <a:r>
              <a:rPr lang="en-US" sz="1400" dirty="0">
                <a:cs typeface="Arial" panose="020B0604020202020204" pitchFamily="34" charset="0"/>
              </a:rPr>
              <a:t>, Atmos. Meas. Tech. Discuss., https://doi.org/10.5194/amt-2018-22, in review, 2018. </a:t>
            </a:r>
          </a:p>
          <a:p>
            <a:pPr marL="285750" indent="-285750" eaLnBrk="1" hangingPunct="1">
              <a:buFont typeface="Arial" panose="020B0604020202020204" pitchFamily="34" charset="0"/>
              <a:buChar char="•"/>
              <a:defRPr/>
            </a:pPr>
            <a:endParaRPr lang="en-US" sz="1400" dirty="0">
              <a:cs typeface="Arial" panose="020B0604020202020204" pitchFamily="34" charset="0"/>
            </a:endParaRPr>
          </a:p>
          <a:p>
            <a:pPr marL="285750" indent="-285750" eaLnBrk="1" hangingPunct="1">
              <a:buFont typeface="Arial" panose="020B0604020202020204" pitchFamily="34" charset="0"/>
              <a:buChar char="•"/>
              <a:defRPr/>
            </a:pPr>
            <a:r>
              <a:rPr lang="en-US" sz="1400" dirty="0" err="1">
                <a:cs typeface="Arial" panose="020B0604020202020204" pitchFamily="34" charset="0"/>
              </a:rPr>
              <a:t>Gaudel</a:t>
            </a:r>
            <a:r>
              <a:rPr lang="en-US" sz="1400" dirty="0">
                <a:cs typeface="Arial" panose="020B0604020202020204" pitchFamily="34" charset="0"/>
              </a:rPr>
              <a:t> A, et al. . </a:t>
            </a:r>
            <a:r>
              <a:rPr lang="en-US" sz="1400" b="1" dirty="0">
                <a:cs typeface="Arial" panose="020B0604020202020204" pitchFamily="34" charset="0"/>
              </a:rPr>
              <a:t>Tropospheric Ozone Assessment Report:</a:t>
            </a:r>
            <a:r>
              <a:rPr lang="en-US" sz="1400" dirty="0">
                <a:cs typeface="Arial" panose="020B0604020202020204" pitchFamily="34" charset="0"/>
              </a:rPr>
              <a:t> Present-day distribution and trends of tropospheric ozone relevant to climate and global atmospheric chemistry model evaluation, Elem </a:t>
            </a:r>
            <a:r>
              <a:rPr lang="en-US" sz="1400" dirty="0" err="1">
                <a:cs typeface="Arial" panose="020B0604020202020204" pitchFamily="34" charset="0"/>
              </a:rPr>
              <a:t>Sci</a:t>
            </a:r>
            <a:r>
              <a:rPr lang="en-US" sz="1400" dirty="0">
                <a:cs typeface="Arial" panose="020B0604020202020204" pitchFamily="34" charset="0"/>
              </a:rPr>
              <a:t> </a:t>
            </a:r>
            <a:r>
              <a:rPr lang="en-US" sz="1400" dirty="0" err="1">
                <a:cs typeface="Arial" panose="020B0604020202020204" pitchFamily="34" charset="0"/>
              </a:rPr>
              <a:t>Anth</a:t>
            </a:r>
            <a:r>
              <a:rPr lang="en-US" sz="1400" dirty="0">
                <a:cs typeface="Arial" panose="020B0604020202020204" pitchFamily="34" charset="0"/>
              </a:rPr>
              <a:t> .; 6 ( 1 ) :39 . DOI: http://doi.org/10.1525/elementa.291, 2018.</a:t>
            </a:r>
          </a:p>
          <a:p>
            <a:pPr marL="285750" indent="-285750" eaLnBrk="1" hangingPunct="1">
              <a:buFont typeface="Arial" panose="020B0604020202020204" pitchFamily="34" charset="0"/>
              <a:buChar char="•"/>
              <a:defRPr/>
            </a:pPr>
            <a:endParaRPr lang="en-US" sz="1400" dirty="0">
              <a:cs typeface="Arial" panose="020B0604020202020204" pitchFamily="34" charset="0"/>
            </a:endParaRPr>
          </a:p>
          <a:p>
            <a:pPr marL="285750" indent="-285750" eaLnBrk="1" hangingPunct="1">
              <a:buFont typeface="Arial" panose="020B0604020202020204" pitchFamily="34" charset="0"/>
              <a:buChar char="•"/>
              <a:defRPr/>
            </a:pPr>
            <a:r>
              <a:rPr lang="en-US" sz="1400" dirty="0" err="1">
                <a:cs typeface="Arial" panose="020B0604020202020204" pitchFamily="34" charset="0"/>
              </a:rPr>
              <a:t>Chabrillat</a:t>
            </a:r>
            <a:r>
              <a:rPr lang="en-US" sz="1400" dirty="0">
                <a:cs typeface="Arial" panose="020B0604020202020204" pitchFamily="34" charset="0"/>
              </a:rPr>
              <a:t>, S., </a:t>
            </a:r>
            <a:r>
              <a:rPr lang="en-US" sz="1400" b="1" dirty="0">
                <a:cs typeface="Arial" panose="020B0604020202020204" pitchFamily="34" charset="0"/>
              </a:rPr>
              <a:t>Vigouroux, C., </a:t>
            </a:r>
            <a:r>
              <a:rPr lang="en-US" sz="1400" dirty="0">
                <a:cs typeface="Arial" panose="020B0604020202020204" pitchFamily="34" charset="0"/>
              </a:rPr>
              <a:t>Christophe, Y., Engel, A., </a:t>
            </a:r>
            <a:r>
              <a:rPr lang="en-US" sz="1400" dirty="0" err="1">
                <a:cs typeface="Arial" panose="020B0604020202020204" pitchFamily="34" charset="0"/>
              </a:rPr>
              <a:t>Errera</a:t>
            </a:r>
            <a:r>
              <a:rPr lang="en-US" sz="1400" dirty="0">
                <a:cs typeface="Arial" panose="020B0604020202020204" pitchFamily="34" charset="0"/>
              </a:rPr>
              <a:t>, Q., </a:t>
            </a:r>
            <a:r>
              <a:rPr lang="en-US" sz="1400" dirty="0" err="1">
                <a:cs typeface="Arial" panose="020B0604020202020204" pitchFamily="34" charset="0"/>
              </a:rPr>
              <a:t>Minganti</a:t>
            </a:r>
            <a:r>
              <a:rPr lang="en-US" sz="1400" dirty="0">
                <a:cs typeface="Arial" panose="020B0604020202020204" pitchFamily="34" charset="0"/>
              </a:rPr>
              <a:t>, D., </a:t>
            </a:r>
            <a:r>
              <a:rPr lang="en-US" sz="1400" dirty="0" err="1">
                <a:cs typeface="Arial" panose="020B0604020202020204" pitchFamily="34" charset="0"/>
              </a:rPr>
              <a:t>Monge-Sanz</a:t>
            </a:r>
            <a:r>
              <a:rPr lang="en-US" sz="1400" dirty="0">
                <a:cs typeface="Arial" panose="020B0604020202020204" pitchFamily="34" charset="0"/>
              </a:rPr>
              <a:t>, B. M., </a:t>
            </a:r>
            <a:r>
              <a:rPr lang="en-US" sz="1400" dirty="0" err="1">
                <a:cs typeface="Arial" panose="020B0604020202020204" pitchFamily="34" charset="0"/>
              </a:rPr>
              <a:t>Segers</a:t>
            </a:r>
            <a:r>
              <a:rPr lang="en-US" sz="1400" dirty="0">
                <a:cs typeface="Arial" panose="020B0604020202020204" pitchFamily="34" charset="0"/>
              </a:rPr>
              <a:t>, A., and </a:t>
            </a:r>
            <a:r>
              <a:rPr lang="en-US" sz="1400" dirty="0" err="1">
                <a:cs typeface="Arial" panose="020B0604020202020204" pitchFamily="34" charset="0"/>
              </a:rPr>
              <a:t>Mahieu</a:t>
            </a:r>
            <a:r>
              <a:rPr lang="en-US" sz="1400" dirty="0">
                <a:cs typeface="Arial" panose="020B0604020202020204" pitchFamily="34" charset="0"/>
              </a:rPr>
              <a:t>, E.: </a:t>
            </a:r>
            <a:r>
              <a:rPr lang="en-US" sz="1400" b="1" dirty="0">
                <a:cs typeface="Arial" panose="020B0604020202020204" pitchFamily="34" charset="0"/>
              </a:rPr>
              <a:t>Comparison of mean age of air in five </a:t>
            </a:r>
            <a:r>
              <a:rPr lang="en-US" sz="1400" b="1" dirty="0" err="1">
                <a:cs typeface="Arial" panose="020B0604020202020204" pitchFamily="34" charset="0"/>
              </a:rPr>
              <a:t>reanalyses</a:t>
            </a:r>
            <a:r>
              <a:rPr lang="en-US" sz="1400" b="1" dirty="0">
                <a:cs typeface="Arial" panose="020B0604020202020204" pitchFamily="34" charset="0"/>
              </a:rPr>
              <a:t> using the BASCOE transport model</a:t>
            </a:r>
            <a:r>
              <a:rPr lang="en-US" sz="1400" dirty="0">
                <a:cs typeface="Arial" panose="020B0604020202020204" pitchFamily="34" charset="0"/>
              </a:rPr>
              <a:t>, Atmos. Chem. Phys. Discuss., https://doi.org/10.5194/acp-2018-354, in review, 2018</a:t>
            </a:r>
            <a:r>
              <a:rPr lang="en-US" sz="1400" dirty="0" smtClean="0">
                <a:cs typeface="Arial" panose="020B0604020202020204" pitchFamily="34" charset="0"/>
              </a:rPr>
              <a:t>.</a:t>
            </a:r>
          </a:p>
          <a:p>
            <a:pPr marL="285750" indent="-285750" eaLnBrk="1" hangingPunct="1">
              <a:buFont typeface="Arial" panose="020B0604020202020204" pitchFamily="34" charset="0"/>
              <a:buChar char="•"/>
              <a:defRPr/>
            </a:pPr>
            <a:endParaRPr lang="en-US" sz="1400" dirty="0">
              <a:cs typeface="Arial" panose="020B0604020202020204" pitchFamily="34" charset="0"/>
            </a:endParaRPr>
          </a:p>
          <a:p>
            <a:pPr marL="285750" indent="-285750">
              <a:buFont typeface="Arial" panose="020B0604020202020204" pitchFamily="34" charset="0"/>
              <a:buChar char="•"/>
              <a:defRPr/>
            </a:pPr>
            <a:r>
              <a:rPr lang="vi-VN" sz="1400" b="1" dirty="0"/>
              <a:t>Zhou, M., Langerock, B., Vigouroux, C., </a:t>
            </a:r>
            <a:r>
              <a:rPr lang="vi-VN" sz="1400" dirty="0"/>
              <a:t>Wang, P., </a:t>
            </a:r>
            <a:r>
              <a:rPr lang="vi-VN" sz="1400" b="1" dirty="0"/>
              <a:t>Hermans, C., </a:t>
            </a:r>
            <a:r>
              <a:rPr lang="vi-VN" sz="1400" dirty="0"/>
              <a:t>Stiller, G., Walker, K. A., Dutton, G., Mahieu, E., and </a:t>
            </a:r>
            <a:r>
              <a:rPr lang="vi-VN" sz="1400" b="1" dirty="0"/>
              <a:t>De Mazière, M.: Ground-based FTIR retrievals of SF6 on Reunion Island, </a:t>
            </a:r>
            <a:r>
              <a:rPr lang="vi-VN" sz="1400" dirty="0"/>
              <a:t>Atmos. Meas. Tech., 11, 651–662, doi:10.5194/amt-11-651-2018, 2018. </a:t>
            </a:r>
            <a:endParaRPr lang="nl-BE" sz="1400" dirty="0"/>
          </a:p>
          <a:p>
            <a:pPr marL="285750" indent="-285750">
              <a:buFont typeface="Arial" panose="020B0604020202020204" pitchFamily="34" charset="0"/>
              <a:buChar char="•"/>
              <a:defRPr/>
            </a:pPr>
            <a:endParaRPr lang="nl-BE" sz="1400" dirty="0"/>
          </a:p>
          <a:p>
            <a:pPr marL="285750" indent="-285750">
              <a:buFont typeface="Arial" panose="020B0604020202020204" pitchFamily="34" charset="0"/>
              <a:buChar char="•"/>
              <a:defRPr/>
            </a:pPr>
            <a:r>
              <a:rPr lang="nl-BE" sz="1400" b="1" dirty="0"/>
              <a:t>De Mazière, M., </a:t>
            </a:r>
            <a:r>
              <a:rPr lang="nl-BE" sz="1400" dirty="0"/>
              <a:t>Thompson, A. M., Kurylo, M. J., Wild, J. D., Bernhard, G., Blumenstock, T., Braathen, G. O., Hannigan, J. W., Lambert, J.-C., Leblanc, T., McGee, T. J., Nedoluha, G., Petropavlovskikh, I., Seckmeyer, G., Simon, P. C., Steinbrecht, W., and Strahan, S. E.: The Network for the Detection of Atmospheric Composition Change (NDACC): history, status and perspectives, Atmos. Chem. Phys., 18, 4935-4964, https://doi.org/10.5194/acp-18-4935-2018, 2018. </a:t>
            </a:r>
            <a:endParaRPr lang="en-US" sz="1400" dirty="0">
              <a:cs typeface="Arial" panose="020B0604020202020204" pitchFamily="34" charset="0"/>
            </a:endParaRPr>
          </a:p>
          <a:p>
            <a:pPr marL="285750" indent="-285750" eaLnBrk="1" hangingPunct="1">
              <a:buFont typeface="Arial" panose="020B0604020202020204" pitchFamily="34" charset="0"/>
              <a:buChar char="•"/>
              <a:defRPr/>
            </a:pPr>
            <a:endParaRPr lang="en-US" sz="1400" dirty="0" smtClean="0">
              <a:cs typeface="Arial" panose="020B0604020202020204" pitchFamily="34" charset="0"/>
            </a:endParaRPr>
          </a:p>
          <a:p>
            <a:pPr marL="285750" indent="-285750">
              <a:buFont typeface="Arial" panose="020B0604020202020204" pitchFamily="34" charset="0"/>
              <a:buChar char="•"/>
              <a:defRPr/>
            </a:pPr>
            <a:r>
              <a:rPr lang="en-US" altLang="en-US" sz="1400" b="1" dirty="0">
                <a:cs typeface="Arial" panose="020B0604020202020204" pitchFamily="34" charset="0"/>
              </a:rPr>
              <a:t>Zhou, M., Langerock, B., Vigouroux, C., Sha, M. K., </a:t>
            </a:r>
            <a:r>
              <a:rPr lang="en-US" altLang="en-US" sz="1400" dirty="0">
                <a:cs typeface="Arial" panose="020B0604020202020204" pitchFamily="34" charset="0"/>
              </a:rPr>
              <a:t>Ramonet, M., </a:t>
            </a:r>
            <a:r>
              <a:rPr lang="en-US" altLang="en-US" sz="1400" dirty="0" err="1">
                <a:cs typeface="Arial" panose="020B0604020202020204" pitchFamily="34" charset="0"/>
              </a:rPr>
              <a:t>Delmotte</a:t>
            </a:r>
            <a:r>
              <a:rPr lang="en-US" altLang="en-US" sz="1400" dirty="0">
                <a:cs typeface="Arial" panose="020B0604020202020204" pitchFamily="34" charset="0"/>
              </a:rPr>
              <a:t>, M., </a:t>
            </a:r>
            <a:r>
              <a:rPr lang="en-US" altLang="en-US" sz="1400" dirty="0" err="1">
                <a:cs typeface="Arial" panose="020B0604020202020204" pitchFamily="34" charset="0"/>
              </a:rPr>
              <a:t>Mahieu</a:t>
            </a:r>
            <a:r>
              <a:rPr lang="en-US" altLang="en-US" sz="1400" dirty="0">
                <a:cs typeface="Arial" panose="020B0604020202020204" pitchFamily="34" charset="0"/>
              </a:rPr>
              <a:t>, E., Bader, W., </a:t>
            </a:r>
            <a:r>
              <a:rPr lang="en-US" altLang="en-US" sz="1400" b="1" dirty="0">
                <a:cs typeface="Arial" panose="020B0604020202020204" pitchFamily="34" charset="0"/>
              </a:rPr>
              <a:t>Hermans, C., Kumps</a:t>
            </a:r>
            <a:r>
              <a:rPr lang="en-US" altLang="en-US" sz="1400" dirty="0">
                <a:cs typeface="Arial" panose="020B0604020202020204" pitchFamily="34" charset="0"/>
              </a:rPr>
              <a:t>, N., Metzger, J.-M., </a:t>
            </a:r>
            <a:r>
              <a:rPr lang="en-US" altLang="en-US" sz="1400" dirty="0" err="1">
                <a:cs typeface="Arial" panose="020B0604020202020204" pitchFamily="34" charset="0"/>
              </a:rPr>
              <a:t>Duflot</a:t>
            </a:r>
            <a:r>
              <a:rPr lang="en-US" altLang="en-US" sz="1400" dirty="0">
                <a:cs typeface="Arial" panose="020B0604020202020204" pitchFamily="34" charset="0"/>
              </a:rPr>
              <a:t>, V., Wang, Z., Palm, M., and </a:t>
            </a:r>
            <a:r>
              <a:rPr lang="en-US" altLang="en-US" sz="1400" b="1" dirty="0">
                <a:cs typeface="Arial" panose="020B0604020202020204" pitchFamily="34" charset="0"/>
              </a:rPr>
              <a:t>De Mazière, M.: Atmospheric CO and CH4 time series and seasonal variations on Reunion Island from ground-based in-situ and FTIR (NDACC and TCCON) measurements</a:t>
            </a:r>
            <a:r>
              <a:rPr lang="en-US" altLang="en-US" sz="1400" dirty="0">
                <a:cs typeface="Arial" panose="020B0604020202020204" pitchFamily="34" charset="0"/>
              </a:rPr>
              <a:t>, Atmos. Chem. Phys. Discuss., https://doi.org/10.5194/acp-2018-218, in review, 2018. </a:t>
            </a:r>
          </a:p>
        </p:txBody>
      </p:sp>
    </p:spTree>
    <p:extLst>
      <p:ext uri="{BB962C8B-B14F-4D97-AF65-F5344CB8AC3E}">
        <p14:creationId xmlns:p14="http://schemas.microsoft.com/office/powerpoint/2010/main" val="18920385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Publication list since last meeting</a:t>
            </a:r>
            <a:endParaRPr lang="fr-FR" altLang="en-US" sz="2600" dirty="0">
              <a:latin typeface="Tahoma" pitchFamily="34" charset="0"/>
            </a:endParaRPr>
          </a:p>
        </p:txBody>
      </p:sp>
      <p:sp>
        <p:nvSpPr>
          <p:cNvPr id="7" name="TextBox 6"/>
          <p:cNvSpPr txBox="1"/>
          <p:nvPr/>
        </p:nvSpPr>
        <p:spPr>
          <a:xfrm>
            <a:off x="0" y="980728"/>
            <a:ext cx="9144000" cy="6124754"/>
          </a:xfrm>
          <a:prstGeom prst="rect">
            <a:avLst/>
          </a:prstGeom>
          <a:noFill/>
        </p:spPr>
        <p:txBody>
          <a:bodyPr wrap="square" rtlCol="0">
            <a:spAutoFit/>
          </a:bodyPr>
          <a:lstStyle/>
          <a:p>
            <a:pPr marL="285750" indent="-285750">
              <a:buFont typeface="Arial" panose="020B0604020202020204" pitchFamily="34" charset="0"/>
              <a:buChar char="•"/>
              <a:defRPr/>
            </a:pPr>
            <a:r>
              <a:rPr lang="nl-BE" sz="1400" dirty="0"/>
              <a:t>Lianghai Wu, Otto Hasekamp, Haili Hu, Jochen Landgraf, Andre Butz, Joost aan de Brugh, Ilse Aben, Dave F. Pollard, David W. T. Griffith, Dietrich G. Feist, Dmitry Koshelev, Frank Hase, Geoffrey C. Toon, Hirofumi Ohyama, Isamu Morino, Justus Notholt, Kei Shiomi, Laura Iraci, Matthias Schneider, </a:t>
            </a:r>
            <a:r>
              <a:rPr lang="nl-BE" sz="1400" b="1" dirty="0"/>
              <a:t>Martine de Mazière</a:t>
            </a:r>
            <a:r>
              <a:rPr lang="nl-BE" sz="1400" dirty="0"/>
              <a:t>, Ralf Sussmann, Rigel Kivi, Thorsten Warneke, Tae-Young Goo, and Yao Té, </a:t>
            </a:r>
            <a:r>
              <a:rPr lang="nl-BE" sz="1400" b="1" dirty="0"/>
              <a:t>Carbon dioxide retrieval from OCO-2 satellite observations using the RemoTeC algorithm and validation with TCCON measurements,</a:t>
            </a:r>
            <a:r>
              <a:rPr lang="nl-BE" sz="1400" dirty="0"/>
              <a:t> Atmos. Meas. Tech., 11, 3111-3130, https://doi.org/10.5194/amt-11-3111-2018, 2018</a:t>
            </a:r>
            <a:endParaRPr lang="vi-VN" sz="1400" dirty="0"/>
          </a:p>
          <a:p>
            <a:pPr marL="285750" indent="-285750" eaLnBrk="1" hangingPunct="1">
              <a:buFont typeface="Arial" panose="020B0604020202020204" pitchFamily="34" charset="0"/>
              <a:buChar char="•"/>
              <a:defRPr/>
            </a:pPr>
            <a:endParaRPr lang="en-US" sz="1400" dirty="0" smtClean="0">
              <a:cs typeface="Arial" panose="020B0604020202020204" pitchFamily="34" charset="0"/>
            </a:endParaRPr>
          </a:p>
          <a:p>
            <a:pPr marL="285750" indent="-285750">
              <a:buFont typeface="Arial" panose="020B0604020202020204" pitchFamily="34" charset="0"/>
              <a:buChar char="•"/>
              <a:defRPr/>
            </a:pPr>
            <a:r>
              <a:rPr lang="en-GB" sz="1400" b="1" dirty="0"/>
              <a:t>De Wachter, E., Kumps, N., </a:t>
            </a:r>
            <a:r>
              <a:rPr lang="en-GB" sz="1400" b="1" dirty="0" err="1"/>
              <a:t>Vandaele</a:t>
            </a:r>
            <a:r>
              <a:rPr lang="en-GB" sz="1400" b="1" dirty="0"/>
              <a:t>, A. C., Langerock, B., and De Mazière, M.</a:t>
            </a:r>
            <a:r>
              <a:rPr lang="en-GB" sz="1400" dirty="0"/>
              <a:t>: </a:t>
            </a:r>
            <a:r>
              <a:rPr lang="en-GB" sz="1400" b="1" dirty="0"/>
              <a:t>Retrieval and validation of </a:t>
            </a:r>
            <a:r>
              <a:rPr lang="en-GB" sz="1400" b="1" dirty="0" err="1"/>
              <a:t>MetOp</a:t>
            </a:r>
            <a:r>
              <a:rPr lang="en-GB" sz="1400" b="1" dirty="0"/>
              <a:t>/IASI methane</a:t>
            </a:r>
            <a:r>
              <a:rPr lang="en-GB" sz="1400" dirty="0"/>
              <a:t>, Atmos. Meas. Tech., 10, 4623-4638, https://doi.org/10.5194/amt-10-4623-2017, 2017.</a:t>
            </a:r>
          </a:p>
          <a:p>
            <a:pPr marL="285750" indent="-285750" eaLnBrk="1" hangingPunct="1">
              <a:buFont typeface="Arial" panose="020B0604020202020204" pitchFamily="34" charset="0"/>
              <a:buChar char="•"/>
              <a:defRPr/>
            </a:pPr>
            <a:endParaRPr lang="en-US" sz="1400" dirty="0" smtClean="0">
              <a:cs typeface="Arial" panose="020B0604020202020204" pitchFamily="34" charset="0"/>
            </a:endParaRPr>
          </a:p>
          <a:p>
            <a:pPr marL="285750" indent="-285750" eaLnBrk="1" hangingPunct="1">
              <a:buFont typeface="Arial" panose="020B0604020202020204" pitchFamily="34" charset="0"/>
              <a:buChar char="•"/>
              <a:defRPr/>
            </a:pPr>
            <a:r>
              <a:rPr lang="en-US" sz="1400" dirty="0" smtClean="0">
                <a:cs typeface="Arial" panose="020B0604020202020204" pitchFamily="34" charset="0"/>
              </a:rPr>
              <a:t>Sun</a:t>
            </a:r>
            <a:r>
              <a:rPr lang="en-US" sz="1400" dirty="0">
                <a:cs typeface="Arial" panose="020B0604020202020204" pitchFamily="34" charset="0"/>
              </a:rPr>
              <a:t>, Y., Liu, C., Palm, M., </a:t>
            </a:r>
            <a:r>
              <a:rPr lang="en-US" sz="1400" b="1" dirty="0">
                <a:cs typeface="Arial" panose="020B0604020202020204" pitchFamily="34" charset="0"/>
              </a:rPr>
              <a:t>Vigouroux, C., </a:t>
            </a:r>
            <a:r>
              <a:rPr lang="en-US" sz="1400" dirty="0">
                <a:cs typeface="Arial" panose="020B0604020202020204" pitchFamily="34" charset="0"/>
              </a:rPr>
              <a:t>Hu, Q., Tian, Y., Wang, W., Su, W., Zhang, W., Shan, C., Xu, X., Liu, J., Notholt, J., and </a:t>
            </a:r>
            <a:r>
              <a:rPr lang="en-US" sz="1400" b="1" dirty="0">
                <a:cs typeface="Arial" panose="020B0604020202020204" pitchFamily="34" charset="0"/>
              </a:rPr>
              <a:t>De Mazière, M.: Ozone seasonal evolution and photochemical production regime in polluted troposphere in eastern China derived from high resolution FTS observations</a:t>
            </a:r>
            <a:r>
              <a:rPr lang="en-US" sz="1400" dirty="0">
                <a:cs typeface="Arial" panose="020B0604020202020204" pitchFamily="34" charset="0"/>
              </a:rPr>
              <a:t>, Atmos. Chem. Phys. Discuss., https://doi.org/10.5194/acp-2017-1176, in review, 2017</a:t>
            </a:r>
            <a:r>
              <a:rPr lang="en-US" sz="1400" dirty="0" smtClean="0">
                <a:cs typeface="Arial" panose="020B0604020202020204" pitchFamily="34" charset="0"/>
              </a:rPr>
              <a:t>.</a:t>
            </a:r>
            <a:endParaRPr lang="fr-BE" altLang="en-US" sz="1400" dirty="0">
              <a:cs typeface="Arial" panose="020B0604020202020204" pitchFamily="34" charset="0"/>
            </a:endParaRPr>
          </a:p>
          <a:p>
            <a:pPr marL="285750" indent="-285750" eaLnBrk="1" hangingPunct="1">
              <a:buFont typeface="Arial" panose="020B0604020202020204" pitchFamily="34" charset="0"/>
              <a:buChar char="•"/>
              <a:defRPr/>
            </a:pPr>
            <a:endParaRPr lang="en-US" altLang="en-US" sz="1400" dirty="0">
              <a:cs typeface="Arial" panose="020B0604020202020204" pitchFamily="34" charset="0"/>
            </a:endParaRPr>
          </a:p>
          <a:p>
            <a:pPr marL="285750" indent="-285750" eaLnBrk="1" hangingPunct="1">
              <a:buFont typeface="Arial" panose="020B0604020202020204" pitchFamily="34" charset="0"/>
              <a:buChar char="•"/>
              <a:defRPr/>
            </a:pPr>
            <a:r>
              <a:rPr lang="en-US" sz="1400" dirty="0" err="1">
                <a:cs typeface="Arial" panose="020B0604020202020204" pitchFamily="34" charset="0"/>
              </a:rPr>
              <a:t>Steinbrecht</a:t>
            </a:r>
            <a:r>
              <a:rPr lang="en-US" sz="1400" dirty="0">
                <a:cs typeface="Arial" panose="020B0604020202020204" pitchFamily="34" charset="0"/>
              </a:rPr>
              <a:t>, et al.: </a:t>
            </a:r>
            <a:r>
              <a:rPr lang="en-US" sz="1400" b="1" dirty="0">
                <a:cs typeface="Arial" panose="020B0604020202020204" pitchFamily="34" charset="0"/>
              </a:rPr>
              <a:t>An update on ozone profile trends for the period 2000 to 2016</a:t>
            </a:r>
            <a:r>
              <a:rPr lang="en-US" sz="1400" dirty="0">
                <a:cs typeface="Arial" panose="020B0604020202020204" pitchFamily="34" charset="0"/>
              </a:rPr>
              <a:t>, Atmos. Chem. Phys., 17, 10675-10690, https://doi.org/10.5194/acp-17-10675-2017, 2017.</a:t>
            </a:r>
            <a:endParaRPr lang="fr-BE" altLang="en-US" sz="1400" dirty="0">
              <a:cs typeface="Arial" panose="020B0604020202020204" pitchFamily="34" charset="0"/>
            </a:endParaRPr>
          </a:p>
          <a:p>
            <a:pPr marL="285750" indent="-285750" eaLnBrk="1" hangingPunct="1">
              <a:buFont typeface="Arial" panose="020B0604020202020204" pitchFamily="34" charset="0"/>
              <a:buChar char="•"/>
              <a:defRPr/>
            </a:pPr>
            <a:endParaRPr lang="en-US" sz="1400" dirty="0" smtClean="0">
              <a:cs typeface="Arial" panose="020B0604020202020204" pitchFamily="34" charset="0"/>
            </a:endParaRPr>
          </a:p>
          <a:p>
            <a:pPr marL="285750" indent="-285750" eaLnBrk="1" hangingPunct="1">
              <a:buFont typeface="Arial" panose="020B0604020202020204" pitchFamily="34" charset="0"/>
              <a:buChar char="•"/>
              <a:defRPr/>
            </a:pPr>
            <a:r>
              <a:rPr lang="en-US" sz="1400" dirty="0" err="1" smtClean="0">
                <a:cs typeface="Arial" panose="020B0604020202020204" pitchFamily="34" charset="0"/>
              </a:rPr>
              <a:t>Duflot</a:t>
            </a:r>
            <a:r>
              <a:rPr lang="en-US" sz="1400" dirty="0">
                <a:cs typeface="Arial" panose="020B0604020202020204" pitchFamily="34" charset="0"/>
              </a:rPr>
              <a:t>, V., </a:t>
            </a:r>
            <a:r>
              <a:rPr lang="en-US" sz="1400" dirty="0" err="1">
                <a:cs typeface="Arial" panose="020B0604020202020204" pitchFamily="34" charset="0"/>
              </a:rPr>
              <a:t>Baray</a:t>
            </a:r>
            <a:r>
              <a:rPr lang="en-US" sz="1400" dirty="0">
                <a:cs typeface="Arial" panose="020B0604020202020204" pitchFamily="34" charset="0"/>
              </a:rPr>
              <a:t>, J.-L., </a:t>
            </a:r>
            <a:r>
              <a:rPr lang="en-US" sz="1400" dirty="0" err="1">
                <a:cs typeface="Arial" panose="020B0604020202020204" pitchFamily="34" charset="0"/>
              </a:rPr>
              <a:t>Payen</a:t>
            </a:r>
            <a:r>
              <a:rPr lang="en-US" sz="1400" dirty="0">
                <a:cs typeface="Arial" panose="020B0604020202020204" pitchFamily="34" charset="0"/>
              </a:rPr>
              <a:t>, G., </a:t>
            </a:r>
            <a:r>
              <a:rPr lang="en-US" sz="1400" dirty="0" err="1">
                <a:cs typeface="Arial" panose="020B0604020202020204" pitchFamily="34" charset="0"/>
              </a:rPr>
              <a:t>Marquestaut</a:t>
            </a:r>
            <a:r>
              <a:rPr lang="en-US" sz="1400" dirty="0">
                <a:cs typeface="Arial" panose="020B0604020202020204" pitchFamily="34" charset="0"/>
              </a:rPr>
              <a:t>, N., </a:t>
            </a:r>
            <a:r>
              <a:rPr lang="en-US" sz="1400" dirty="0" err="1">
                <a:cs typeface="Arial" panose="020B0604020202020204" pitchFamily="34" charset="0"/>
              </a:rPr>
              <a:t>Posny</a:t>
            </a:r>
            <a:r>
              <a:rPr lang="en-US" sz="1400" dirty="0">
                <a:cs typeface="Arial" panose="020B0604020202020204" pitchFamily="34" charset="0"/>
              </a:rPr>
              <a:t>, F., Metzger, J.-M., </a:t>
            </a:r>
            <a:r>
              <a:rPr lang="en-US" sz="1400" b="1" dirty="0">
                <a:cs typeface="Arial" panose="020B0604020202020204" pitchFamily="34" charset="0"/>
              </a:rPr>
              <a:t>Langerock, B., Vigouroux, C., </a:t>
            </a:r>
            <a:r>
              <a:rPr lang="en-US" sz="1400" dirty="0" err="1">
                <a:cs typeface="Arial" panose="020B0604020202020204" pitchFamily="34" charset="0"/>
              </a:rPr>
              <a:t>Hadji</a:t>
            </a:r>
            <a:r>
              <a:rPr lang="en-US" sz="1400" dirty="0">
                <a:cs typeface="Arial" panose="020B0604020202020204" pitchFamily="34" charset="0"/>
              </a:rPr>
              <a:t>-Lazaro, J., </a:t>
            </a:r>
            <a:r>
              <a:rPr lang="en-US" sz="1400" dirty="0" err="1">
                <a:cs typeface="Arial" panose="020B0604020202020204" pitchFamily="34" charset="0"/>
              </a:rPr>
              <a:t>Portafaix</a:t>
            </a:r>
            <a:r>
              <a:rPr lang="en-US" sz="1400" dirty="0">
                <a:cs typeface="Arial" panose="020B0604020202020204" pitchFamily="34" charset="0"/>
              </a:rPr>
              <a:t>, T., </a:t>
            </a:r>
            <a:r>
              <a:rPr lang="en-US" sz="1400" b="1" dirty="0">
                <a:cs typeface="Arial" panose="020B0604020202020204" pitchFamily="34" charset="0"/>
              </a:rPr>
              <a:t>De Mazière, M., </a:t>
            </a:r>
            <a:r>
              <a:rPr lang="en-US" sz="1400" dirty="0" err="1">
                <a:cs typeface="Arial" panose="020B0604020202020204" pitchFamily="34" charset="0"/>
              </a:rPr>
              <a:t>Coheur</a:t>
            </a:r>
            <a:r>
              <a:rPr lang="en-US" sz="1400" dirty="0">
                <a:cs typeface="Arial" panose="020B0604020202020204" pitchFamily="34" charset="0"/>
              </a:rPr>
              <a:t>, P.-F., </a:t>
            </a:r>
            <a:r>
              <a:rPr lang="en-US" sz="1400" dirty="0" err="1">
                <a:cs typeface="Arial" panose="020B0604020202020204" pitchFamily="34" charset="0"/>
              </a:rPr>
              <a:t>Clerbaux</a:t>
            </a:r>
            <a:r>
              <a:rPr lang="en-US" sz="1400" dirty="0">
                <a:cs typeface="Arial" panose="020B0604020202020204" pitchFamily="34" charset="0"/>
              </a:rPr>
              <a:t>, C., and Cammas, J.-P.: </a:t>
            </a:r>
            <a:r>
              <a:rPr lang="en-US" sz="1400" b="1" dirty="0">
                <a:cs typeface="Arial" panose="020B0604020202020204" pitchFamily="34" charset="0"/>
              </a:rPr>
              <a:t>Tropospheric ozone profiles by DIAL at Maïdo Observatory (Reunion Island): system description, instrumental performance and result comparison with ozone external data set</a:t>
            </a:r>
            <a:r>
              <a:rPr lang="en-US" sz="1400" dirty="0">
                <a:cs typeface="Arial" panose="020B0604020202020204" pitchFamily="34" charset="0"/>
              </a:rPr>
              <a:t>, Atmos. Meas. Tech., 10, 3359-3373, https://doi.org/10.5194/amt-10-3359-2017, 2017</a:t>
            </a:r>
            <a:r>
              <a:rPr lang="en-US" sz="1400" dirty="0" smtClean="0">
                <a:cs typeface="Arial" panose="020B0604020202020204" pitchFamily="34" charset="0"/>
              </a:rPr>
              <a:t>.</a:t>
            </a:r>
          </a:p>
          <a:p>
            <a:pPr marL="285750" indent="-285750" eaLnBrk="1" hangingPunct="1">
              <a:buFont typeface="Arial" panose="020B0604020202020204" pitchFamily="34" charset="0"/>
              <a:buChar char="•"/>
              <a:defRPr/>
            </a:pPr>
            <a:endParaRPr lang="en-US" sz="1400" dirty="0">
              <a:cs typeface="Arial" panose="020B0604020202020204" pitchFamily="34" charset="0"/>
            </a:endParaRPr>
          </a:p>
          <a:p>
            <a:pPr marL="285750" indent="-285750" eaLnBrk="1" hangingPunct="1">
              <a:buFont typeface="Arial" panose="020B0604020202020204" pitchFamily="34" charset="0"/>
              <a:buChar char="•"/>
              <a:defRPr/>
            </a:pPr>
            <a:endParaRPr lang="en-US" sz="1400" dirty="0" smtClean="0">
              <a:cs typeface="Arial" panose="020B0604020202020204" pitchFamily="34" charset="0"/>
            </a:endParaRPr>
          </a:p>
          <a:p>
            <a:pPr marL="285750" indent="-285750" eaLnBrk="1" hangingPunct="1">
              <a:buFont typeface="Arial" panose="020B0604020202020204" pitchFamily="34" charset="0"/>
              <a:buChar char="•"/>
              <a:defRPr/>
            </a:pPr>
            <a:endParaRPr lang="en-US" sz="1400" dirty="0">
              <a:cs typeface="Arial" panose="020B0604020202020204" pitchFamily="34" charset="0"/>
            </a:endParaRPr>
          </a:p>
          <a:p>
            <a:pPr marL="285750" indent="-285750" eaLnBrk="1" hangingPunct="1">
              <a:buFont typeface="Arial" panose="020B0604020202020204" pitchFamily="34" charset="0"/>
              <a:buChar char="•"/>
              <a:defRPr/>
            </a:pPr>
            <a:endParaRPr lang="en-US" sz="1400" dirty="0">
              <a:cs typeface="Arial" panose="020B0604020202020204" pitchFamily="34" charset="0"/>
            </a:endParaRPr>
          </a:p>
        </p:txBody>
      </p:sp>
    </p:spTree>
    <p:extLst>
      <p:ext uri="{BB962C8B-B14F-4D97-AF65-F5344CB8AC3E}">
        <p14:creationId xmlns:p14="http://schemas.microsoft.com/office/powerpoint/2010/main" val="2794696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latin typeface="Segoe UI Light" pitchFamily="34" charset="0"/>
              </a:rPr>
              <a:t>Publication list since last meeting</a:t>
            </a:r>
            <a:endParaRPr lang="fr-FR" altLang="en-US" sz="2600" dirty="0">
              <a:latin typeface="Tahoma" pitchFamily="34" charset="0"/>
            </a:endParaRPr>
          </a:p>
        </p:txBody>
      </p:sp>
      <p:sp>
        <p:nvSpPr>
          <p:cNvPr id="7" name="TextBox 6"/>
          <p:cNvSpPr txBox="1"/>
          <p:nvPr/>
        </p:nvSpPr>
        <p:spPr>
          <a:xfrm>
            <a:off x="0" y="980728"/>
            <a:ext cx="9144000" cy="2893100"/>
          </a:xfrm>
          <a:prstGeom prst="rect">
            <a:avLst/>
          </a:prstGeom>
          <a:noFill/>
        </p:spPr>
        <p:txBody>
          <a:bodyPr wrap="square" rtlCol="0">
            <a:spAutoFit/>
          </a:bodyPr>
          <a:lstStyle/>
          <a:p>
            <a:pPr marL="285750" indent="-285750">
              <a:buFont typeface="Arial" panose="020B0604020202020204" pitchFamily="34" charset="0"/>
              <a:buChar char="•"/>
            </a:pPr>
            <a:r>
              <a:rPr lang="nl-BE" sz="1400" dirty="0" smtClean="0"/>
              <a:t>Kevin </a:t>
            </a:r>
            <a:r>
              <a:rPr lang="nl-BE" sz="1400" dirty="0"/>
              <a:t>S. Olsen, Kimberly Strong, Kaley A. Walker, Chris D. Boone, Piera Raspollini, Johannes Plieninger, Whitney Bader, Stephanie Conway, Michel Grutter, James W. Hannigan, Frank Hase, Nicholas Jones, </a:t>
            </a:r>
            <a:r>
              <a:rPr lang="nl-BE" sz="1400" b="1" dirty="0"/>
              <a:t>Martine de Mazière</a:t>
            </a:r>
            <a:r>
              <a:rPr lang="nl-BE" sz="1400" dirty="0"/>
              <a:t>, Justus Notholt, Matthias Schneider, Dan Smale, Ralf Sussmann, and Naoko </a:t>
            </a:r>
            <a:r>
              <a:rPr lang="nl-BE" sz="1400" dirty="0" smtClean="0"/>
              <a:t>Saitoh, </a:t>
            </a:r>
            <a:r>
              <a:rPr lang="nl-BE" sz="1400" b="1" dirty="0"/>
              <a:t>Comparison of the GOSAT TANSO-FTS TIR CH volume mixing ratio vertical profiles with those measured by ACE-FTS, ESA MIPAS, IMK-IAA MIPAS, and 16 NDACC </a:t>
            </a:r>
            <a:r>
              <a:rPr lang="nl-BE" sz="1400" b="1" dirty="0" smtClean="0"/>
              <a:t>stations,</a:t>
            </a:r>
            <a:r>
              <a:rPr lang="nl-BE" sz="1400" dirty="0" smtClean="0"/>
              <a:t> Atmos</a:t>
            </a:r>
            <a:r>
              <a:rPr lang="nl-BE" sz="1400" dirty="0"/>
              <a:t>. Meas. Tech., 10, 3697-3718, https://doi.org/10.5194/amt-10-3697-2017, 2017</a:t>
            </a:r>
          </a:p>
          <a:p>
            <a:pPr marL="285750" indent="-285750">
              <a:buFont typeface="Arial" panose="020B0604020202020204" pitchFamily="34" charset="0"/>
              <a:buChar char="•"/>
            </a:pPr>
            <a:endParaRPr lang="nl-BE" sz="1400" dirty="0"/>
          </a:p>
          <a:p>
            <a:pPr marL="285750" indent="-285750">
              <a:buFont typeface="Arial" panose="020B0604020202020204" pitchFamily="34" charset="0"/>
              <a:buChar char="•"/>
            </a:pPr>
            <a:r>
              <a:rPr lang="nl-BE" sz="1400" dirty="0" smtClean="0"/>
              <a:t>Tobias </a:t>
            </a:r>
            <a:r>
              <a:rPr lang="nl-BE" sz="1400" dirty="0"/>
              <a:t>Borsdorff, Joost aan de Brugh, Haili Hu, Otto Hasekamp, Ralf Sussmann, Markus Rettinger, Frank Hase, Jochen Gross, Matthias Schneider, Omaira Garcia, Wolfgang Stremme, Michel Grutter, Dietrich G. Feist, Sabrina G. Arnold, </a:t>
            </a:r>
            <a:r>
              <a:rPr lang="nl-BE" sz="1400" b="1" dirty="0"/>
              <a:t>Martine De Mazière, Mahesh Kumar Sha</a:t>
            </a:r>
            <a:r>
              <a:rPr lang="nl-BE" sz="1400" dirty="0"/>
              <a:t>, David F. Pollard, Matthäus Kiel, Coleen Roehl, Paul O. Wennberg, Geoffrey C. Toon, and Jochen </a:t>
            </a:r>
            <a:r>
              <a:rPr lang="nl-BE" sz="1400" dirty="0" smtClean="0"/>
              <a:t>Landgraf, </a:t>
            </a:r>
            <a:r>
              <a:rPr lang="nl-BE" sz="1400" b="1" dirty="0"/>
              <a:t>Mapping carbon monoxide pollution from space down to city scales with daily global </a:t>
            </a:r>
            <a:r>
              <a:rPr lang="nl-BE" sz="1400" b="1" dirty="0" smtClean="0"/>
              <a:t>coverage,</a:t>
            </a:r>
            <a:r>
              <a:rPr lang="nl-BE" sz="1400" dirty="0" smtClean="0"/>
              <a:t> Atmos</a:t>
            </a:r>
            <a:r>
              <a:rPr lang="nl-BE" sz="1400" dirty="0"/>
              <a:t>. Meas. Tech. Discuss., https://doi.org/10.5194/amt-2018-132, in review, </a:t>
            </a:r>
            <a:r>
              <a:rPr lang="nl-BE" sz="1400" dirty="0" smtClean="0"/>
              <a:t>2018</a:t>
            </a:r>
            <a:endParaRPr lang="nl-BE" sz="1400" dirty="0"/>
          </a:p>
        </p:txBody>
      </p:sp>
    </p:spTree>
    <p:extLst>
      <p:ext uri="{BB962C8B-B14F-4D97-AF65-F5344CB8AC3E}">
        <p14:creationId xmlns:p14="http://schemas.microsoft.com/office/powerpoint/2010/main" val="713857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0728"/>
            <a:ext cx="9144000" cy="5688632"/>
          </a:xfrm>
        </p:spPr>
        <p:txBody>
          <a:bodyPr/>
          <a:lstStyle/>
          <a:p>
            <a:r>
              <a:rPr lang="en-US" sz="2000" b="1" dirty="0" smtClean="0">
                <a:latin typeface="Segoe UI Light" panose="020B0502040204020203" pitchFamily="34" charset="0"/>
              </a:rPr>
              <a:t>Funding dedicated for maintenance of NDACC and TCCON infrastructure, ‘routine’ observations &amp; data analysis</a:t>
            </a:r>
          </a:p>
          <a:p>
            <a:pPr marL="906463" lvl="2">
              <a:buFont typeface="Courier New" panose="02070309020205020404" pitchFamily="49" charset="0"/>
              <a:buChar char="o"/>
            </a:pPr>
            <a:r>
              <a:rPr lang="en-US" sz="1800" dirty="0" smtClean="0">
                <a:latin typeface="Segoe UI Light" panose="020B0502040204020203" pitchFamily="34" charset="0"/>
                <a:cs typeface="Arial" panose="020B0604020202020204" pitchFamily="34" charset="0"/>
              </a:rPr>
              <a:t>Limited institute support (~ 1 FTE + &lt;30 </a:t>
            </a:r>
            <a:r>
              <a:rPr lang="en-US" sz="1800" dirty="0" err="1" smtClean="0">
                <a:latin typeface="Segoe UI Light" panose="020B0502040204020203" pitchFamily="34" charset="0"/>
                <a:cs typeface="Arial" panose="020B0604020202020204" pitchFamily="34" charset="0"/>
              </a:rPr>
              <a:t>kEuro</a:t>
            </a:r>
            <a:r>
              <a:rPr lang="en-US" sz="1800" dirty="0" smtClean="0">
                <a:latin typeface="Segoe UI Light" panose="020B0502040204020203" pitchFamily="34" charset="0"/>
                <a:cs typeface="Arial" panose="020B0604020202020204" pitchFamily="34" charset="0"/>
              </a:rPr>
              <a:t>/</a:t>
            </a:r>
            <a:r>
              <a:rPr lang="en-US" sz="1800" dirty="0" err="1" smtClean="0">
                <a:latin typeface="Segoe UI Light" panose="020B0502040204020203" pitchFamily="34" charset="0"/>
                <a:cs typeface="Arial" panose="020B0604020202020204" pitchFamily="34" charset="0"/>
              </a:rPr>
              <a:t>yr</a:t>
            </a:r>
            <a:r>
              <a:rPr lang="en-US" sz="1800" dirty="0" smtClean="0">
                <a:latin typeface="Segoe UI Light" panose="020B0502040204020203" pitchFamily="34" charset="0"/>
                <a:cs typeface="Arial" panose="020B0604020202020204" pitchFamily="34" charset="0"/>
              </a:rPr>
              <a:t>)</a:t>
            </a:r>
          </a:p>
          <a:p>
            <a:pPr marL="906463" lvl="2">
              <a:buFont typeface="Courier New" panose="02070309020205020404" pitchFamily="49" charset="0"/>
              <a:buChar char="o"/>
            </a:pPr>
            <a:r>
              <a:rPr lang="en-US" sz="1800" dirty="0">
                <a:latin typeface="Segoe UI Light" panose="020B0502040204020203" pitchFamily="34" charset="0"/>
                <a:cs typeface="Arial" panose="020B0604020202020204" pitchFamily="34" charset="0"/>
              </a:rPr>
              <a:t>Limited support for TCCON and ICOS in-situ observations via national contribution to ICOS (2018-2019) of order 65 </a:t>
            </a:r>
            <a:r>
              <a:rPr lang="en-US" sz="1800" dirty="0" err="1">
                <a:latin typeface="Segoe UI Light" panose="020B0502040204020203" pitchFamily="34" charset="0"/>
                <a:cs typeface="Arial" panose="020B0604020202020204" pitchFamily="34" charset="0"/>
              </a:rPr>
              <a:t>kEuro</a:t>
            </a:r>
            <a:r>
              <a:rPr lang="en-US" sz="1800" dirty="0">
                <a:latin typeface="Segoe UI Light" panose="020B0502040204020203" pitchFamily="34" charset="0"/>
                <a:cs typeface="Arial" panose="020B0604020202020204" pitchFamily="34" charset="0"/>
              </a:rPr>
              <a:t>/year for 2018 and 2019</a:t>
            </a:r>
          </a:p>
          <a:p>
            <a:pPr marL="906463" lvl="2">
              <a:buFont typeface="Courier New" panose="02070309020205020404" pitchFamily="49" charset="0"/>
              <a:buChar char="o"/>
            </a:pPr>
            <a:r>
              <a:rPr lang="en-US" sz="1800" dirty="0" smtClean="0">
                <a:latin typeface="Segoe UI Light" panose="020B0502040204020203" pitchFamily="34" charset="0"/>
                <a:cs typeface="Arial" panose="020B0604020202020204" pitchFamily="34" charset="0"/>
              </a:rPr>
              <a:t>support for Porto Velho via IKARE (Improving Knowledge of the Amazon Rainforest Emissions ) national research project is coming to an end; no perspective for a new project at present</a:t>
            </a:r>
          </a:p>
          <a:p>
            <a:pPr marL="677863" lvl="2" indent="0">
              <a:buNone/>
            </a:pPr>
            <a:endParaRPr lang="en-US" sz="1800" dirty="0" smtClean="0">
              <a:latin typeface="Segoe UI Light" panose="020B0502040204020203" pitchFamily="34" charset="0"/>
              <a:cs typeface="Arial" panose="020B0604020202020204" pitchFamily="34" charset="0"/>
            </a:endParaRPr>
          </a:p>
          <a:p>
            <a:r>
              <a:rPr lang="en-US" sz="2000" b="1" dirty="0">
                <a:latin typeface="Segoe UI Light" panose="020B0502040204020203" pitchFamily="34" charset="0"/>
              </a:rPr>
              <a:t>Funding dedicated to progress in </a:t>
            </a:r>
            <a:r>
              <a:rPr lang="en-US" sz="2000" b="1" dirty="0" smtClean="0">
                <a:latin typeface="Segoe UI Light" panose="020B0502040204020203" pitchFamily="34" charset="0"/>
              </a:rPr>
              <a:t>TCCON </a:t>
            </a:r>
            <a:r>
              <a:rPr lang="en-US" sz="2000" b="1" dirty="0">
                <a:latin typeface="Segoe UI Light" panose="020B0502040204020203" pitchFamily="34" charset="0"/>
              </a:rPr>
              <a:t>data analysis and delivery</a:t>
            </a:r>
          </a:p>
          <a:p>
            <a:pPr marL="906463" lvl="2">
              <a:buFont typeface="Courier New" panose="02070309020205020404" pitchFamily="49" charset="0"/>
              <a:buChar char="o"/>
              <a:tabLst>
                <a:tab pos="5826125" algn="l"/>
              </a:tabLst>
            </a:pPr>
            <a:r>
              <a:rPr lang="en-US" sz="1800" dirty="0">
                <a:latin typeface="Segoe UI Light" panose="020B0502040204020203" pitchFamily="34" charset="0"/>
                <a:cs typeface="Arial" panose="020B0604020202020204" pitchFamily="34" charset="0"/>
              </a:rPr>
              <a:t>EU RI project RINGO </a:t>
            </a:r>
          </a:p>
          <a:p>
            <a:pPr marL="677863" lvl="2" indent="0">
              <a:buNone/>
              <a:tabLst>
                <a:tab pos="5826125" algn="l"/>
              </a:tabLst>
            </a:pPr>
            <a:r>
              <a:rPr lang="en-US" sz="1800" dirty="0">
                <a:latin typeface="Segoe UI Light" panose="020B0502040204020203" pitchFamily="34" charset="0"/>
                <a:cs typeface="Arial" panose="020B0604020202020204" pitchFamily="34" charset="0"/>
                <a:sym typeface="Symbol"/>
              </a:rPr>
              <a:t>     compliance of  La Reunion TCCON data with ICOS requirements and vertical profiling studies</a:t>
            </a:r>
          </a:p>
          <a:p>
            <a:pPr marL="906463" lvl="2">
              <a:buFont typeface="Courier New" panose="02070309020205020404" pitchFamily="49" charset="0"/>
              <a:buChar char="o"/>
              <a:tabLst>
                <a:tab pos="5826125" algn="l"/>
              </a:tabLst>
            </a:pPr>
            <a:r>
              <a:rPr lang="en-US" sz="1800" dirty="0" smtClean="0">
                <a:latin typeface="Segoe UI Light" panose="020B0502040204020203" pitchFamily="34" charset="0"/>
                <a:cs typeface="Arial" panose="020B0604020202020204" pitchFamily="34" charset="0"/>
                <a:sym typeface="Symbol"/>
              </a:rPr>
              <a:t>FRM4GHG </a:t>
            </a:r>
            <a:r>
              <a:rPr lang="en-US" sz="1800" dirty="0">
                <a:latin typeface="Segoe UI Light" panose="020B0502040204020203" pitchFamily="34" charset="0"/>
                <a:cs typeface="Arial" panose="020B0604020202020204" pitchFamily="34" charset="0"/>
                <a:sym typeface="Symbol"/>
              </a:rPr>
              <a:t>– phase 2 (March 2018 – February 2019)  dedicated campaign (see talk by M. De </a:t>
            </a:r>
            <a:r>
              <a:rPr lang="en-US" sz="1800" dirty="0" err="1">
                <a:latin typeface="Segoe UI Light" panose="020B0502040204020203" pitchFamily="34" charset="0"/>
                <a:cs typeface="Arial" panose="020B0604020202020204" pitchFamily="34" charset="0"/>
                <a:sym typeface="Symbol"/>
              </a:rPr>
              <a:t>Mazière</a:t>
            </a:r>
            <a:r>
              <a:rPr lang="en-US" sz="1800" dirty="0" smtClean="0">
                <a:latin typeface="Segoe UI Light" panose="020B0502040204020203" pitchFamily="34" charset="0"/>
                <a:cs typeface="Arial" panose="020B0604020202020204" pitchFamily="34" charset="0"/>
                <a:sym typeface="Symbol"/>
              </a:rPr>
              <a:t>)</a:t>
            </a:r>
          </a:p>
          <a:p>
            <a:pPr marL="906463" lvl="2">
              <a:buFont typeface="Courier New" panose="02070309020205020404" pitchFamily="49" charset="0"/>
              <a:buChar char="o"/>
              <a:tabLst>
                <a:tab pos="5826125" algn="l"/>
              </a:tabLst>
            </a:pPr>
            <a:endParaRPr lang="en-US" sz="1800" dirty="0" smtClean="0">
              <a:latin typeface="Segoe UI Light" panose="020B0502040204020203" pitchFamily="34" charset="0"/>
              <a:cs typeface="Arial" panose="020B0604020202020204" pitchFamily="34" charset="0"/>
              <a:sym typeface="Symbol"/>
            </a:endParaRPr>
          </a:p>
          <a:p>
            <a:pPr marL="342900" lvl="1" indent="-342900">
              <a:buFont typeface="Courier New" panose="02070309020205020404" pitchFamily="49" charset="0"/>
              <a:buChar char="•"/>
              <a:tabLst>
                <a:tab pos="5826125" algn="l"/>
              </a:tabLst>
            </a:pPr>
            <a:r>
              <a:rPr lang="fr-BE" sz="2000" b="1" dirty="0">
                <a:latin typeface="Segoe UI Light" panose="020B0502040204020203" pitchFamily="34" charset="0"/>
                <a:ea typeface="+mn-ea"/>
                <a:cs typeface="+mn-cs"/>
                <a:sym typeface="Symbol"/>
              </a:rPr>
              <a:t>No </a:t>
            </a:r>
            <a:r>
              <a:rPr lang="fr-BE" sz="2000" b="1" dirty="0" err="1" smtClean="0">
                <a:latin typeface="Segoe UI Light" panose="020B0502040204020203" pitchFamily="34" charset="0"/>
                <a:ea typeface="+mn-ea"/>
                <a:cs typeface="+mn-cs"/>
                <a:sym typeface="Symbol"/>
              </a:rPr>
              <a:t>funding</a:t>
            </a:r>
            <a:r>
              <a:rPr lang="fr-BE" sz="2000" b="1" dirty="0" smtClean="0">
                <a:latin typeface="Segoe UI Light" panose="020B0502040204020203" pitchFamily="34" charset="0"/>
                <a:ea typeface="+mn-ea"/>
                <a:cs typeface="+mn-cs"/>
                <a:sym typeface="Symbol"/>
              </a:rPr>
              <a:t> </a:t>
            </a:r>
            <a:r>
              <a:rPr lang="fr-BE" sz="2000" b="1" dirty="0" err="1">
                <a:latin typeface="Segoe UI Light" panose="020B0502040204020203" pitchFamily="34" charset="0"/>
                <a:ea typeface="+mn-ea"/>
                <a:cs typeface="+mn-cs"/>
                <a:sym typeface="Symbol"/>
              </a:rPr>
              <a:t>dedicated</a:t>
            </a:r>
            <a:r>
              <a:rPr lang="fr-BE" sz="2000" b="1" dirty="0">
                <a:latin typeface="Segoe UI Light" panose="020B0502040204020203" pitchFamily="34" charset="0"/>
                <a:ea typeface="+mn-ea"/>
                <a:cs typeface="+mn-cs"/>
                <a:sym typeface="Symbol"/>
              </a:rPr>
              <a:t> to </a:t>
            </a:r>
            <a:r>
              <a:rPr lang="fr-BE" sz="2000" b="1" dirty="0" err="1">
                <a:latin typeface="Segoe UI Light" panose="020B0502040204020203" pitchFamily="34" charset="0"/>
                <a:ea typeface="+mn-ea"/>
                <a:cs typeface="+mn-cs"/>
                <a:sym typeface="Symbol"/>
              </a:rPr>
              <a:t>progress</a:t>
            </a:r>
            <a:r>
              <a:rPr lang="fr-BE" sz="2000" b="1" dirty="0">
                <a:latin typeface="Segoe UI Light" panose="020B0502040204020203" pitchFamily="34" charset="0"/>
                <a:ea typeface="+mn-ea"/>
                <a:cs typeface="+mn-cs"/>
                <a:sym typeface="Symbol"/>
              </a:rPr>
              <a:t> in NDACC data </a:t>
            </a:r>
            <a:r>
              <a:rPr lang="fr-BE" sz="2000" b="1" dirty="0" err="1" smtClean="0">
                <a:latin typeface="Segoe UI Light" panose="020B0502040204020203" pitchFamily="34" charset="0"/>
                <a:ea typeface="+mn-ea"/>
                <a:cs typeface="+mn-cs"/>
                <a:sym typeface="Symbol"/>
              </a:rPr>
              <a:t>analysis</a:t>
            </a:r>
            <a:r>
              <a:rPr lang="fr-BE" sz="2000" b="1" dirty="0" smtClean="0">
                <a:latin typeface="Segoe UI Light" panose="020B0502040204020203" pitchFamily="34" charset="0"/>
                <a:ea typeface="+mn-ea"/>
                <a:cs typeface="+mn-cs"/>
                <a:sym typeface="Symbol"/>
              </a:rPr>
              <a:t> and </a:t>
            </a:r>
            <a:r>
              <a:rPr lang="fr-BE" sz="2000" b="1" dirty="0" err="1" smtClean="0">
                <a:latin typeface="Segoe UI Light" panose="020B0502040204020203" pitchFamily="34" charset="0"/>
                <a:ea typeface="+mn-ea"/>
                <a:cs typeface="+mn-cs"/>
                <a:sym typeface="Symbol"/>
              </a:rPr>
              <a:t>delivery</a:t>
            </a:r>
            <a:endParaRPr lang="fr-BE" sz="2000" b="1" dirty="0" smtClean="0">
              <a:latin typeface="Segoe UI Light" panose="020B0502040204020203" pitchFamily="34" charset="0"/>
              <a:ea typeface="+mn-ea"/>
              <a:cs typeface="+mn-cs"/>
              <a:sym typeface="Symbol"/>
            </a:endParaRPr>
          </a:p>
          <a:p>
            <a:pPr marL="0" lvl="1" indent="0">
              <a:buNone/>
              <a:tabLst>
                <a:tab pos="5826125" algn="l"/>
              </a:tabLst>
            </a:pPr>
            <a:endParaRPr lang="en-US" sz="2000" b="1" dirty="0">
              <a:latin typeface="Segoe UI Light" panose="020B0502040204020203" pitchFamily="34" charset="0"/>
              <a:ea typeface="+mn-ea"/>
              <a:cs typeface="+mn-cs"/>
            </a:endParaRPr>
          </a:p>
          <a:p>
            <a:pPr marL="906463" lvl="2">
              <a:buFont typeface="Courier New" panose="02070309020205020404" pitchFamily="49" charset="0"/>
              <a:buChar char="o"/>
            </a:pPr>
            <a:endParaRPr lang="en-US" sz="1800" dirty="0" smtClean="0">
              <a:latin typeface="Segoe UI Light" panose="020B0502040204020203" pitchFamily="34" charset="0"/>
              <a:cs typeface="Arial" panose="020B0604020202020204" pitchFamily="34" charset="0"/>
            </a:endParaRPr>
          </a:p>
          <a:p>
            <a:pPr marL="906463" lvl="2">
              <a:buFont typeface="Courier New" panose="02070309020205020404" pitchFamily="49" charset="0"/>
              <a:buChar char="o"/>
            </a:pPr>
            <a:endParaRPr lang="en-US" sz="1800" dirty="0" smtClean="0">
              <a:latin typeface="Segoe UI Light" panose="020B0502040204020203" pitchFamily="34" charset="0"/>
              <a:cs typeface="Arial" panose="020B0604020202020204" pitchFamily="34" charset="0"/>
            </a:endParaRPr>
          </a:p>
        </p:txBody>
      </p:sp>
      <p:sp>
        <p:nvSpPr>
          <p:cNvPr id="5"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Funding situation / projects</a:t>
            </a:r>
            <a:endParaRPr lang="fr-FR" altLang="en-US" sz="2600" dirty="0">
              <a:latin typeface="Tahoma" pitchFamily="34" charset="0"/>
            </a:endParaRPr>
          </a:p>
        </p:txBody>
      </p:sp>
    </p:spTree>
    <p:extLst>
      <p:ext uri="{BB962C8B-B14F-4D97-AF65-F5344CB8AC3E}">
        <p14:creationId xmlns:p14="http://schemas.microsoft.com/office/powerpoint/2010/main" val="17829005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052736"/>
            <a:ext cx="8928992" cy="5400600"/>
          </a:xfrm>
        </p:spPr>
        <p:txBody>
          <a:bodyPr/>
          <a:lstStyle/>
          <a:p>
            <a:r>
              <a:rPr lang="en-US" sz="2000" b="1" dirty="0">
                <a:latin typeface="Segoe UI Light" panose="020B0502040204020203" pitchFamily="34" charset="0"/>
              </a:rPr>
              <a:t>Funding dedicated to </a:t>
            </a:r>
            <a:r>
              <a:rPr lang="en-US" sz="2000" b="1" dirty="0" smtClean="0">
                <a:latin typeface="Segoe UI Light" panose="020B0502040204020203" pitchFamily="34" charset="0"/>
              </a:rPr>
              <a:t>use of </a:t>
            </a:r>
            <a:r>
              <a:rPr lang="en-US" sz="2000" b="1" i="1" dirty="0" smtClean="0">
                <a:latin typeface="Segoe UI Light" panose="020B0502040204020203" pitchFamily="34" charset="0"/>
              </a:rPr>
              <a:t>existing</a:t>
            </a:r>
            <a:r>
              <a:rPr lang="en-US" sz="2000" b="1" dirty="0" smtClean="0">
                <a:latin typeface="Segoe UI Light" panose="020B0502040204020203" pitchFamily="34" charset="0"/>
              </a:rPr>
              <a:t> </a:t>
            </a:r>
            <a:r>
              <a:rPr lang="en-US" sz="2000" b="1" dirty="0">
                <a:latin typeface="Segoe UI Light" panose="020B0502040204020203" pitchFamily="34" charset="0"/>
              </a:rPr>
              <a:t>(RD &amp; public) NDACC/TCCON observations</a:t>
            </a:r>
          </a:p>
          <a:p>
            <a:pPr marL="906463" lvl="2">
              <a:buFont typeface="Courier New" panose="02070309020205020404" pitchFamily="49" charset="0"/>
              <a:buChar char="o"/>
              <a:tabLst>
                <a:tab pos="3230563" algn="l"/>
              </a:tabLst>
            </a:pPr>
            <a:r>
              <a:rPr lang="en-US" sz="1800" dirty="0" err="1">
                <a:latin typeface="Segoe UI Light" panose="020B0502040204020203" pitchFamily="34" charset="0"/>
                <a:cs typeface="Arial" panose="020B0604020202020204" pitchFamily="34" charset="0"/>
              </a:rPr>
              <a:t>Prodex</a:t>
            </a:r>
            <a:r>
              <a:rPr lang="en-US" sz="1800" dirty="0">
                <a:latin typeface="Segoe UI Light" panose="020B0502040204020203" pitchFamily="34" charset="0"/>
                <a:cs typeface="Arial" panose="020B0604020202020204" pitchFamily="34" charset="0"/>
              </a:rPr>
              <a:t> TROVA </a:t>
            </a:r>
            <a:r>
              <a:rPr lang="en-US" sz="1800">
                <a:latin typeface="Segoe UI Light" panose="020B0502040204020203" pitchFamily="34" charset="0"/>
                <a:cs typeface="Arial" panose="020B0604020202020204" pitchFamily="34" charset="0"/>
              </a:rPr>
              <a:t>(</a:t>
            </a:r>
            <a:r>
              <a:rPr lang="en-US" sz="1800" smtClean="0">
                <a:latin typeface="Segoe UI Light" panose="020B0502040204020203" pitchFamily="34" charset="0"/>
                <a:cs typeface="Arial" panose="020B0604020202020204" pitchFamily="34" charset="0"/>
              </a:rPr>
              <a:t>2016-2018)</a:t>
            </a:r>
            <a:r>
              <a:rPr lang="en-US" sz="1800" dirty="0">
                <a:latin typeface="Segoe UI Light" panose="020B0502040204020203" pitchFamily="34" charset="0"/>
                <a:cs typeface="Arial" panose="020B0604020202020204" pitchFamily="34" charset="0"/>
              </a:rPr>
              <a:t>	</a:t>
            </a:r>
            <a:r>
              <a:rPr lang="en-US" sz="1800" dirty="0">
                <a:latin typeface="Segoe UI Light" panose="020B0502040204020203" pitchFamily="34" charset="0"/>
                <a:cs typeface="Arial" panose="020B0604020202020204" pitchFamily="34" charset="0"/>
                <a:sym typeface="Symbol"/>
              </a:rPr>
              <a:t> </a:t>
            </a:r>
            <a:r>
              <a:rPr lang="en-US" sz="1800" dirty="0">
                <a:latin typeface="Segoe UI Light" panose="020B0502040204020203" pitchFamily="34" charset="0"/>
                <a:cs typeface="Arial" panose="020B0604020202020204" pitchFamily="34" charset="0"/>
              </a:rPr>
              <a:t>validation of </a:t>
            </a:r>
            <a:r>
              <a:rPr lang="en-US" sz="1800" b="1" dirty="0">
                <a:latin typeface="Segoe UI Light" panose="020B0502040204020203" pitchFamily="34" charset="0"/>
                <a:cs typeface="Arial" panose="020B0604020202020204" pitchFamily="34" charset="0"/>
              </a:rPr>
              <a:t>S5P (TROPOMI): </a:t>
            </a:r>
            <a:r>
              <a:rPr lang="en-US" sz="1800" dirty="0">
                <a:latin typeface="Segoe UI Light" panose="020B0502040204020203" pitchFamily="34" charset="0"/>
                <a:cs typeface="Arial" panose="020B0604020202020204" pitchFamily="34" charset="0"/>
              </a:rPr>
              <a:t>continuation for next 3 years must be negotiated </a:t>
            </a:r>
          </a:p>
          <a:p>
            <a:pPr marL="906463" lvl="2">
              <a:buFont typeface="Courier New" panose="02070309020205020404" pitchFamily="49" charset="0"/>
              <a:buChar char="o"/>
              <a:tabLst>
                <a:tab pos="3230563" algn="l"/>
              </a:tabLst>
            </a:pPr>
            <a:r>
              <a:rPr lang="en-US" sz="1800" dirty="0">
                <a:latin typeface="Segoe UI Light" panose="020B0502040204020203" pitchFamily="34" charset="0"/>
                <a:cs typeface="Arial" panose="020B0604020202020204" pitchFamily="34" charset="0"/>
                <a:sym typeface="Symbol"/>
              </a:rPr>
              <a:t>S5P-Mission Performance Center (2016-2021)  operational validation of </a:t>
            </a:r>
            <a:r>
              <a:rPr lang="en-US" sz="1800" b="1" dirty="0">
                <a:latin typeface="Segoe UI Light" panose="020B0502040204020203" pitchFamily="34" charset="0"/>
                <a:cs typeface="Arial" panose="020B0604020202020204" pitchFamily="34" charset="0"/>
                <a:sym typeface="Symbol"/>
              </a:rPr>
              <a:t>S5P</a:t>
            </a:r>
            <a:r>
              <a:rPr lang="en-US" sz="1800" dirty="0">
                <a:latin typeface="Segoe UI Light" panose="020B0502040204020203" pitchFamily="34" charset="0"/>
                <a:cs typeface="Arial" panose="020B0604020202020204" pitchFamily="34" charset="0"/>
                <a:sym typeface="Symbol"/>
              </a:rPr>
              <a:t> using all available Fiducial Reference Measurements (incl. </a:t>
            </a:r>
            <a:r>
              <a:rPr lang="en-US" sz="1800" dirty="0" smtClean="0">
                <a:latin typeface="Segoe UI Light" panose="020B0502040204020203" pitchFamily="34" charset="0"/>
                <a:cs typeface="Arial" panose="020B0604020202020204" pitchFamily="34" charset="0"/>
                <a:sym typeface="Symbol"/>
              </a:rPr>
              <a:t>NDACC &amp; TCCON</a:t>
            </a:r>
            <a:r>
              <a:rPr lang="en-US" sz="1800" dirty="0">
                <a:latin typeface="Segoe UI Light" panose="020B0502040204020203" pitchFamily="34" charset="0"/>
                <a:cs typeface="Arial" panose="020B0604020202020204" pitchFamily="34" charset="0"/>
                <a:sym typeface="Symbol"/>
              </a:rPr>
              <a:t>)</a:t>
            </a:r>
          </a:p>
          <a:p>
            <a:pPr marL="906463" lvl="2">
              <a:buFont typeface="Courier New" panose="02070309020205020404" pitchFamily="49" charset="0"/>
              <a:buChar char="o"/>
              <a:tabLst>
                <a:tab pos="3230563" algn="l"/>
              </a:tabLst>
            </a:pPr>
            <a:endParaRPr lang="en-US" sz="1800" dirty="0" smtClean="0">
              <a:latin typeface="Segoe UI Light" panose="020B0502040204020203" pitchFamily="34" charset="0"/>
              <a:cs typeface="Arial" panose="020B0604020202020204" pitchFamily="34" charset="0"/>
            </a:endParaRPr>
          </a:p>
          <a:p>
            <a:pPr marL="906463" lvl="2">
              <a:buFont typeface="Courier New" panose="02070309020205020404" pitchFamily="49" charset="0"/>
              <a:buChar char="o"/>
              <a:tabLst>
                <a:tab pos="3230563" algn="l"/>
              </a:tabLst>
            </a:pPr>
            <a:r>
              <a:rPr lang="en-US" sz="1800" dirty="0" smtClean="0">
                <a:latin typeface="Segoe UI Light" panose="020B0502040204020203" pitchFamily="34" charset="0"/>
                <a:cs typeface="Arial" panose="020B0604020202020204" pitchFamily="34" charset="0"/>
              </a:rPr>
              <a:t>CAMS-84 </a:t>
            </a:r>
            <a:r>
              <a:rPr lang="en-US" sz="1800" dirty="0">
                <a:latin typeface="Segoe UI Light" panose="020B0502040204020203" pitchFamily="34" charset="0"/>
                <a:cs typeface="Arial" panose="020B0604020202020204" pitchFamily="34" charset="0"/>
              </a:rPr>
              <a:t>(2016-2018) </a:t>
            </a:r>
            <a:r>
              <a:rPr lang="en-US" sz="1800" dirty="0">
                <a:latin typeface="Segoe UI Light" panose="020B0502040204020203" pitchFamily="34" charset="0"/>
                <a:cs typeface="Arial" panose="020B0604020202020204" pitchFamily="34" charset="0"/>
                <a:sym typeface="Symbol"/>
              </a:rPr>
              <a:t> validation of </a:t>
            </a:r>
            <a:r>
              <a:rPr lang="en-US" sz="1800" b="1" dirty="0">
                <a:latin typeface="Segoe UI Light" panose="020B0502040204020203" pitchFamily="34" charset="0"/>
                <a:cs typeface="Arial" panose="020B0604020202020204" pitchFamily="34" charset="0"/>
                <a:sym typeface="Symbol"/>
              </a:rPr>
              <a:t>CAMS</a:t>
            </a:r>
            <a:r>
              <a:rPr lang="en-US" sz="1800" dirty="0">
                <a:latin typeface="Segoe UI Light" panose="020B0502040204020203" pitchFamily="34" charset="0"/>
                <a:cs typeface="Arial" panose="020B0604020202020204" pitchFamily="34" charset="0"/>
                <a:sym typeface="Symbol"/>
              </a:rPr>
              <a:t> analyses and forecasts using selected NDACC data: continuation until </a:t>
            </a:r>
            <a:r>
              <a:rPr lang="en-US" sz="1800" dirty="0" smtClean="0">
                <a:latin typeface="Segoe UI Light" panose="020B0502040204020203" pitchFamily="34" charset="0"/>
                <a:cs typeface="Arial" panose="020B0604020202020204" pitchFamily="34" charset="0"/>
                <a:sym typeface="Symbol"/>
              </a:rPr>
              <a:t>2021 is </a:t>
            </a:r>
            <a:r>
              <a:rPr lang="en-US" sz="1800" dirty="0">
                <a:latin typeface="Segoe UI Light" panose="020B0502040204020203" pitchFamily="34" charset="0"/>
                <a:cs typeface="Arial" panose="020B0604020202020204" pitchFamily="34" charset="0"/>
                <a:sym typeface="Symbol"/>
              </a:rPr>
              <a:t>under negotiation</a:t>
            </a:r>
          </a:p>
          <a:p>
            <a:pPr marL="906463" lvl="2">
              <a:buFont typeface="Courier New" panose="02070309020205020404" pitchFamily="49" charset="0"/>
              <a:buChar char="o"/>
              <a:tabLst>
                <a:tab pos="3230563" algn="l"/>
              </a:tabLst>
            </a:pPr>
            <a:r>
              <a:rPr lang="en-US" sz="1800" dirty="0" smtClean="0">
                <a:latin typeface="Segoe UI Light" panose="020B0502040204020203" pitchFamily="34" charset="0"/>
                <a:cs typeface="Arial" panose="020B0604020202020204" pitchFamily="34" charset="0"/>
                <a:sym typeface="Symbol"/>
              </a:rPr>
              <a:t>CAMS-27 </a:t>
            </a:r>
            <a:r>
              <a:rPr lang="en-US" sz="1800" dirty="0">
                <a:latin typeface="Segoe UI Light" panose="020B0502040204020203" pitchFamily="34" charset="0"/>
                <a:cs typeface="Arial" panose="020B0604020202020204" pitchFamily="34" charset="0"/>
                <a:sym typeface="Symbol"/>
              </a:rPr>
              <a:t>(2017-2021) 	 very limited funding for QA/QC of NDACC data stream for </a:t>
            </a:r>
            <a:r>
              <a:rPr lang="en-US" sz="1800" b="1" dirty="0" smtClean="0">
                <a:latin typeface="Segoe UI Light" panose="020B0502040204020203" pitchFamily="34" charset="0"/>
                <a:cs typeface="Arial" panose="020B0604020202020204" pitchFamily="34" charset="0"/>
                <a:sym typeface="Symbol"/>
              </a:rPr>
              <a:t>CAMS</a:t>
            </a:r>
            <a:r>
              <a:rPr lang="en-US" sz="1800" dirty="0" smtClean="0">
                <a:latin typeface="Segoe UI Light" panose="020B0502040204020203" pitchFamily="34" charset="0"/>
                <a:cs typeface="Arial" panose="020B0604020202020204" pitchFamily="34" charset="0"/>
                <a:sym typeface="Symbol"/>
              </a:rPr>
              <a:t>-84</a:t>
            </a:r>
          </a:p>
          <a:p>
            <a:pPr marL="677863" lvl="2" indent="0">
              <a:buNone/>
              <a:tabLst>
                <a:tab pos="3230563" algn="l"/>
              </a:tabLst>
            </a:pPr>
            <a:endParaRPr lang="en-US" sz="1800" dirty="0" smtClean="0">
              <a:latin typeface="Segoe UI Light" panose="020B0502040204020203" pitchFamily="34" charset="0"/>
              <a:cs typeface="Arial" panose="020B0604020202020204" pitchFamily="34" charset="0"/>
              <a:sym typeface="Symbol"/>
            </a:endParaRPr>
          </a:p>
          <a:p>
            <a:pPr marL="906463" lvl="2">
              <a:buFont typeface="Courier New" panose="02070309020205020404" pitchFamily="49" charset="0"/>
              <a:buChar char="o"/>
              <a:tabLst>
                <a:tab pos="3230563" algn="l"/>
              </a:tabLst>
            </a:pPr>
            <a:r>
              <a:rPr lang="en-US" sz="1800" b="1" dirty="0" smtClean="0">
                <a:latin typeface="Segoe UI Light" panose="020B0502040204020203" pitchFamily="34" charset="0"/>
                <a:cs typeface="Arial" panose="020B0604020202020204" pitchFamily="34" charset="0"/>
                <a:sym typeface="Symbol"/>
              </a:rPr>
              <a:t>ESA-CCI+</a:t>
            </a:r>
            <a:r>
              <a:rPr lang="en-US" sz="1800" dirty="0" smtClean="0">
                <a:latin typeface="Segoe UI Light" panose="020B0502040204020203" pitchFamily="34" charset="0"/>
                <a:cs typeface="Arial" panose="020B0604020202020204" pitchFamily="34" charset="0"/>
                <a:sym typeface="Symbol"/>
              </a:rPr>
              <a:t> GHG project (2018-2021)  limited continuation of validation of satellite GHG data using TCCON data; proposal in preparation </a:t>
            </a:r>
          </a:p>
          <a:p>
            <a:pPr marL="906463" lvl="2">
              <a:buFont typeface="Courier New" panose="02070309020205020404" pitchFamily="49" charset="0"/>
              <a:buChar char="o"/>
              <a:tabLst>
                <a:tab pos="3230563" algn="l"/>
              </a:tabLst>
            </a:pPr>
            <a:endParaRPr lang="en-US" sz="1800" dirty="0">
              <a:latin typeface="Segoe UI Light" panose="020B0502040204020203" pitchFamily="34" charset="0"/>
              <a:cs typeface="Arial" panose="020B0604020202020204" pitchFamily="34" charset="0"/>
              <a:sym typeface="Symbol"/>
            </a:endParaRPr>
          </a:p>
          <a:p>
            <a:pPr marL="906463" lvl="2">
              <a:buFont typeface="Courier New" panose="02070309020205020404" pitchFamily="49" charset="0"/>
              <a:buChar char="o"/>
              <a:tabLst>
                <a:tab pos="3230563" algn="l"/>
              </a:tabLst>
            </a:pPr>
            <a:r>
              <a:rPr lang="fr-BE" sz="1800" dirty="0" smtClean="0">
                <a:latin typeface="Segoe UI Light" panose="020B0502040204020203" pitchFamily="34" charset="0"/>
                <a:cs typeface="Arial" panose="020B0604020202020204" pitchFamily="34" charset="0"/>
                <a:sym typeface="Symbol"/>
              </a:rPr>
              <a:t>C3S-BARON </a:t>
            </a:r>
            <a:r>
              <a:rPr lang="fr-BE" sz="1800" dirty="0">
                <a:latin typeface="Segoe UI Light" panose="020B0502040204020203" pitchFamily="34" charset="0"/>
                <a:cs typeface="Arial" panose="020B0604020202020204" pitchFamily="34" charset="0"/>
                <a:sym typeface="Symbol"/>
              </a:rPr>
              <a:t>(C3S_311a_Lot3, 2017-2020): support for harmonisation and </a:t>
            </a:r>
            <a:r>
              <a:rPr lang="fr-BE" sz="1800" dirty="0" err="1">
                <a:latin typeface="Segoe UI Light" panose="020B0502040204020203" pitchFamily="34" charset="0"/>
                <a:cs typeface="Arial" panose="020B0604020202020204" pitchFamily="34" charset="0"/>
                <a:sym typeface="Symbol"/>
              </a:rPr>
              <a:t>delivery</a:t>
            </a:r>
            <a:r>
              <a:rPr lang="fr-BE" sz="1800" dirty="0">
                <a:latin typeface="Segoe UI Light" panose="020B0502040204020203" pitchFamily="34" charset="0"/>
                <a:cs typeface="Arial" panose="020B0604020202020204" pitchFamily="34" charset="0"/>
                <a:sym typeface="Symbol"/>
              </a:rPr>
              <a:t> of NDACC O3, CH4 and CO data and </a:t>
            </a:r>
            <a:r>
              <a:rPr lang="fr-BE" sz="1800" dirty="0" err="1">
                <a:latin typeface="Segoe UI Light" panose="020B0502040204020203" pitchFamily="34" charset="0"/>
                <a:cs typeface="Arial" panose="020B0604020202020204" pitchFamily="34" charset="0"/>
                <a:sym typeface="Symbol"/>
              </a:rPr>
              <a:t>associated</a:t>
            </a:r>
            <a:r>
              <a:rPr lang="fr-BE" sz="1800" dirty="0">
                <a:latin typeface="Segoe UI Light" panose="020B0502040204020203" pitchFamily="34" charset="0"/>
                <a:cs typeface="Arial" panose="020B0604020202020204" pitchFamily="34" charset="0"/>
                <a:sym typeface="Symbol"/>
              </a:rPr>
              <a:t> </a:t>
            </a:r>
            <a:r>
              <a:rPr lang="fr-BE" sz="1800" dirty="0" err="1">
                <a:latin typeface="Segoe UI Light" panose="020B0502040204020203" pitchFamily="34" charset="0"/>
                <a:cs typeface="Arial" panose="020B0604020202020204" pitchFamily="34" charset="0"/>
                <a:sym typeface="Symbol"/>
              </a:rPr>
              <a:t>ancillary</a:t>
            </a:r>
            <a:r>
              <a:rPr lang="fr-BE" sz="1800" dirty="0">
                <a:latin typeface="Segoe UI Light" panose="020B0502040204020203" pitchFamily="34" charset="0"/>
                <a:cs typeface="Arial" panose="020B0604020202020204" pitchFamily="34" charset="0"/>
                <a:sym typeface="Symbol"/>
              </a:rPr>
              <a:t> data to </a:t>
            </a:r>
            <a:r>
              <a:rPr lang="fr-BE" sz="1800" dirty="0" err="1">
                <a:latin typeface="Segoe UI Light" panose="020B0502040204020203" pitchFamily="34" charset="0"/>
                <a:cs typeface="Arial" panose="020B0604020202020204" pitchFamily="34" charset="0"/>
                <a:sym typeface="Symbol"/>
              </a:rPr>
              <a:t>Copernicus</a:t>
            </a:r>
            <a:r>
              <a:rPr lang="fr-BE" sz="1800" dirty="0">
                <a:latin typeface="Segoe UI Light" panose="020B0502040204020203" pitchFamily="34" charset="0"/>
                <a:cs typeface="Arial" panose="020B0604020202020204" pitchFamily="34" charset="0"/>
                <a:sym typeface="Symbol"/>
              </a:rPr>
              <a:t> </a:t>
            </a:r>
            <a:r>
              <a:rPr lang="fr-BE" sz="1800" dirty="0" err="1" smtClean="0">
                <a:latin typeface="Segoe UI Light" panose="020B0502040204020203" pitchFamily="34" charset="0"/>
                <a:cs typeface="Arial" panose="020B0604020202020204" pitchFamily="34" charset="0"/>
                <a:sym typeface="Symbol"/>
              </a:rPr>
              <a:t>Climate</a:t>
            </a:r>
            <a:r>
              <a:rPr lang="fr-BE" sz="1800" dirty="0" smtClean="0">
                <a:latin typeface="Segoe UI Light" panose="020B0502040204020203" pitchFamily="34" charset="0"/>
                <a:cs typeface="Arial" panose="020B0604020202020204" pitchFamily="34" charset="0"/>
                <a:sym typeface="Symbol"/>
              </a:rPr>
              <a:t> Change Service (</a:t>
            </a:r>
            <a:r>
              <a:rPr lang="fr-BE" sz="1800" b="1" dirty="0" smtClean="0">
                <a:latin typeface="Segoe UI Light" panose="020B0502040204020203" pitchFamily="34" charset="0"/>
                <a:cs typeface="Arial" panose="020B0604020202020204" pitchFamily="34" charset="0"/>
                <a:sym typeface="Symbol"/>
              </a:rPr>
              <a:t>C3S</a:t>
            </a:r>
            <a:r>
              <a:rPr lang="fr-BE" sz="1800" dirty="0" smtClean="0">
                <a:latin typeface="Segoe UI Light" panose="020B0502040204020203" pitchFamily="34" charset="0"/>
                <a:cs typeface="Arial" panose="020B0604020202020204" pitchFamily="34" charset="0"/>
                <a:sym typeface="Symbol"/>
              </a:rPr>
              <a:t>) </a:t>
            </a:r>
            <a:r>
              <a:rPr lang="fr-BE" sz="1800" dirty="0" err="1" smtClean="0">
                <a:latin typeface="Segoe UI Light" panose="020B0502040204020203" pitchFamily="34" charset="0"/>
                <a:cs typeface="Arial" panose="020B0604020202020204" pitchFamily="34" charset="0"/>
                <a:sym typeface="Symbol"/>
              </a:rPr>
              <a:t>Climate</a:t>
            </a:r>
            <a:r>
              <a:rPr lang="fr-BE" sz="1800" dirty="0" smtClean="0">
                <a:latin typeface="Segoe UI Light" panose="020B0502040204020203" pitchFamily="34" charset="0"/>
                <a:cs typeface="Arial" panose="020B0604020202020204" pitchFamily="34" charset="0"/>
                <a:sym typeface="Symbol"/>
              </a:rPr>
              <a:t> </a:t>
            </a:r>
            <a:r>
              <a:rPr lang="fr-BE" sz="1800" dirty="0">
                <a:latin typeface="Segoe UI Light" panose="020B0502040204020203" pitchFamily="34" charset="0"/>
                <a:cs typeface="Arial" panose="020B0604020202020204" pitchFamily="34" charset="0"/>
                <a:sym typeface="Symbol"/>
              </a:rPr>
              <a:t>Data Store</a:t>
            </a:r>
            <a:endParaRPr lang="en-US" sz="1800" dirty="0">
              <a:latin typeface="Segoe UI Light" panose="020B0502040204020203" pitchFamily="34" charset="0"/>
              <a:cs typeface="Arial" panose="020B0604020202020204" pitchFamily="34" charset="0"/>
              <a:sym typeface="Symbol"/>
            </a:endParaRPr>
          </a:p>
          <a:p>
            <a:pPr marL="906463" lvl="2">
              <a:buFont typeface="Courier New" panose="02070309020205020404" pitchFamily="49" charset="0"/>
              <a:buChar char="o"/>
              <a:tabLst>
                <a:tab pos="3230563" algn="l"/>
              </a:tabLst>
            </a:pPr>
            <a:endParaRPr lang="en-US" sz="1800" dirty="0">
              <a:latin typeface="Segoe UI Light" panose="020B0502040204020203" pitchFamily="34" charset="0"/>
              <a:cs typeface="Arial" panose="020B0604020202020204" pitchFamily="34" charset="0"/>
            </a:endParaRPr>
          </a:p>
        </p:txBody>
      </p:sp>
      <p:sp>
        <p:nvSpPr>
          <p:cNvPr id="4" name="Text Box 3"/>
          <p:cNvSpPr txBox="1">
            <a:spLocks noChangeArrowheads="1"/>
          </p:cNvSpPr>
          <p:nvPr/>
        </p:nvSpPr>
        <p:spPr bwMode="auto">
          <a:xfrm>
            <a:off x="70521" y="342899"/>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Funding situation / projects</a:t>
            </a:r>
            <a:endParaRPr lang="fr-FR" altLang="en-US" sz="2600" dirty="0">
              <a:latin typeface="Tahoma" pitchFamily="34" charset="0"/>
            </a:endParaRPr>
          </a:p>
        </p:txBody>
      </p:sp>
    </p:spTree>
    <p:extLst>
      <p:ext uri="{BB962C8B-B14F-4D97-AF65-F5344CB8AC3E}">
        <p14:creationId xmlns:p14="http://schemas.microsoft.com/office/powerpoint/2010/main" val="11996900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71438" y="342900"/>
            <a:ext cx="4284662"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Thank you for your attention</a:t>
            </a:r>
            <a:endParaRPr lang="fr-FR" altLang="en-US" sz="2600" dirty="0">
              <a:solidFill>
                <a:srgbClr val="000000"/>
              </a:solidFill>
              <a:latin typeface="Tahoma"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61423"/>
            <a:ext cx="9144000" cy="4803881"/>
          </a:xfrm>
          <a:prstGeom prst="rect">
            <a:avLst/>
          </a:prstGeom>
        </p:spPr>
      </p:pic>
    </p:spTree>
    <p:extLst>
      <p:ext uri="{BB962C8B-B14F-4D97-AF65-F5344CB8AC3E}">
        <p14:creationId xmlns:p14="http://schemas.microsoft.com/office/powerpoint/2010/main" val="36546446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Instrumentation at St</a:t>
            </a:r>
            <a:r>
              <a:rPr lang="nl-BE" altLang="en-US" sz="2600" dirty="0">
                <a:solidFill>
                  <a:srgbClr val="000000"/>
                </a:solidFill>
                <a:latin typeface="Segoe UI Light" pitchFamily="34" charset="0"/>
              </a:rPr>
              <a:t>. </a:t>
            </a:r>
            <a:r>
              <a:rPr lang="nl-BE" altLang="en-US" sz="2600" dirty="0" smtClean="0">
                <a:solidFill>
                  <a:srgbClr val="000000"/>
                </a:solidFill>
                <a:latin typeface="Segoe UI Light" pitchFamily="34" charset="0"/>
              </a:rPr>
              <a:t>Denis, Ile de La Réunion</a:t>
            </a:r>
            <a:endParaRPr lang="fr-FR" altLang="en-US" sz="2600" dirty="0">
              <a:solidFill>
                <a:srgbClr val="000000"/>
              </a:solidFill>
              <a:latin typeface="Tahoma" pitchFamily="34" charset="0"/>
            </a:endParaRPr>
          </a:p>
        </p:txBody>
      </p:sp>
      <p:sp>
        <p:nvSpPr>
          <p:cNvPr id="7" name="TextBox 6"/>
          <p:cNvSpPr txBox="1"/>
          <p:nvPr/>
        </p:nvSpPr>
        <p:spPr>
          <a:xfrm>
            <a:off x="0" y="1052736"/>
            <a:ext cx="9144000" cy="1569660"/>
          </a:xfrm>
          <a:prstGeom prst="rect">
            <a:avLst/>
          </a:prstGeom>
          <a:noFill/>
        </p:spPr>
        <p:txBody>
          <a:bodyPr wrap="square" rtlCol="0">
            <a:spAutoFit/>
          </a:bodyPr>
          <a:lstStyle/>
          <a:p>
            <a:pPr algn="just"/>
            <a:r>
              <a:rPr lang="nl-BE" sz="1600" dirty="0" smtClean="0">
                <a:solidFill>
                  <a:srgbClr val="000000"/>
                </a:solidFill>
                <a:latin typeface="Arial" panose="020B0604020202020204" pitchFamily="34" charset="0"/>
                <a:cs typeface="Arial" panose="020B0604020202020204" pitchFamily="34" charset="0"/>
              </a:rPr>
              <a:t>Location: University of St. Denis (-20.901° N, 55.485° E, 85 m.a.s.l)</a:t>
            </a:r>
            <a:endParaRPr lang="nl-BE" sz="1600" dirty="0">
              <a:solidFill>
                <a:srgbClr val="000000"/>
              </a:solidFill>
              <a:latin typeface="Arial" panose="020B0604020202020204" pitchFamily="34" charset="0"/>
              <a:cs typeface="Arial" panose="020B0604020202020204" pitchFamily="34" charset="0"/>
            </a:endParaRP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smtClean="0">
                <a:solidFill>
                  <a:srgbClr val="000000"/>
                </a:solidFill>
                <a:latin typeface="Arial" panose="020B0604020202020204" pitchFamily="34" charset="0"/>
                <a:cs typeface="Arial" panose="020B0604020202020204" pitchFamily="34" charset="0"/>
              </a:rPr>
              <a:t>Instrument characteristics: Bruker IFS 125HR, CaF</a:t>
            </a:r>
            <a:r>
              <a:rPr lang="nl-BE" sz="1600" baseline="-25000" dirty="0" smtClean="0">
                <a:solidFill>
                  <a:srgbClr val="000000"/>
                </a:solidFill>
                <a:latin typeface="Arial" panose="020B0604020202020204" pitchFamily="34" charset="0"/>
                <a:cs typeface="Arial" panose="020B0604020202020204" pitchFamily="34" charset="0"/>
              </a:rPr>
              <a:t>2</a:t>
            </a:r>
            <a:r>
              <a:rPr lang="nl-BE" sz="1600" dirty="0" smtClean="0">
                <a:solidFill>
                  <a:srgbClr val="000000"/>
                </a:solidFill>
                <a:latin typeface="Arial" panose="020B0604020202020204" pitchFamily="34" charset="0"/>
                <a:cs typeface="Arial" panose="020B0604020202020204" pitchFamily="34" charset="0"/>
              </a:rPr>
              <a:t> Beamsplitter and optics, home-built sun-tracker and electronics</a:t>
            </a:r>
          </a:p>
          <a:p>
            <a:pPr algn="just"/>
            <a:endParaRPr lang="nl-BE" sz="1600" dirty="0">
              <a:solidFill>
                <a:srgbClr val="000000"/>
              </a:solidFill>
              <a:latin typeface="Arial" panose="020B0604020202020204" pitchFamily="34" charset="0"/>
              <a:cs typeface="Arial" panose="020B0604020202020204" pitchFamily="34" charset="0"/>
            </a:endParaRPr>
          </a:p>
          <a:p>
            <a:pPr algn="just"/>
            <a:r>
              <a:rPr lang="nl-BE" sz="1600" dirty="0" smtClean="0">
                <a:solidFill>
                  <a:srgbClr val="000000"/>
                </a:solidFill>
                <a:latin typeface="Arial" panose="020B0604020202020204" pitchFamily="34" charset="0"/>
                <a:cs typeface="Arial" panose="020B0604020202020204" pitchFamily="34" charset="0"/>
              </a:rPr>
              <a:t>Networks: TCCON (InGaAs and Si) and NDACC (InSb</a:t>
            </a:r>
            <a:r>
              <a:rPr lang="nl-BE" sz="1600" dirty="0">
                <a:solidFill>
                  <a:srgbClr val="000000"/>
                </a:solidFill>
                <a:latin typeface="Arial" panose="020B0604020202020204" pitchFamily="34" charset="0"/>
                <a:cs typeface="Arial" panose="020B0604020202020204" pitchFamily="34" charset="0"/>
              </a:rPr>
              <a:t>) </a:t>
            </a:r>
            <a:r>
              <a:rPr lang="nl-BE" sz="1600" dirty="0" smtClean="0">
                <a:solidFill>
                  <a:srgbClr val="000000"/>
                </a:solidFill>
                <a:latin typeface="Arial" panose="020B0604020202020204" pitchFamily="34" charset="0"/>
                <a:cs typeface="Arial" panose="020B0604020202020204" pitchFamily="34" charset="0"/>
              </a:rPr>
              <a:t>(since </a:t>
            </a:r>
            <a:r>
              <a:rPr lang="nl-BE" sz="1600" dirty="0">
                <a:solidFill>
                  <a:srgbClr val="000000"/>
                </a:solidFill>
                <a:latin typeface="Arial" panose="020B0604020202020204" pitchFamily="34" charset="0"/>
                <a:cs typeface="Arial" panose="020B0604020202020204" pitchFamily="34" charset="0"/>
              </a:rPr>
              <a:t>September </a:t>
            </a:r>
            <a:r>
              <a:rPr lang="nl-BE" sz="1600" dirty="0" smtClean="0">
                <a:solidFill>
                  <a:srgbClr val="000000"/>
                </a:solidFill>
                <a:latin typeface="Arial" panose="020B0604020202020204" pitchFamily="34" charset="0"/>
                <a:cs typeface="Arial" panose="020B0604020202020204" pitchFamily="34" charset="0"/>
              </a:rPr>
              <a:t>2011)</a:t>
            </a:r>
            <a:endParaRPr lang="nl-BE" sz="1600" dirty="0">
              <a:solidFill>
                <a:srgbClr val="000000"/>
              </a:solidFill>
              <a:latin typeface="Arial" panose="020B0604020202020204" pitchFamily="34" charset="0"/>
              <a:cs typeface="Arial" panose="020B0604020202020204" pitchFamily="34" charset="0"/>
            </a:endParaRPr>
          </a:p>
        </p:txBody>
      </p:sp>
      <p:pic>
        <p:nvPicPr>
          <p:cNvPr id="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330" y="3212976"/>
            <a:ext cx="4068638" cy="29962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0591" y="3212976"/>
            <a:ext cx="4503897" cy="298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
          <p:cNvSpPr txBox="1">
            <a:spLocks noChangeArrowheads="1"/>
          </p:cNvSpPr>
          <p:nvPr/>
        </p:nvSpPr>
        <p:spPr bwMode="auto">
          <a:xfrm>
            <a:off x="539552" y="6237312"/>
            <a:ext cx="31694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a:solidFill>
                  <a:srgbClr val="000000"/>
                </a:solidFill>
              </a:rPr>
              <a:t>Sun tracker for the Bruker IFS 125HR</a:t>
            </a:r>
          </a:p>
        </p:txBody>
      </p:sp>
      <p:sp>
        <p:nvSpPr>
          <p:cNvPr id="11" name="TextBox 17"/>
          <p:cNvSpPr txBox="1">
            <a:spLocks noChangeArrowheads="1"/>
          </p:cNvSpPr>
          <p:nvPr/>
        </p:nvSpPr>
        <p:spPr bwMode="auto">
          <a:xfrm>
            <a:off x="5076056" y="6217567"/>
            <a:ext cx="33377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nl-BE" altLang="nl-BE" sz="1400" dirty="0">
                <a:solidFill>
                  <a:srgbClr val="000000"/>
                </a:solidFill>
              </a:rPr>
              <a:t>FTIR spectrometer – Bruker IFS 125HR</a:t>
            </a:r>
          </a:p>
        </p:txBody>
      </p:sp>
    </p:spTree>
    <p:extLst>
      <p:ext uri="{BB962C8B-B14F-4D97-AF65-F5344CB8AC3E}">
        <p14:creationId xmlns:p14="http://schemas.microsoft.com/office/powerpoint/2010/main" val="83477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solidFill>
                  <a:srgbClr val="000000"/>
                </a:solidFill>
                <a:latin typeface="Segoe UI Light" pitchFamily="34" charset="0"/>
              </a:rPr>
              <a:t>Instrumental line shape parameters at St. Denis</a:t>
            </a:r>
            <a:endParaRPr lang="fr-FR" altLang="en-US" sz="2600" dirty="0">
              <a:solidFill>
                <a:srgbClr val="000000"/>
              </a:solidFill>
              <a:latin typeface="Tahoma" pitchFamily="34" charset="0"/>
            </a:endParaRPr>
          </a:p>
        </p:txBody>
      </p:sp>
      <p:sp>
        <p:nvSpPr>
          <p:cNvPr id="7" name="TextBox 6"/>
          <p:cNvSpPr txBox="1"/>
          <p:nvPr/>
        </p:nvSpPr>
        <p:spPr>
          <a:xfrm>
            <a:off x="0" y="1052736"/>
            <a:ext cx="9144000" cy="338554"/>
          </a:xfrm>
          <a:prstGeom prst="rect">
            <a:avLst/>
          </a:prstGeom>
          <a:noFill/>
        </p:spPr>
        <p:txBody>
          <a:bodyPr wrap="square" rtlCol="0">
            <a:spAutoFit/>
          </a:bodyPr>
          <a:lstStyle/>
          <a:p>
            <a:pPr algn="just"/>
            <a:r>
              <a:rPr lang="en-US" sz="1600" dirty="0" smtClean="0">
                <a:solidFill>
                  <a:srgbClr val="000000"/>
                </a:solidFill>
                <a:latin typeface="Arial" panose="020B0604020202020204" pitchFamily="34" charset="0"/>
                <a:cs typeface="Arial" panose="020B0604020202020204" pitchFamily="34" charset="0"/>
              </a:rPr>
              <a:t>Diagnostic parameters for checking the instrument performance</a:t>
            </a:r>
            <a:endParaRPr lang="en-US" sz="1600" dirty="0">
              <a:solidFill>
                <a:srgbClr val="000000"/>
              </a:solidFill>
              <a:latin typeface="Arial" panose="020B0604020202020204" pitchFamily="34" charset="0"/>
              <a:cs typeface="Arial" panose="020B0604020202020204" pitchFamily="34" charset="0"/>
            </a:endParaRP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486" y="1349235"/>
            <a:ext cx="7740922" cy="5508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0119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solidFill>
                  <a:srgbClr val="000000"/>
                </a:solidFill>
                <a:latin typeface="Segoe UI Light" pitchFamily="34" charset="0"/>
              </a:rPr>
              <a:t>Instrumental line shape parameters at St. Denis</a:t>
            </a:r>
            <a:endParaRPr lang="fr-FR" altLang="en-US" sz="2600" dirty="0">
              <a:solidFill>
                <a:srgbClr val="000000"/>
              </a:solidFill>
              <a:latin typeface="Tahoma" pitchFamily="34" charset="0"/>
            </a:endParaRPr>
          </a:p>
        </p:txBody>
      </p:sp>
      <p:sp>
        <p:nvSpPr>
          <p:cNvPr id="7" name="TextBox 6"/>
          <p:cNvSpPr txBox="1"/>
          <p:nvPr/>
        </p:nvSpPr>
        <p:spPr>
          <a:xfrm>
            <a:off x="0" y="1052736"/>
            <a:ext cx="9144000" cy="338554"/>
          </a:xfrm>
          <a:prstGeom prst="rect">
            <a:avLst/>
          </a:prstGeom>
          <a:noFill/>
        </p:spPr>
        <p:txBody>
          <a:bodyPr wrap="square" rtlCol="0">
            <a:spAutoFit/>
          </a:bodyPr>
          <a:lstStyle/>
          <a:p>
            <a:pPr algn="just"/>
            <a:r>
              <a:rPr lang="en-US" sz="1600" dirty="0" smtClean="0">
                <a:solidFill>
                  <a:srgbClr val="000000"/>
                </a:solidFill>
                <a:latin typeface="Arial" panose="020B0604020202020204" pitchFamily="34" charset="0"/>
                <a:cs typeface="Arial" panose="020B0604020202020204" pitchFamily="34" charset="0"/>
              </a:rPr>
              <a:t>Diagnostic parameters for checking the instrument performance</a:t>
            </a:r>
            <a:endParaRPr lang="en-US" sz="1600" dirty="0">
              <a:solidFill>
                <a:srgbClr val="00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78" y="1988840"/>
            <a:ext cx="8865243" cy="3718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3142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a:solidFill>
                  <a:srgbClr val="000000"/>
                </a:solidFill>
                <a:latin typeface="Segoe UI Light" pitchFamily="34" charset="0"/>
              </a:rPr>
              <a:t>Instrumental line shape parameters at St. Denis</a:t>
            </a:r>
            <a:endParaRPr lang="fr-FR" altLang="en-US" sz="2600" dirty="0">
              <a:solidFill>
                <a:srgbClr val="000000"/>
              </a:solidFill>
              <a:latin typeface="Tahoma" pitchFamily="34" charset="0"/>
            </a:endParaRPr>
          </a:p>
        </p:txBody>
      </p:sp>
      <p:sp>
        <p:nvSpPr>
          <p:cNvPr id="7" name="TextBox 6"/>
          <p:cNvSpPr txBox="1"/>
          <p:nvPr/>
        </p:nvSpPr>
        <p:spPr>
          <a:xfrm>
            <a:off x="0" y="980728"/>
            <a:ext cx="9144000" cy="338554"/>
          </a:xfrm>
          <a:prstGeom prst="rect">
            <a:avLst/>
          </a:prstGeom>
          <a:noFill/>
        </p:spPr>
        <p:txBody>
          <a:bodyPr wrap="square" rtlCol="0">
            <a:spAutoFit/>
          </a:bodyPr>
          <a:lstStyle/>
          <a:p>
            <a:pPr algn="just"/>
            <a:r>
              <a:rPr lang="en-US" sz="1600" dirty="0" smtClean="0">
                <a:solidFill>
                  <a:srgbClr val="000000"/>
                </a:solidFill>
                <a:latin typeface="Arial" panose="020B0604020202020204" pitchFamily="34" charset="0"/>
                <a:cs typeface="Arial" panose="020B0604020202020204" pitchFamily="34" charset="0"/>
              </a:rPr>
              <a:t>Diagnostic parameters for checking the instrument performance</a:t>
            </a:r>
            <a:endParaRPr lang="en-US" sz="1600" dirty="0">
              <a:solidFill>
                <a:srgbClr val="000000"/>
              </a:solidFill>
              <a:latin typeface="Arial" panose="020B0604020202020204" pitchFamily="34" charset="0"/>
              <a:cs typeface="Arial" panose="020B0604020202020204" pitchFamily="34" charset="0"/>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57" y="1336231"/>
            <a:ext cx="7082400" cy="2884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089" y="4010703"/>
            <a:ext cx="7112927" cy="2874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3945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1" y="1844824"/>
            <a:ext cx="9130164" cy="3308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SNR plot for measurements at St.Denis</a:t>
            </a:r>
            <a:endParaRPr lang="fr-FR" altLang="en-US" sz="2600" dirty="0">
              <a:solidFill>
                <a:srgbClr val="000000"/>
              </a:solidFill>
              <a:latin typeface="Tahoma" pitchFamily="34" charset="0"/>
            </a:endParaRPr>
          </a:p>
        </p:txBody>
      </p:sp>
      <p:cxnSp>
        <p:nvCxnSpPr>
          <p:cNvPr id="5" name="Straight Arrow Connector 4"/>
          <p:cNvCxnSpPr/>
          <p:nvPr/>
        </p:nvCxnSpPr>
        <p:spPr>
          <a:xfrm>
            <a:off x="2540150" y="1442973"/>
            <a:ext cx="973117" cy="1409963"/>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827584" y="1412776"/>
            <a:ext cx="1523174" cy="276999"/>
          </a:xfrm>
          <a:prstGeom prst="rect">
            <a:avLst/>
          </a:prstGeom>
          <a:noFill/>
        </p:spPr>
        <p:txBody>
          <a:bodyPr wrap="none" rtlCol="0">
            <a:spAutoFit/>
          </a:bodyPr>
          <a:lstStyle/>
          <a:p>
            <a:r>
              <a:rPr lang="nl-BE" sz="1200" dirty="0" smtClean="0">
                <a:solidFill>
                  <a:srgbClr val="000000"/>
                </a:solidFill>
              </a:rPr>
              <a:t>Suntracker problem</a:t>
            </a:r>
            <a:endParaRPr lang="nl-BE" sz="1200" dirty="0">
              <a:solidFill>
                <a:srgbClr val="000000"/>
              </a:solidFill>
            </a:endParaRPr>
          </a:p>
        </p:txBody>
      </p:sp>
      <p:sp>
        <p:nvSpPr>
          <p:cNvPr id="35" name="TextBox 34"/>
          <p:cNvSpPr txBox="1"/>
          <p:nvPr/>
        </p:nvSpPr>
        <p:spPr>
          <a:xfrm>
            <a:off x="1547664" y="1166555"/>
            <a:ext cx="2324675" cy="276999"/>
          </a:xfrm>
          <a:prstGeom prst="rect">
            <a:avLst/>
          </a:prstGeom>
          <a:noFill/>
        </p:spPr>
        <p:txBody>
          <a:bodyPr wrap="none" rtlCol="0">
            <a:spAutoFit/>
          </a:bodyPr>
          <a:lstStyle/>
          <a:p>
            <a:r>
              <a:rPr lang="nl-BE" sz="1200" dirty="0" smtClean="0">
                <a:solidFill>
                  <a:srgbClr val="000000"/>
                </a:solidFill>
              </a:rPr>
              <a:t>Electricity works on the building</a:t>
            </a:r>
            <a:endParaRPr lang="nl-BE" sz="1200" dirty="0">
              <a:solidFill>
                <a:srgbClr val="000000"/>
              </a:solidFill>
            </a:endParaRPr>
          </a:p>
        </p:txBody>
      </p:sp>
      <p:cxnSp>
        <p:nvCxnSpPr>
          <p:cNvPr id="38" name="Straight Arrow Connector 37"/>
          <p:cNvCxnSpPr>
            <a:stCxn id="6" idx="2"/>
          </p:cNvCxnSpPr>
          <p:nvPr/>
        </p:nvCxnSpPr>
        <p:spPr>
          <a:xfrm>
            <a:off x="1589171" y="1689775"/>
            <a:ext cx="941294" cy="947137"/>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987824" y="1382579"/>
            <a:ext cx="1863011" cy="276999"/>
          </a:xfrm>
          <a:prstGeom prst="rect">
            <a:avLst/>
          </a:prstGeom>
          <a:noFill/>
        </p:spPr>
        <p:txBody>
          <a:bodyPr wrap="none" rtlCol="0">
            <a:spAutoFit/>
          </a:bodyPr>
          <a:lstStyle/>
          <a:p>
            <a:r>
              <a:rPr lang="nl-BE" sz="1200" dirty="0" smtClean="0">
                <a:solidFill>
                  <a:srgbClr val="000000"/>
                </a:solidFill>
              </a:rPr>
              <a:t>Acquizition card problem</a:t>
            </a:r>
          </a:p>
        </p:txBody>
      </p:sp>
      <p:cxnSp>
        <p:nvCxnSpPr>
          <p:cNvPr id="41" name="Straight Arrow Connector 40"/>
          <p:cNvCxnSpPr/>
          <p:nvPr/>
        </p:nvCxnSpPr>
        <p:spPr>
          <a:xfrm>
            <a:off x="3914303" y="1628800"/>
            <a:ext cx="513681" cy="1224136"/>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355976" y="1124744"/>
            <a:ext cx="1148071" cy="276999"/>
          </a:xfrm>
          <a:prstGeom prst="rect">
            <a:avLst/>
          </a:prstGeom>
          <a:noFill/>
        </p:spPr>
        <p:txBody>
          <a:bodyPr wrap="none" rtlCol="0">
            <a:spAutoFit/>
          </a:bodyPr>
          <a:lstStyle/>
          <a:p>
            <a:r>
              <a:rPr lang="nl-BE" sz="1200" dirty="0">
                <a:solidFill>
                  <a:srgbClr val="000000"/>
                </a:solidFill>
              </a:rPr>
              <a:t>Change of PC</a:t>
            </a:r>
          </a:p>
        </p:txBody>
      </p:sp>
      <p:cxnSp>
        <p:nvCxnSpPr>
          <p:cNvPr id="45" name="Straight Arrow Connector 44"/>
          <p:cNvCxnSpPr/>
          <p:nvPr/>
        </p:nvCxnSpPr>
        <p:spPr>
          <a:xfrm>
            <a:off x="4817066" y="1391870"/>
            <a:ext cx="31192" cy="1461066"/>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588224" y="1196752"/>
            <a:ext cx="1173719" cy="276999"/>
          </a:xfrm>
          <a:prstGeom prst="rect">
            <a:avLst/>
          </a:prstGeom>
          <a:noFill/>
        </p:spPr>
        <p:txBody>
          <a:bodyPr wrap="none" rtlCol="0">
            <a:spAutoFit/>
          </a:bodyPr>
          <a:lstStyle/>
          <a:p>
            <a:r>
              <a:rPr lang="nl-BE" sz="1200" dirty="0" smtClean="0">
                <a:solidFill>
                  <a:srgbClr val="000000"/>
                </a:solidFill>
              </a:rPr>
              <a:t>Storm warning</a:t>
            </a:r>
            <a:endParaRPr lang="nl-BE" sz="1200" dirty="0">
              <a:solidFill>
                <a:srgbClr val="000000"/>
              </a:solidFill>
            </a:endParaRPr>
          </a:p>
        </p:txBody>
      </p:sp>
      <p:cxnSp>
        <p:nvCxnSpPr>
          <p:cNvPr id="47" name="Straight Arrow Connector 46"/>
          <p:cNvCxnSpPr/>
          <p:nvPr/>
        </p:nvCxnSpPr>
        <p:spPr>
          <a:xfrm>
            <a:off x="7175084" y="1473751"/>
            <a:ext cx="133220" cy="1091153"/>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681992" y="1351801"/>
            <a:ext cx="1556836" cy="276999"/>
          </a:xfrm>
          <a:prstGeom prst="rect">
            <a:avLst/>
          </a:prstGeom>
          <a:noFill/>
        </p:spPr>
        <p:txBody>
          <a:bodyPr wrap="none" rtlCol="0">
            <a:spAutoFit/>
          </a:bodyPr>
          <a:lstStyle/>
          <a:p>
            <a:r>
              <a:rPr lang="nl-BE" sz="1200" dirty="0" smtClean="0">
                <a:solidFill>
                  <a:srgbClr val="000000"/>
                </a:solidFill>
              </a:rPr>
              <a:t>Rain detector failure</a:t>
            </a:r>
            <a:endParaRPr lang="nl-BE" sz="1200" dirty="0">
              <a:solidFill>
                <a:srgbClr val="000000"/>
              </a:solidFill>
            </a:endParaRPr>
          </a:p>
        </p:txBody>
      </p:sp>
      <p:cxnSp>
        <p:nvCxnSpPr>
          <p:cNvPr id="55" name="Straight Arrow Connector 54"/>
          <p:cNvCxnSpPr>
            <a:stCxn id="51" idx="2"/>
          </p:cNvCxnSpPr>
          <p:nvPr/>
        </p:nvCxnSpPr>
        <p:spPr>
          <a:xfrm>
            <a:off x="8460410" y="1628800"/>
            <a:ext cx="445718" cy="659105"/>
          </a:xfrm>
          <a:prstGeom prst="straightConnector1">
            <a:avLst/>
          </a:prstGeom>
          <a:ln w="19050">
            <a:solidFill>
              <a:srgbClr val="0000FF"/>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24715" y="5498068"/>
            <a:ext cx="8881413" cy="584775"/>
          </a:xfrm>
          <a:prstGeom prst="rect">
            <a:avLst/>
          </a:prstGeom>
          <a:noFill/>
        </p:spPr>
        <p:txBody>
          <a:bodyPr wrap="square" rtlCol="0">
            <a:spAutoFit/>
          </a:bodyPr>
          <a:lstStyle/>
          <a:p>
            <a:r>
              <a:rPr lang="nl-BE" sz="1600" dirty="0" smtClean="0">
                <a:solidFill>
                  <a:srgbClr val="000000"/>
                </a:solidFill>
              </a:rPr>
              <a:t>Few gaps in the timeseries due to solartracker problem, maintenance work at the site, storm warning and PC problem</a:t>
            </a:r>
            <a:endParaRPr lang="nl-BE" sz="1600" dirty="0">
              <a:solidFill>
                <a:srgbClr val="000000"/>
              </a:solidFill>
            </a:endParaRPr>
          </a:p>
        </p:txBody>
      </p:sp>
      <p:sp>
        <p:nvSpPr>
          <p:cNvPr id="2" name="TextBox 1"/>
          <p:cNvSpPr txBox="1"/>
          <p:nvPr/>
        </p:nvSpPr>
        <p:spPr>
          <a:xfrm>
            <a:off x="530454" y="1772816"/>
            <a:ext cx="441146" cy="276999"/>
          </a:xfrm>
          <a:prstGeom prst="rect">
            <a:avLst/>
          </a:prstGeom>
          <a:noFill/>
        </p:spPr>
        <p:txBody>
          <a:bodyPr wrap="none" rtlCol="0">
            <a:spAutoFit/>
          </a:bodyPr>
          <a:lstStyle/>
          <a:p>
            <a:r>
              <a:rPr lang="nl-BE" sz="1200" dirty="0" smtClean="0"/>
              <a:t>a.u.</a:t>
            </a:r>
            <a:endParaRPr lang="nl-BE" sz="1200" dirty="0"/>
          </a:p>
        </p:txBody>
      </p:sp>
      <p:sp>
        <p:nvSpPr>
          <p:cNvPr id="25" name="TextBox 24"/>
          <p:cNvSpPr txBox="1"/>
          <p:nvPr/>
        </p:nvSpPr>
        <p:spPr>
          <a:xfrm>
            <a:off x="515799" y="3212976"/>
            <a:ext cx="441146" cy="276999"/>
          </a:xfrm>
          <a:prstGeom prst="rect">
            <a:avLst/>
          </a:prstGeom>
          <a:noFill/>
        </p:spPr>
        <p:txBody>
          <a:bodyPr wrap="none" rtlCol="0">
            <a:spAutoFit/>
          </a:bodyPr>
          <a:lstStyle/>
          <a:p>
            <a:r>
              <a:rPr lang="nl-BE" sz="1200" dirty="0" smtClean="0"/>
              <a:t>a.u.</a:t>
            </a:r>
            <a:endParaRPr lang="nl-BE" sz="1200" dirty="0"/>
          </a:p>
        </p:txBody>
      </p:sp>
    </p:spTree>
    <p:extLst>
      <p:ext uri="{BB962C8B-B14F-4D97-AF65-F5344CB8AC3E}">
        <p14:creationId xmlns:p14="http://schemas.microsoft.com/office/powerpoint/2010/main" val="5217882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38899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latin typeface="Segoe UI Light" pitchFamily="34" charset="0"/>
              </a:rPr>
              <a:t>FTIR measurement statistics at St</a:t>
            </a:r>
            <a:r>
              <a:rPr lang="nl-BE" altLang="en-US" sz="2600" dirty="0">
                <a:latin typeface="Segoe UI Light" pitchFamily="34" charset="0"/>
              </a:rPr>
              <a:t>. Denis</a:t>
            </a:r>
            <a:endParaRPr lang="fr-FR" altLang="en-US" sz="2600" dirty="0">
              <a:latin typeface="Tahoma" pitchFamily="34" charset="0"/>
            </a:endParaRP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8" y="3789040"/>
            <a:ext cx="8889827" cy="2724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2" y="970848"/>
            <a:ext cx="9139568" cy="2680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2789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71438" y="342900"/>
            <a:ext cx="824497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nl-BE" altLang="en-US" sz="2600" dirty="0" smtClean="0">
                <a:solidFill>
                  <a:srgbClr val="000000"/>
                </a:solidFill>
                <a:latin typeface="Segoe UI Light" pitchFamily="34" charset="0"/>
              </a:rPr>
              <a:t>St. Denis TCCON time series</a:t>
            </a:r>
            <a:endParaRPr lang="fr-FR" altLang="en-US" sz="2600" dirty="0">
              <a:solidFill>
                <a:srgbClr val="000000"/>
              </a:solidFill>
              <a:latin typeface="Tahoma" pitchFamily="34" charset="0"/>
            </a:endParaRPr>
          </a:p>
        </p:txBody>
      </p:sp>
      <p:sp>
        <p:nvSpPr>
          <p:cNvPr id="7" name="TextBox 6"/>
          <p:cNvSpPr txBox="1"/>
          <p:nvPr/>
        </p:nvSpPr>
        <p:spPr>
          <a:xfrm>
            <a:off x="7236296" y="1196752"/>
            <a:ext cx="1875976" cy="5016758"/>
          </a:xfrm>
          <a:prstGeom prst="rect">
            <a:avLst/>
          </a:prstGeom>
          <a:noFill/>
        </p:spPr>
        <p:txBody>
          <a:bodyPr wrap="square" rtlCol="0">
            <a:spAutoFit/>
          </a:bodyPr>
          <a:lstStyle/>
          <a:p>
            <a:r>
              <a:rPr lang="nl-BE" sz="1600" dirty="0" smtClean="0"/>
              <a:t>Time series of few selected GHG</a:t>
            </a:r>
          </a:p>
          <a:p>
            <a:endParaRPr lang="nl-BE" sz="1600" dirty="0"/>
          </a:p>
          <a:p>
            <a:r>
              <a:rPr lang="nl-BE" sz="1600" dirty="0" smtClean="0"/>
              <a:t>Completed 6 years of TCCON measurements</a:t>
            </a:r>
          </a:p>
          <a:p>
            <a:endParaRPr lang="nl-BE" sz="1600" dirty="0"/>
          </a:p>
          <a:p>
            <a:r>
              <a:rPr lang="nl-BE" sz="1600" dirty="0" smtClean="0"/>
              <a:t>Data available on TCCON public database 3 months after the measurements</a:t>
            </a:r>
          </a:p>
          <a:p>
            <a:endParaRPr lang="nl-BE" sz="1600" dirty="0"/>
          </a:p>
          <a:p>
            <a:r>
              <a:rPr lang="nl-BE" sz="1600" dirty="0" smtClean="0"/>
              <a:t>RD data also available upon request</a:t>
            </a:r>
          </a:p>
          <a:p>
            <a:r>
              <a:rPr lang="nl-BE" sz="1600" dirty="0" smtClean="0"/>
              <a:t>e.g.: RD data is currently used for CAMS84 and TCCON4S5P</a:t>
            </a:r>
            <a:endParaRPr lang="nl-BE" sz="1600" dirty="0"/>
          </a:p>
        </p:txBody>
      </p:sp>
      <p:sp>
        <p:nvSpPr>
          <p:cNvPr id="4" name="TextBox 3"/>
          <p:cNvSpPr txBox="1"/>
          <p:nvPr/>
        </p:nvSpPr>
        <p:spPr>
          <a:xfrm>
            <a:off x="899592" y="6519671"/>
            <a:ext cx="5442003" cy="338554"/>
          </a:xfrm>
          <a:prstGeom prst="rect">
            <a:avLst/>
          </a:prstGeom>
          <a:solidFill>
            <a:schemeClr val="bg1"/>
          </a:solidFill>
        </p:spPr>
        <p:txBody>
          <a:bodyPr wrap="none" rtlCol="0">
            <a:spAutoFit/>
          </a:bodyPr>
          <a:lstStyle/>
          <a:p>
            <a:r>
              <a:rPr lang="nl-BE" sz="1600" dirty="0" smtClean="0">
                <a:solidFill>
                  <a:srgbClr val="FF0000"/>
                </a:solidFill>
              </a:rPr>
              <a:t>Visualize our data here: http</a:t>
            </a:r>
            <a:r>
              <a:rPr lang="nl-BE" sz="1600" dirty="0">
                <a:solidFill>
                  <a:srgbClr val="FF0000"/>
                </a:solidFill>
              </a:rPr>
              <a:t>://infrared-data.aeronomie.be/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96" y="980728"/>
            <a:ext cx="7015325" cy="5622282"/>
          </a:xfrm>
          <a:prstGeom prst="rect">
            <a:avLst/>
          </a:prstGeom>
        </p:spPr>
      </p:pic>
    </p:spTree>
    <p:extLst>
      <p:ext uri="{BB962C8B-B14F-4D97-AF65-F5344CB8AC3E}">
        <p14:creationId xmlns:p14="http://schemas.microsoft.com/office/powerpoint/2010/main" val="179073871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Droid Sans Fallback"/>
        <a:cs typeface="Droid Sans Fallback"/>
      </a:majorFont>
      <a:minorFont>
        <a:latin typeface="Arial"/>
        <a:ea typeface="Droid Sans Fallback"/>
        <a:cs typeface="Droid Sans Fallback"/>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altLang="nl-BE"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altLang="nl-BE" sz="1800" b="0" i="0" u="none" strike="noStrike" cap="none" normalizeH="0" baseline="0" smtClean="0">
            <a:ln>
              <a:noFill/>
            </a:ln>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7059</TotalTime>
  <Words>1810</Words>
  <Application>Microsoft Office PowerPoint</Application>
  <PresentationFormat>Presentación en pantalla (4:3)</PresentationFormat>
  <Paragraphs>179</Paragraphs>
  <Slides>27</Slides>
  <Notes>2</Notes>
  <HiddenSlides>0</HiddenSlides>
  <MMClips>0</MMClips>
  <ScaleCrop>false</ScaleCrop>
  <HeadingPairs>
    <vt:vector size="4" baseType="variant">
      <vt:variant>
        <vt:lpstr>Tema</vt:lpstr>
      </vt:variant>
      <vt:variant>
        <vt:i4>2</vt:i4>
      </vt:variant>
      <vt:variant>
        <vt:lpstr>Títulos de diapositiva</vt:lpstr>
      </vt:variant>
      <vt:variant>
        <vt:i4>27</vt:i4>
      </vt:variant>
    </vt:vector>
  </HeadingPairs>
  <TitlesOfParts>
    <vt:vector size="29" baseType="lpstr">
      <vt:lpstr>Default Design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B.usoc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stephief</dc:creator>
  <cp:lastModifiedBy>uvcam</cp:lastModifiedBy>
  <cp:revision>519</cp:revision>
  <cp:lastPrinted>2017-04-27T14:24:33Z</cp:lastPrinted>
  <dcterms:created xsi:type="dcterms:W3CDTF">2006-01-12T10:53:51Z</dcterms:created>
  <dcterms:modified xsi:type="dcterms:W3CDTF">2018-06-13T23:19:22Z</dcterms:modified>
</cp:coreProperties>
</file>