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720" r:id="rId2"/>
    <p:sldMasterId id="2147483732" r:id="rId3"/>
    <p:sldMasterId id="2147483744" r:id="rId4"/>
    <p:sldMasterId id="2147483708" r:id="rId5"/>
  </p:sldMasterIdLst>
  <p:handoutMasterIdLst>
    <p:handoutMasterId r:id="rId14"/>
  </p:handoutMasterIdLst>
  <p:sldIdLst>
    <p:sldId id="371" r:id="rId6"/>
    <p:sldId id="392" r:id="rId7"/>
    <p:sldId id="393" r:id="rId8"/>
    <p:sldId id="394" r:id="rId9"/>
    <p:sldId id="395" r:id="rId10"/>
    <p:sldId id="396" r:id="rId11"/>
    <p:sldId id="398" r:id="rId12"/>
    <p:sldId id="397" r:id="rId13"/>
  </p:sldIdLst>
  <p:sldSz cx="12192000" cy="6858000"/>
  <p:notesSz cx="6811963" cy="9942513"/>
  <p:photoAlbum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36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120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8096"/>
    </p:cViewPr>
  </p:sorterViewPr>
  <p:notesViewPr>
    <p:cSldViewPr snapToGrid="0">
      <p:cViewPr varScale="1">
        <p:scale>
          <a:sx n="77" d="100"/>
          <a:sy n="77" d="100"/>
        </p:scale>
        <p:origin x="2904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5.xml"/><Relationship Id="rId15" Type="http://schemas.openxmlformats.org/officeDocument/2006/relationships/presProps" Target="presProps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851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8536" y="0"/>
            <a:ext cx="2951851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7B9261-B9DB-4CF2-B1A4-DA082CBCBB28}" type="datetimeFigureOut">
              <a:rPr lang="en-NZ" smtClean="0"/>
              <a:t>14/06/2018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3662"/>
            <a:ext cx="2951851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8536" y="9443662"/>
            <a:ext cx="2951851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C0FEEB-DF56-4288-A578-B4920F65DB4B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5472036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BBC0D-B759-46EC-B917-BDD82E954DE6}" type="datetimeFigureOut">
              <a:rPr lang="en-NZ" smtClean="0"/>
              <a:t>14/06/2018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32861-BDED-4542-B049-F4546B0B72CF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997303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fade/>
      </p:transition>
    </mc:Choice>
    <mc:Fallback xmlns="">
      <p:transition spd="slow" advClick="0" advTm="3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BBC0D-B759-46EC-B917-BDD82E954DE6}" type="datetimeFigureOut">
              <a:rPr lang="en-NZ" smtClean="0"/>
              <a:t>14/06/2018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32861-BDED-4542-B049-F4546B0B72CF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4011082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fade/>
      </p:transition>
    </mc:Choice>
    <mc:Fallback xmlns="">
      <p:transition spd="slow" advClick="0" advTm="3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BBC0D-B759-46EC-B917-BDD82E954DE6}" type="datetimeFigureOut">
              <a:rPr lang="en-NZ" smtClean="0"/>
              <a:t>14/06/2018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32861-BDED-4542-B049-F4546B0B72CF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56198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fade/>
      </p:transition>
    </mc:Choice>
    <mc:Fallback xmlns="">
      <p:transition spd="slow" advClick="0" advTm="3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4E748B1-7603-4094-9D32-8C19A29670B6}" type="datetimeFigureOut">
              <a:rPr lang="en-NZ" smtClean="0"/>
              <a:t>14/06/2018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93C2B8-8821-46BF-9F42-D87E524C7FD7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7701259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4E748B1-7603-4094-9D32-8C19A29670B6}" type="datetimeFigureOut">
              <a:rPr lang="en-NZ" smtClean="0"/>
              <a:t>14/06/2018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93C2B8-8821-46BF-9F42-D87E524C7FD7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8023904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4E748B1-7603-4094-9D32-8C19A29670B6}" type="datetimeFigureOut">
              <a:rPr lang="en-NZ" smtClean="0"/>
              <a:t>14/06/2018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93C2B8-8821-46BF-9F42-D87E524C7FD7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3135351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4E748B1-7603-4094-9D32-8C19A29670B6}" type="datetimeFigureOut">
              <a:rPr lang="en-NZ" smtClean="0"/>
              <a:t>14/06/2018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93C2B8-8821-46BF-9F42-D87E524C7FD7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2934828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4E748B1-7603-4094-9D32-8C19A29670B6}" type="datetimeFigureOut">
              <a:rPr lang="en-NZ" smtClean="0"/>
              <a:t>14/06/2018</a:t>
            </a:fld>
            <a:endParaRPr lang="en-N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N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93C2B8-8821-46BF-9F42-D87E524C7FD7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79391477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4E748B1-7603-4094-9D32-8C19A29670B6}" type="datetimeFigureOut">
              <a:rPr lang="en-NZ" smtClean="0"/>
              <a:t>14/06/2018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93C2B8-8821-46BF-9F42-D87E524C7FD7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21812870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4E748B1-7603-4094-9D32-8C19A29670B6}" type="datetimeFigureOut">
              <a:rPr lang="en-NZ" smtClean="0"/>
              <a:t>14/06/2018</a:t>
            </a:fld>
            <a:endParaRPr lang="en-N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93C2B8-8821-46BF-9F42-D87E524C7FD7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69080883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4E748B1-7603-4094-9D32-8C19A29670B6}" type="datetimeFigureOut">
              <a:rPr lang="en-NZ" smtClean="0"/>
              <a:t>14/06/2018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93C2B8-8821-46BF-9F42-D87E524C7FD7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3227122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30088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fade/>
      </p:transition>
    </mc:Choice>
    <mc:Fallback xmlns="">
      <p:transition spd="slow" advClick="0" advTm="300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4E748B1-7603-4094-9D32-8C19A29670B6}" type="datetimeFigureOut">
              <a:rPr lang="en-NZ" smtClean="0"/>
              <a:t>14/06/2018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93C2B8-8821-46BF-9F42-D87E524C7FD7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6700680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4E748B1-7603-4094-9D32-8C19A29670B6}" type="datetimeFigureOut">
              <a:rPr lang="en-NZ" smtClean="0"/>
              <a:t>14/06/2018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93C2B8-8821-46BF-9F42-D87E524C7FD7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31991202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4E748B1-7603-4094-9D32-8C19A29670B6}" type="datetimeFigureOut">
              <a:rPr lang="en-NZ" smtClean="0"/>
              <a:t>14/06/2018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93C2B8-8821-46BF-9F42-D87E524C7FD7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61550900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4E748B1-7603-4094-9D32-8C19A29670B6}" type="datetimeFigureOut">
              <a:rPr lang="en-NZ" smtClean="0"/>
              <a:t>14/06/2018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93C2B8-8821-46BF-9F42-D87E524C7FD7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81818145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4E748B1-7603-4094-9D32-8C19A29670B6}" type="datetimeFigureOut">
              <a:rPr lang="en-NZ" smtClean="0"/>
              <a:t>14/06/2018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93C2B8-8821-46BF-9F42-D87E524C7FD7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41781212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4E748B1-7603-4094-9D32-8C19A29670B6}" type="datetimeFigureOut">
              <a:rPr lang="en-NZ" smtClean="0"/>
              <a:t>14/06/2018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93C2B8-8821-46BF-9F42-D87E524C7FD7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99620506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4E748B1-7603-4094-9D32-8C19A29670B6}" type="datetimeFigureOut">
              <a:rPr lang="en-NZ" smtClean="0"/>
              <a:t>14/06/2018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93C2B8-8821-46BF-9F42-D87E524C7FD7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6081487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4E748B1-7603-4094-9D32-8C19A29670B6}" type="datetimeFigureOut">
              <a:rPr lang="en-NZ" smtClean="0"/>
              <a:t>14/06/2018</a:t>
            </a:fld>
            <a:endParaRPr lang="en-N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N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93C2B8-8821-46BF-9F42-D87E524C7FD7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76062828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4E748B1-7603-4094-9D32-8C19A29670B6}" type="datetimeFigureOut">
              <a:rPr lang="en-NZ" smtClean="0"/>
              <a:t>14/06/2018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93C2B8-8821-46BF-9F42-D87E524C7FD7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15861376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4E748B1-7603-4094-9D32-8C19A29670B6}" type="datetimeFigureOut">
              <a:rPr lang="en-NZ" smtClean="0"/>
              <a:t>14/06/2018</a:t>
            </a:fld>
            <a:endParaRPr lang="en-N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93C2B8-8821-46BF-9F42-D87E524C7FD7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6398656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964671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BBC0D-B759-46EC-B917-BDD82E954DE6}" type="datetimeFigureOut">
              <a:rPr lang="en-NZ" smtClean="0"/>
              <a:t>14/06/2018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32861-BDED-4542-B049-F4546B0B72CF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064755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fade/>
      </p:transition>
    </mc:Choice>
    <mc:Fallback xmlns="">
      <p:transition spd="slow" advClick="0" advTm="3000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4E748B1-7603-4094-9D32-8C19A29670B6}" type="datetimeFigureOut">
              <a:rPr lang="en-NZ" smtClean="0"/>
              <a:t>14/06/2018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93C2B8-8821-46BF-9F42-D87E524C7FD7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84695230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4E748B1-7603-4094-9D32-8C19A29670B6}" type="datetimeFigureOut">
              <a:rPr lang="en-NZ" smtClean="0"/>
              <a:t>14/06/2018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93C2B8-8821-46BF-9F42-D87E524C7FD7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17509254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4E748B1-7603-4094-9D32-8C19A29670B6}" type="datetimeFigureOut">
              <a:rPr lang="en-NZ" smtClean="0"/>
              <a:t>14/06/2018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93C2B8-8821-46BF-9F42-D87E524C7FD7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79450321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4E748B1-7603-4094-9D32-8C19A29670B6}" type="datetimeFigureOut">
              <a:rPr lang="en-NZ" smtClean="0"/>
              <a:t>14/06/2018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93C2B8-8821-46BF-9F42-D87E524C7FD7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58808270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4E748B1-7603-4094-9D32-8C19A29670B6}" type="datetimeFigureOut">
              <a:rPr lang="en-NZ" smtClean="0"/>
              <a:t>14/06/2018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93C2B8-8821-46BF-9F42-D87E524C7FD7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25403738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4E748B1-7603-4094-9D32-8C19A29670B6}" type="datetimeFigureOut">
              <a:rPr lang="en-NZ" smtClean="0"/>
              <a:t>14/06/2018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93C2B8-8821-46BF-9F42-D87E524C7FD7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83024124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4E748B1-7603-4094-9D32-8C19A29670B6}" type="datetimeFigureOut">
              <a:rPr lang="en-NZ" smtClean="0"/>
              <a:t>14/06/2018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93C2B8-8821-46BF-9F42-D87E524C7FD7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414541466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4E748B1-7603-4094-9D32-8C19A29670B6}" type="datetimeFigureOut">
              <a:rPr lang="en-NZ" smtClean="0"/>
              <a:t>14/06/2018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93C2B8-8821-46BF-9F42-D87E524C7FD7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75373831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4E748B1-7603-4094-9D32-8C19A29670B6}" type="datetimeFigureOut">
              <a:rPr lang="en-NZ" smtClean="0"/>
              <a:t>14/06/2018</a:t>
            </a:fld>
            <a:endParaRPr lang="en-N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N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93C2B8-8821-46BF-9F42-D87E524C7FD7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90517074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4E748B1-7603-4094-9D32-8C19A29670B6}" type="datetimeFigureOut">
              <a:rPr lang="en-NZ" smtClean="0"/>
              <a:t>14/06/2018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93C2B8-8821-46BF-9F42-D87E524C7FD7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657501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BBC0D-B759-46EC-B917-BDD82E954DE6}" type="datetimeFigureOut">
              <a:rPr lang="en-NZ" smtClean="0"/>
              <a:t>14/06/2018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32861-BDED-4542-B049-F4546B0B72CF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321867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fade/>
      </p:transition>
    </mc:Choice>
    <mc:Fallback xmlns="">
      <p:transition spd="slow" advClick="0" advTm="3000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4E748B1-7603-4094-9D32-8C19A29670B6}" type="datetimeFigureOut">
              <a:rPr lang="en-NZ" smtClean="0"/>
              <a:t>14/06/2018</a:t>
            </a:fld>
            <a:endParaRPr lang="en-N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93C2B8-8821-46BF-9F42-D87E524C7FD7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03572785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4E748B1-7603-4094-9D32-8C19A29670B6}" type="datetimeFigureOut">
              <a:rPr lang="en-NZ" smtClean="0"/>
              <a:t>14/06/2018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93C2B8-8821-46BF-9F42-D87E524C7FD7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9161586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4E748B1-7603-4094-9D32-8C19A29670B6}" type="datetimeFigureOut">
              <a:rPr lang="en-NZ" smtClean="0"/>
              <a:t>14/06/2018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93C2B8-8821-46BF-9F42-D87E524C7FD7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53299741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4E748B1-7603-4094-9D32-8C19A29670B6}" type="datetimeFigureOut">
              <a:rPr lang="en-NZ" smtClean="0"/>
              <a:t>14/06/2018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93C2B8-8821-46BF-9F42-D87E524C7FD7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65581863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4E748B1-7603-4094-9D32-8C19A29670B6}" type="datetimeFigureOut">
              <a:rPr lang="en-NZ" smtClean="0"/>
              <a:t>14/06/2018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93C2B8-8821-46BF-9F42-D87E524C7FD7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5616686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490D0-2412-454A-B835-56E6672DCC2D}" type="datetimeFigureOut">
              <a:rPr lang="en-NZ" smtClean="0"/>
              <a:t>14/06/2018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3B3E1-9DB4-4B24-9FAF-212CF6D24CD1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04959394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490D0-2412-454A-B835-56E6672DCC2D}" type="datetimeFigureOut">
              <a:rPr lang="en-NZ" smtClean="0"/>
              <a:t>14/06/2018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3B3E1-9DB4-4B24-9FAF-212CF6D24CD1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203777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490D0-2412-454A-B835-56E6672DCC2D}" type="datetimeFigureOut">
              <a:rPr lang="en-NZ" smtClean="0"/>
              <a:t>14/06/2018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3B3E1-9DB4-4B24-9FAF-212CF6D24CD1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33255029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490D0-2412-454A-B835-56E6672DCC2D}" type="datetimeFigureOut">
              <a:rPr lang="en-NZ" smtClean="0"/>
              <a:t>14/06/2018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3B3E1-9DB4-4B24-9FAF-212CF6D24CD1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96176209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490D0-2412-454A-B835-56E6672DCC2D}" type="datetimeFigureOut">
              <a:rPr lang="en-NZ" smtClean="0"/>
              <a:t>14/06/2018</a:t>
            </a:fld>
            <a:endParaRPr lang="en-N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3B3E1-9DB4-4B24-9FAF-212CF6D24CD1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5041810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BBC0D-B759-46EC-B917-BDD82E954DE6}" type="datetimeFigureOut">
              <a:rPr lang="en-NZ" smtClean="0"/>
              <a:t>14/06/2018</a:t>
            </a:fld>
            <a:endParaRPr lang="en-N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32861-BDED-4542-B049-F4546B0B72CF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98620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fade/>
      </p:transition>
    </mc:Choice>
    <mc:Fallback xmlns="">
      <p:transition spd="slow" advClick="0" advTm="3000"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490D0-2412-454A-B835-56E6672DCC2D}" type="datetimeFigureOut">
              <a:rPr lang="en-NZ" smtClean="0"/>
              <a:t>14/06/2018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3B3E1-9DB4-4B24-9FAF-212CF6D24CD1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26480105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490D0-2412-454A-B835-56E6672DCC2D}" type="datetimeFigureOut">
              <a:rPr lang="en-NZ" smtClean="0"/>
              <a:t>14/06/2018</a:t>
            </a:fld>
            <a:endParaRPr lang="en-N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3B3E1-9DB4-4B24-9FAF-212CF6D24CD1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44792890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490D0-2412-454A-B835-56E6672DCC2D}" type="datetimeFigureOut">
              <a:rPr lang="en-NZ" smtClean="0"/>
              <a:t>14/06/2018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3B3E1-9DB4-4B24-9FAF-212CF6D24CD1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68282418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490D0-2412-454A-B835-56E6672DCC2D}" type="datetimeFigureOut">
              <a:rPr lang="en-NZ" smtClean="0"/>
              <a:t>14/06/2018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3B3E1-9DB4-4B24-9FAF-212CF6D24CD1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00359050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490D0-2412-454A-B835-56E6672DCC2D}" type="datetimeFigureOut">
              <a:rPr lang="en-NZ" smtClean="0"/>
              <a:t>14/06/2018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3B3E1-9DB4-4B24-9FAF-212CF6D24CD1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83765546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490D0-2412-454A-B835-56E6672DCC2D}" type="datetimeFigureOut">
              <a:rPr lang="en-NZ" smtClean="0"/>
              <a:t>14/06/2018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3B3E1-9DB4-4B24-9FAF-212CF6D24CD1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792370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BBC0D-B759-46EC-B917-BDD82E954DE6}" type="datetimeFigureOut">
              <a:rPr lang="en-NZ" smtClean="0"/>
              <a:t>14/06/2018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32861-BDED-4542-B049-F4546B0B72CF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406704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fade/>
      </p:transition>
    </mc:Choice>
    <mc:Fallback xmlns="">
      <p:transition spd="slow" advClick="0" advTm="3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BBC0D-B759-46EC-B917-BDD82E954DE6}" type="datetimeFigureOut">
              <a:rPr lang="en-NZ" smtClean="0"/>
              <a:t>14/06/2018</a:t>
            </a:fld>
            <a:endParaRPr lang="en-N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32861-BDED-4542-B049-F4546B0B72CF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028958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fade/>
      </p:transition>
    </mc:Choice>
    <mc:Fallback xmlns="">
      <p:transition spd="slow" advClick="0" advTm="3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BBC0D-B759-46EC-B917-BDD82E954DE6}" type="datetimeFigureOut">
              <a:rPr lang="en-NZ" smtClean="0"/>
              <a:t>14/06/2018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32861-BDED-4542-B049-F4546B0B72CF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838978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fade/>
      </p:transition>
    </mc:Choice>
    <mc:Fallback xmlns="">
      <p:transition spd="slow" advClick="0" advTm="3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BBC0D-B759-46EC-B917-BDD82E954DE6}" type="datetimeFigureOut">
              <a:rPr lang="en-NZ" smtClean="0"/>
              <a:t>14/06/2018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32861-BDED-4542-B049-F4546B0B72CF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663648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fade/>
      </p:transition>
    </mc:Choice>
    <mc:Fallback xmlns="">
      <p:transition spd="slow" advClick="0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3.jp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4.jp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5.jp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NZ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3BBC0D-B759-46EC-B917-BDD82E954DE6}" type="datetimeFigureOut">
              <a:rPr lang="en-NZ" smtClean="0"/>
              <a:t>14/06/2018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932861-BDED-4542-B049-F4546B0B72CF}" type="slidenum">
              <a:rPr lang="en-NZ" smtClean="0"/>
              <a:t>‹#›</a:t>
            </a:fld>
            <a:endParaRPr lang="en-NZ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6" y="316"/>
            <a:ext cx="12301439" cy="6920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1572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 xmlns:p14="http://schemas.microsoft.com/office/powerpoint/2010/main">
    <mc:Choice Requires="p14">
      <p:transition spd="slow" p14:dur="2500">
        <p:fade/>
      </p:transition>
    </mc:Choice>
    <mc:Fallback xmlns="">
      <p:transition spd="slow" advClick="0" advTm="3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NZ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34984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58"/>
            <a:ext cx="12191998" cy="68587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4285119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j-lt"/>
          <a:ea typeface="+mn-ea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kern="1200">
          <a:solidFill>
            <a:schemeClr val="tx1"/>
          </a:solidFill>
          <a:latin typeface="+mj-lt"/>
          <a:ea typeface="+mn-ea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+mj-lt"/>
          <a:ea typeface="+mn-ea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j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NZ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34984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-357"/>
            <a:ext cx="12191993" cy="68587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1931651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j-lt"/>
          <a:ea typeface="+mn-ea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kern="1200">
          <a:solidFill>
            <a:schemeClr val="tx1"/>
          </a:solidFill>
          <a:latin typeface="+mj-lt"/>
          <a:ea typeface="+mn-ea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+mj-lt"/>
          <a:ea typeface="+mn-ea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j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NZ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34984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-358"/>
            <a:ext cx="12191994" cy="68587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15898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j-lt"/>
          <a:ea typeface="+mn-ea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kern="1200">
          <a:solidFill>
            <a:schemeClr val="tx1"/>
          </a:solidFill>
          <a:latin typeface="+mj-lt"/>
          <a:ea typeface="+mn-ea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+mj-lt"/>
          <a:ea typeface="+mn-ea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j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NZ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F490D0-2412-454A-B835-56E6672DCC2D}" type="datetimeFigureOut">
              <a:rPr lang="en-NZ" smtClean="0"/>
              <a:t>14/06/2018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F3B3E1-9DB4-4B24-9FAF-212CF6D24CD1}" type="slidenum">
              <a:rPr lang="en-NZ" smtClean="0"/>
              <a:t>‹#›</a:t>
            </a:fld>
            <a:endParaRPr lang="en-NZ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" y="0"/>
            <a:ext cx="1219072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0689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5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8" y="3741"/>
            <a:ext cx="12177422" cy="6850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3957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fade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NZ" dirty="0"/>
              <a:t>The case for Lauder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37BDFD59-EBC2-473D-926A-4D730B16C7D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NZ" dirty="0"/>
              <a:t>Dave Pollard, Dan Smale, John Robinson</a:t>
            </a:r>
          </a:p>
        </p:txBody>
      </p:sp>
    </p:spTree>
    <p:extLst>
      <p:ext uri="{BB962C8B-B14F-4D97-AF65-F5344CB8AC3E}">
        <p14:creationId xmlns:p14="http://schemas.microsoft.com/office/powerpoint/2010/main" val="764073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fade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A29DBBE4-FDC0-4847-8933-6E163A6BB78B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00"/>
          <a:stretch/>
        </p:blipFill>
        <p:spPr>
          <a:xfrm>
            <a:off x="-1" y="10"/>
            <a:ext cx="12192000" cy="6857990"/>
          </a:xfrm>
          <a:prstGeom prst="rect">
            <a:avLst/>
          </a:prstGeom>
        </p:spPr>
      </p:pic>
      <p:sp>
        <p:nvSpPr>
          <p:cNvPr id="18" name="Freeform 5">
            <a:extLst>
              <a:ext uri="{FF2B5EF4-FFF2-40B4-BE49-F238E27FC236}">
                <a16:creationId xmlns:a16="http://schemas.microsoft.com/office/drawing/2014/main" id="{3CD9DF72-87A3-404E-A828-84CBF11A830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White">
          <a:xfrm flipH="1">
            <a:off x="0" y="998175"/>
            <a:ext cx="6017172" cy="5859825"/>
          </a:xfrm>
          <a:custGeom>
            <a:avLst/>
            <a:gdLst>
              <a:gd name="T0" fmla="*/ 1333 w 1333"/>
              <a:gd name="T1" fmla="*/ 1031 h 1298"/>
              <a:gd name="T2" fmla="*/ 1333 w 1333"/>
              <a:gd name="T3" fmla="*/ 380 h 1298"/>
              <a:gd name="T4" fmla="*/ 706 w 1333"/>
              <a:gd name="T5" fmla="*/ 0 h 1298"/>
              <a:gd name="T6" fmla="*/ 0 w 1333"/>
              <a:gd name="T7" fmla="*/ 706 h 1298"/>
              <a:gd name="T8" fmla="*/ 323 w 1333"/>
              <a:gd name="T9" fmla="*/ 1298 h 1298"/>
              <a:gd name="T10" fmla="*/ 1090 w 1333"/>
              <a:gd name="T11" fmla="*/ 1298 h 1298"/>
              <a:gd name="T12" fmla="*/ 1333 w 1333"/>
              <a:gd name="T13" fmla="*/ 1031 h 1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33" h="1298">
                <a:moveTo>
                  <a:pt x="1333" y="1031"/>
                </a:moveTo>
                <a:cubicBezTo>
                  <a:pt x="1333" y="380"/>
                  <a:pt x="1333" y="380"/>
                  <a:pt x="1333" y="380"/>
                </a:cubicBezTo>
                <a:cubicBezTo>
                  <a:pt x="1215" y="154"/>
                  <a:pt x="979" y="0"/>
                  <a:pt x="706" y="0"/>
                </a:cubicBezTo>
                <a:cubicBezTo>
                  <a:pt x="317" y="0"/>
                  <a:pt x="0" y="316"/>
                  <a:pt x="0" y="706"/>
                </a:cubicBezTo>
                <a:cubicBezTo>
                  <a:pt x="0" y="954"/>
                  <a:pt x="129" y="1172"/>
                  <a:pt x="323" y="1298"/>
                </a:cubicBezTo>
                <a:cubicBezTo>
                  <a:pt x="1090" y="1298"/>
                  <a:pt x="1090" y="1298"/>
                  <a:pt x="1090" y="1298"/>
                </a:cubicBezTo>
                <a:cubicBezTo>
                  <a:pt x="1193" y="1232"/>
                  <a:pt x="1276" y="1140"/>
                  <a:pt x="1333" y="1031"/>
                </a:cubicBezTo>
                <a:close/>
              </a:path>
            </a:pathLst>
          </a:custGeom>
          <a:solidFill>
            <a:schemeClr val="bg1">
              <a:alpha val="75000"/>
            </a:schemeClr>
          </a:solidFill>
          <a:ln w="50800" cap="sq" cmpd="dbl">
            <a:noFill/>
            <a:miter lim="800000"/>
          </a:ln>
          <a:effectLst/>
          <a:extLst/>
        </p:spPr>
        <p:txBody>
          <a:bodyPr vert="horz" lIns="91440" tIns="45720" rIns="91440" bIns="45720" rtlCol="0" anchor="t">
            <a:normAutofit/>
          </a:bodyPr>
          <a:lstStyle/>
          <a:p>
            <a:pPr algn="ctr"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None/>
            </a:pPr>
            <a:endParaRPr lang="en-US" sz="1600" cap="all"/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20E3A342-4D61-4E3F-AF90-1AB42AEB96C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287051" y="3337139"/>
            <a:ext cx="935420" cy="0"/>
          </a:xfrm>
          <a:prstGeom prst="line">
            <a:avLst/>
          </a:prstGeom>
          <a:ln w="25400" cap="sq">
            <a:solidFill>
              <a:schemeClr val="tx1">
                <a:lumMod val="85000"/>
                <a:lumOff val="15000"/>
              </a:schemeClr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4EA8B7A6-952C-4E2A-B44F-C15E24DC59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448" y="1913950"/>
            <a:ext cx="4204137" cy="134275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600" dirty="0"/>
              <a:t>Or not Lauder!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DBC73FC0-267A-467D-A457-BA10CC9DF7B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25516" y="3417573"/>
            <a:ext cx="4593021" cy="2619839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indent="-228600">
              <a:buFont typeface="Arial" panose="020B0604020202020204" pitchFamily="34" charset="0"/>
              <a:buChar char="•"/>
            </a:pPr>
            <a:r>
              <a:rPr lang="en-US" sz="1800" dirty="0"/>
              <a:t>There isn’t much infrastructure!</a:t>
            </a:r>
          </a:p>
          <a:p>
            <a:pPr indent="-228600">
              <a:buFont typeface="Arial" panose="020B0604020202020204" pitchFamily="34" charset="0"/>
              <a:buChar char="•"/>
            </a:pPr>
            <a:r>
              <a:rPr lang="en-US" sz="1800" dirty="0"/>
              <a:t>Population 50</a:t>
            </a:r>
          </a:p>
          <a:p>
            <a:pPr indent="-228600">
              <a:buFont typeface="Arial" panose="020B0604020202020204" pitchFamily="34" charset="0"/>
              <a:buChar char="•"/>
            </a:pPr>
            <a:r>
              <a:rPr lang="en-US" sz="1800" dirty="0"/>
              <a:t>One hotel</a:t>
            </a:r>
          </a:p>
          <a:p>
            <a:pPr indent="-228600">
              <a:buFont typeface="Arial" panose="020B0604020202020204" pitchFamily="34" charset="0"/>
              <a:buChar char="•"/>
            </a:pPr>
            <a:endParaRPr lang="en-US" sz="1800" dirty="0"/>
          </a:p>
          <a:p>
            <a:pPr indent="-228600">
              <a:buFont typeface="Arial" panose="020B0604020202020204" pitchFamily="34" charset="0"/>
              <a:buChar char="•"/>
            </a:pPr>
            <a:r>
              <a:rPr lang="en-US" sz="1800" dirty="0"/>
              <a:t>Does have the NIWA site</a:t>
            </a:r>
          </a:p>
          <a:p>
            <a:pPr indent="-228600">
              <a:buFont typeface="Arial" panose="020B0604020202020204" pitchFamily="34" charset="0"/>
              <a:buChar char="•"/>
            </a:pPr>
            <a:r>
              <a:rPr lang="en-US" sz="1800" dirty="0"/>
              <a:t>And a spare Bruker IFS120HR to play with!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B99FDBC-13A8-4827-AEF0-D75660F10135}"/>
              </a:ext>
            </a:extLst>
          </p:cNvPr>
          <p:cNvSpPr txBox="1"/>
          <p:nvPr/>
        </p:nvSpPr>
        <p:spPr>
          <a:xfrm>
            <a:off x="9874649" y="6488668"/>
            <a:ext cx="20913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dirty="0"/>
              <a:t>Dave Fedors - NASA</a:t>
            </a:r>
          </a:p>
        </p:txBody>
      </p:sp>
    </p:spTree>
    <p:extLst>
      <p:ext uri="{BB962C8B-B14F-4D97-AF65-F5344CB8AC3E}">
        <p14:creationId xmlns:p14="http://schemas.microsoft.com/office/powerpoint/2010/main" val="23158447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6CAB3BD-80DC-4255-9326-40F8D87789B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17" r="24619" b="-1"/>
          <a:stretch/>
        </p:blipFill>
        <p:spPr>
          <a:xfrm>
            <a:off x="4639056" y="10"/>
            <a:ext cx="7552944" cy="6857990"/>
          </a:xfrm>
          <a:prstGeom prst="rect">
            <a:avLst/>
          </a:prstGeom>
          <a:effectLst/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8FD4734-BD8C-4474-9E0A-DBFCA71A3F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929" y="629266"/>
            <a:ext cx="3651467" cy="1676603"/>
          </a:xfrm>
        </p:spPr>
        <p:txBody>
          <a:bodyPr>
            <a:normAutofit/>
          </a:bodyPr>
          <a:lstStyle/>
          <a:p>
            <a:r>
              <a:rPr lang="en-NZ"/>
              <a:t>What about Queenstown?</a:t>
            </a:r>
            <a:endParaRPr lang="en-NZ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316086-7420-4947-8664-F158109B7B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8931" y="2438400"/>
            <a:ext cx="3651466" cy="3785419"/>
          </a:xfrm>
        </p:spPr>
        <p:txBody>
          <a:bodyPr>
            <a:normAutofit/>
          </a:bodyPr>
          <a:lstStyle/>
          <a:p>
            <a:r>
              <a:rPr lang="en-NZ" sz="1800" dirty="0"/>
              <a:t>“Adventure Capital of New Zealand”</a:t>
            </a:r>
          </a:p>
          <a:p>
            <a:r>
              <a:rPr lang="en-NZ" sz="1800" dirty="0"/>
              <a:t>Good visitor infrastructure</a:t>
            </a:r>
          </a:p>
          <a:p>
            <a:r>
              <a:rPr lang="en-NZ" sz="1800" dirty="0"/>
              <a:t>International Airport</a:t>
            </a:r>
          </a:p>
          <a:p>
            <a:r>
              <a:rPr lang="en-NZ" sz="1800" dirty="0"/>
              <a:t>Mutually inconvenient location</a:t>
            </a:r>
          </a:p>
          <a:p>
            <a:r>
              <a:rPr lang="en-NZ" sz="1800" dirty="0"/>
              <a:t>Joint NDACC-IRWG &amp; TCCON meeting would occur late May or Early June -  just before the ski season</a:t>
            </a:r>
          </a:p>
        </p:txBody>
      </p:sp>
    </p:spTree>
    <p:extLst>
      <p:ext uri="{BB962C8B-B14F-4D97-AF65-F5344CB8AC3E}">
        <p14:creationId xmlns:p14="http://schemas.microsoft.com/office/powerpoint/2010/main" val="31699497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B181E26-89C4-4A14-92DE-0F4C4B0E948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7828F6D-FF2A-4CAC-9BCD-ADA8A6B4798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0723" r="2" b="2"/>
          <a:stretch/>
        </p:blipFill>
        <p:spPr>
          <a:xfrm>
            <a:off x="6587330" y="1690689"/>
            <a:ext cx="5604670" cy="2501837"/>
          </a:xfrm>
          <a:custGeom>
            <a:avLst/>
            <a:gdLst>
              <a:gd name="connsiteX0" fmla="*/ 1159248 w 5604670"/>
              <a:gd name="connsiteY0" fmla="*/ 0 h 2501837"/>
              <a:gd name="connsiteX1" fmla="*/ 5604670 w 5604670"/>
              <a:gd name="connsiteY1" fmla="*/ 0 h 2501837"/>
              <a:gd name="connsiteX2" fmla="*/ 5604670 w 5604670"/>
              <a:gd name="connsiteY2" fmla="*/ 2501837 h 2501837"/>
              <a:gd name="connsiteX3" fmla="*/ 0 w 5604670"/>
              <a:gd name="connsiteY3" fmla="*/ 2501837 h 2501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04670" h="2501837">
                <a:moveTo>
                  <a:pt x="1159248" y="0"/>
                </a:moveTo>
                <a:lnTo>
                  <a:pt x="5604670" y="0"/>
                </a:lnTo>
                <a:lnTo>
                  <a:pt x="5604670" y="2501837"/>
                </a:lnTo>
                <a:lnTo>
                  <a:pt x="0" y="2501837"/>
                </a:lnTo>
                <a:close/>
              </a:path>
            </a:pathLst>
          </a:cu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4550ED2-AB7D-489C-94E9-8D8684E7177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-2" b="2757"/>
          <a:stretch/>
        </p:blipFill>
        <p:spPr>
          <a:xfrm>
            <a:off x="4791075" y="4357117"/>
            <a:ext cx="7400925" cy="2500884"/>
          </a:xfrm>
          <a:custGeom>
            <a:avLst/>
            <a:gdLst>
              <a:gd name="connsiteX0" fmla="*/ 1717230 w 7400925"/>
              <a:gd name="connsiteY0" fmla="*/ 0 h 2500884"/>
              <a:gd name="connsiteX1" fmla="*/ 7400925 w 7400925"/>
              <a:gd name="connsiteY1" fmla="*/ 0 h 2500884"/>
              <a:gd name="connsiteX2" fmla="*/ 7400925 w 7400925"/>
              <a:gd name="connsiteY2" fmla="*/ 2500884 h 2500884"/>
              <a:gd name="connsiteX3" fmla="*/ 0 w 7400925"/>
              <a:gd name="connsiteY3" fmla="*/ 2500884 h 2500884"/>
              <a:gd name="connsiteX4" fmla="*/ 0 w 7400925"/>
              <a:gd name="connsiteY4" fmla="*/ 2500883 h 2500884"/>
              <a:gd name="connsiteX5" fmla="*/ 552186 w 7400925"/>
              <a:gd name="connsiteY5" fmla="*/ 2500883 h 2500884"/>
              <a:gd name="connsiteX6" fmla="*/ 558423 w 7400925"/>
              <a:gd name="connsiteY6" fmla="*/ 2500883 h 2500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00925" h="2500884">
                <a:moveTo>
                  <a:pt x="1717230" y="0"/>
                </a:moveTo>
                <a:lnTo>
                  <a:pt x="7400925" y="0"/>
                </a:lnTo>
                <a:lnTo>
                  <a:pt x="7400925" y="2500884"/>
                </a:lnTo>
                <a:lnTo>
                  <a:pt x="0" y="2500884"/>
                </a:lnTo>
                <a:lnTo>
                  <a:pt x="0" y="2500883"/>
                </a:lnTo>
                <a:lnTo>
                  <a:pt x="552186" y="2500883"/>
                </a:lnTo>
                <a:lnTo>
                  <a:pt x="558423" y="2500883"/>
                </a:lnTo>
                <a:close/>
              </a:path>
            </a:pathLst>
          </a:custGeom>
        </p:spPr>
      </p:pic>
      <p:sp>
        <p:nvSpPr>
          <p:cNvPr id="13" name="Freeform 37">
            <a:extLst>
              <a:ext uri="{FF2B5EF4-FFF2-40B4-BE49-F238E27FC236}">
                <a16:creationId xmlns:a16="http://schemas.microsoft.com/office/drawing/2014/main" id="{13958066-7CBD-4B89-8F46-614C4F28BCF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0" y="1691641"/>
            <a:ext cx="7571262" cy="5166360"/>
          </a:xfrm>
          <a:custGeom>
            <a:avLst/>
            <a:gdLst>
              <a:gd name="connsiteX0" fmla="*/ 0 w 7571262"/>
              <a:gd name="connsiteY0" fmla="*/ 5166360 h 5166360"/>
              <a:gd name="connsiteX1" fmla="*/ 7571262 w 7571262"/>
              <a:gd name="connsiteY1" fmla="*/ 5166360 h 5166360"/>
              <a:gd name="connsiteX2" fmla="*/ 5177382 w 7571262"/>
              <a:gd name="connsiteY2" fmla="*/ 0 h 5166360"/>
              <a:gd name="connsiteX3" fmla="*/ 5171159 w 7571262"/>
              <a:gd name="connsiteY3" fmla="*/ 0 h 5166360"/>
              <a:gd name="connsiteX4" fmla="*/ 3981368 w 7571262"/>
              <a:gd name="connsiteY4" fmla="*/ 0 h 5166360"/>
              <a:gd name="connsiteX5" fmla="*/ 2331323 w 7571262"/>
              <a:gd name="connsiteY5" fmla="*/ 0 h 5166360"/>
              <a:gd name="connsiteX6" fmla="*/ 0 w 7571262"/>
              <a:gd name="connsiteY6" fmla="*/ 0 h 5166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571262" h="5166360">
                <a:moveTo>
                  <a:pt x="0" y="5166360"/>
                </a:moveTo>
                <a:lnTo>
                  <a:pt x="7571262" y="5166360"/>
                </a:lnTo>
                <a:lnTo>
                  <a:pt x="5177382" y="0"/>
                </a:lnTo>
                <a:lnTo>
                  <a:pt x="5171159" y="0"/>
                </a:lnTo>
                <a:lnTo>
                  <a:pt x="3981368" y="0"/>
                </a:lnTo>
                <a:lnTo>
                  <a:pt x="2331323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E3C16D3-9062-4E3C-A9F7-1078C92172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400" kern="1200">
                <a:solidFill>
                  <a:schemeClr val="bg1"/>
                </a:solidFill>
                <a:latin typeface="+mj-lt"/>
                <a:ea typeface="+mj-ea"/>
                <a:cs typeface="+mj-cs"/>
              </a:rPr>
              <a:t>International Connections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C78EED4-3C19-4E49-9217-F19652D2622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8200" y="2015406"/>
            <a:ext cx="5097779" cy="4065986"/>
          </a:xfrm>
        </p:spPr>
        <p:txBody>
          <a:bodyPr vert="horz" lIns="91440" tIns="45720" rIns="91440" bIns="45720" rtlCol="0" anchor="t">
            <a:normAutofit/>
          </a:bodyPr>
          <a:lstStyle/>
          <a:p>
            <a:pPr indent="-228600">
              <a:buFont typeface="Arial" panose="020B0604020202020204" pitchFamily="34" charset="0"/>
              <a:buChar char="•"/>
            </a:pPr>
            <a:r>
              <a:rPr lang="en-US" sz="2000"/>
              <a:t>Most international flights to NZ arrive at Christchurch (South Island)  or Auckland (North Island) both of which have regular connecting flights to Queenstown.</a:t>
            </a:r>
          </a:p>
          <a:p>
            <a:pPr indent="-228600">
              <a:buFont typeface="Arial" panose="020B0604020202020204" pitchFamily="34" charset="0"/>
              <a:buChar char="•"/>
            </a:pPr>
            <a:r>
              <a:rPr lang="en-US" sz="2000"/>
              <a:t>Also trans-Tasman flights from Sydney and Melbourne.</a:t>
            </a:r>
          </a:p>
          <a:p>
            <a:pPr indent="-228600">
              <a:buFont typeface="Arial" panose="020B0604020202020204" pitchFamily="34" charset="0"/>
              <a:buChar char="•"/>
            </a:pPr>
            <a:r>
              <a:rPr lang="en-US" sz="2000"/>
              <a:t>(Possible to drive Christchurch to Queenstown in ~7 hours)</a:t>
            </a:r>
          </a:p>
        </p:txBody>
      </p:sp>
    </p:spTree>
    <p:extLst>
      <p:ext uri="{BB962C8B-B14F-4D97-AF65-F5344CB8AC3E}">
        <p14:creationId xmlns:p14="http://schemas.microsoft.com/office/powerpoint/2010/main" val="68582488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1E96DE-E09F-4BCF-BE48-96369BCC2E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/>
              <a:t>Activities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F0A5452-D607-40CC-A7A1-78343500682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NZ" dirty="0"/>
              <a:t>Work related: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CAFC7C9-5369-4A26-B04C-7E02A8207732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NZ" dirty="0"/>
              <a:t>Tour to NIWA’s Lauder Atmospheric Research Station</a:t>
            </a:r>
          </a:p>
          <a:p>
            <a:r>
              <a:rPr lang="en-NZ" dirty="0"/>
              <a:t>Possibility of using our ‘spare’ 120HR for an alignment workshop</a:t>
            </a:r>
          </a:p>
          <a:p>
            <a:r>
              <a:rPr lang="en-NZ" dirty="0"/>
              <a:t>We would also be happy to host an SFIT4 workshop at Lauder after </a:t>
            </a:r>
            <a:r>
              <a:rPr lang="en-NZ"/>
              <a:t>the meeting.</a:t>
            </a:r>
            <a:endParaRPr lang="en-NZ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800F1A4-5C4C-444B-B105-C38D07D2C6F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NZ" dirty="0"/>
              <a:t>Free time: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D473489-E592-438B-9DB8-A22472267C33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NZ" dirty="0"/>
              <a:t>Tramping (hiking)</a:t>
            </a:r>
          </a:p>
          <a:p>
            <a:r>
              <a:rPr lang="en-NZ" dirty="0"/>
              <a:t>Mountain biking</a:t>
            </a:r>
          </a:p>
          <a:p>
            <a:r>
              <a:rPr lang="en-NZ" dirty="0"/>
              <a:t>Rafting</a:t>
            </a:r>
          </a:p>
          <a:p>
            <a:r>
              <a:rPr lang="en-NZ" dirty="0"/>
              <a:t>Jet boats</a:t>
            </a:r>
          </a:p>
          <a:p>
            <a:r>
              <a:rPr lang="en-NZ" dirty="0"/>
              <a:t>Bungy Jumping</a:t>
            </a:r>
          </a:p>
          <a:p>
            <a:r>
              <a:rPr lang="en-NZ" dirty="0"/>
              <a:t>Etc. etc…</a:t>
            </a:r>
          </a:p>
        </p:txBody>
      </p:sp>
    </p:spTree>
    <p:extLst>
      <p:ext uri="{BB962C8B-B14F-4D97-AF65-F5344CB8AC3E}">
        <p14:creationId xmlns:p14="http://schemas.microsoft.com/office/powerpoint/2010/main" val="4466016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46C0615E-12C0-403A-A325-72962F381632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E862BE82-D00D-42C1-BF16-93AA37870C3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2008"/>
            <a:ext cx="5609220" cy="5840278"/>
          </a:xfrm>
          <a:custGeom>
            <a:avLst/>
            <a:gdLst>
              <a:gd name="connsiteX0" fmla="*/ 0 w 5609220"/>
              <a:gd name="connsiteY0" fmla="*/ 0 h 5840278"/>
              <a:gd name="connsiteX1" fmla="*/ 4637091 w 5609220"/>
              <a:gd name="connsiteY1" fmla="*/ 0 h 5840278"/>
              <a:gd name="connsiteX2" fmla="*/ 4822569 w 5609220"/>
              <a:gd name="connsiteY2" fmla="*/ 204077 h 5840278"/>
              <a:gd name="connsiteX3" fmla="*/ 5609220 w 5609220"/>
              <a:gd name="connsiteY3" fmla="*/ 2395363 h 5840278"/>
              <a:gd name="connsiteX4" fmla="*/ 2164305 w 5609220"/>
              <a:gd name="connsiteY4" fmla="*/ 5840278 h 5840278"/>
              <a:gd name="connsiteX5" fmla="*/ 238220 w 5609220"/>
              <a:gd name="connsiteY5" fmla="*/ 5251941 h 5840278"/>
              <a:gd name="connsiteX6" fmla="*/ 0 w 5609220"/>
              <a:gd name="connsiteY6" fmla="*/ 5073803 h 5840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09220" h="5840278">
                <a:moveTo>
                  <a:pt x="0" y="0"/>
                </a:moveTo>
                <a:lnTo>
                  <a:pt x="4637091" y="0"/>
                </a:lnTo>
                <a:lnTo>
                  <a:pt x="4822569" y="204077"/>
                </a:lnTo>
                <a:cubicBezTo>
                  <a:pt x="5314007" y="799562"/>
                  <a:pt x="5609220" y="1562987"/>
                  <a:pt x="5609220" y="2395363"/>
                </a:cubicBezTo>
                <a:cubicBezTo>
                  <a:pt x="5609220" y="4297937"/>
                  <a:pt x="4066879" y="5840278"/>
                  <a:pt x="2164305" y="5840278"/>
                </a:cubicBezTo>
                <a:cubicBezTo>
                  <a:pt x="1450840" y="5840278"/>
                  <a:pt x="788032" y="5623387"/>
                  <a:pt x="238220" y="5251941"/>
                </a:cubicBezTo>
                <a:lnTo>
                  <a:pt x="0" y="5073803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F6D92C2D-1D3D-4974-918C-06579FB354A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2333" y="-2"/>
            <a:ext cx="5441859" cy="5654940"/>
          </a:xfrm>
          <a:custGeom>
            <a:avLst/>
            <a:gdLst>
              <a:gd name="connsiteX0" fmla="*/ 0 w 5441859"/>
              <a:gd name="connsiteY0" fmla="*/ 0 h 5654940"/>
              <a:gd name="connsiteX1" fmla="*/ 4400492 w 5441859"/>
              <a:gd name="connsiteY1" fmla="*/ 0 h 5654940"/>
              <a:gd name="connsiteX2" fmla="*/ 4484767 w 5441859"/>
              <a:gd name="connsiteY2" fmla="*/ 76595 h 5654940"/>
              <a:gd name="connsiteX3" fmla="*/ 5441859 w 5441859"/>
              <a:gd name="connsiteY3" fmla="*/ 2387221 h 5654940"/>
              <a:gd name="connsiteX4" fmla="*/ 2174140 w 5441859"/>
              <a:gd name="connsiteY4" fmla="*/ 5654940 h 5654940"/>
              <a:gd name="connsiteX5" fmla="*/ 156693 w 5441859"/>
              <a:gd name="connsiteY5" fmla="*/ 4957981 h 5654940"/>
              <a:gd name="connsiteX6" fmla="*/ 0 w 5441859"/>
              <a:gd name="connsiteY6" fmla="*/ 4820612 h 5654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41859" h="5654940">
                <a:moveTo>
                  <a:pt x="0" y="0"/>
                </a:moveTo>
                <a:lnTo>
                  <a:pt x="4400492" y="0"/>
                </a:lnTo>
                <a:lnTo>
                  <a:pt x="4484767" y="76595"/>
                </a:lnTo>
                <a:cubicBezTo>
                  <a:pt x="5076108" y="667936"/>
                  <a:pt x="5441859" y="1484866"/>
                  <a:pt x="5441859" y="2387221"/>
                </a:cubicBezTo>
                <a:cubicBezTo>
                  <a:pt x="5441859" y="4191932"/>
                  <a:pt x="3978851" y="5654940"/>
                  <a:pt x="2174140" y="5654940"/>
                </a:cubicBezTo>
                <a:cubicBezTo>
                  <a:pt x="1412778" y="5654940"/>
                  <a:pt x="712231" y="5394557"/>
                  <a:pt x="156693" y="4957981"/>
                </a:cubicBezTo>
                <a:lnTo>
                  <a:pt x="0" y="4820612"/>
                </a:lnTo>
                <a:close/>
              </a:path>
            </a:pathLst>
          </a:cu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4E60165-8403-4BDC-A5C7-3EA6DAEC6A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0242" y="632990"/>
            <a:ext cx="4062643" cy="1043409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600"/>
              <a:t>Full disclosure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D260E82-747D-403E-8301-BF7FEE65B7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20242" y="1774372"/>
            <a:ext cx="4062642" cy="2754086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285750" indent="-228600">
              <a:buFont typeface="Arial" panose="020B0604020202020204" pitchFamily="34" charset="0"/>
              <a:buChar char="•"/>
            </a:pPr>
            <a:r>
              <a:rPr lang="en-US" sz="1800" dirty="0"/>
              <a:t>It will be winter</a:t>
            </a:r>
          </a:p>
          <a:p>
            <a:pPr marL="742950" lvl="1" indent="-228600">
              <a:buFont typeface="Arial" panose="020B0604020202020204" pitchFamily="34" charset="0"/>
              <a:buChar char="•"/>
            </a:pPr>
            <a:r>
              <a:rPr lang="en-US" sz="1800" dirty="0"/>
              <a:t>Climatic High 12, low 2.</a:t>
            </a:r>
          </a:p>
          <a:p>
            <a:pPr marL="1200150" lvl="2" indent="-228600">
              <a:buFont typeface="Arial" panose="020B0604020202020204" pitchFamily="34" charset="0"/>
              <a:buChar char="•"/>
            </a:pPr>
            <a:r>
              <a:rPr lang="en-US" sz="1800" dirty="0"/>
              <a:t>(Quite a bit colder this year)</a:t>
            </a:r>
          </a:p>
          <a:p>
            <a:pPr marL="742950" lvl="1" indent="-228600">
              <a:buFont typeface="Arial" panose="020B0604020202020204" pitchFamily="34" charset="0"/>
              <a:buChar char="•"/>
            </a:pPr>
            <a:r>
              <a:rPr lang="en-US" sz="1800" dirty="0"/>
              <a:t>Short days</a:t>
            </a:r>
          </a:p>
          <a:p>
            <a:pPr marL="285750" indent="-228600">
              <a:buFont typeface="Arial" panose="020B0604020202020204" pitchFamily="34" charset="0"/>
              <a:buChar char="•"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9841729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F75EFF-201F-4C61-A2DE-D8DE654F3D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8267" y="2168526"/>
            <a:ext cx="10515600" cy="1325563"/>
          </a:xfrm>
        </p:spPr>
        <p:txBody>
          <a:bodyPr/>
          <a:lstStyle/>
          <a:p>
            <a:pPr algn="ctr"/>
            <a:r>
              <a:rPr lang="en-NZ" dirty="0"/>
              <a:t>Thank you for your consideration.</a:t>
            </a:r>
          </a:p>
        </p:txBody>
      </p:sp>
    </p:spTree>
    <p:extLst>
      <p:ext uri="{BB962C8B-B14F-4D97-AF65-F5344CB8AC3E}">
        <p14:creationId xmlns:p14="http://schemas.microsoft.com/office/powerpoint/2010/main" val="22460537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4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1938</TotalTime>
  <Words>216</Words>
  <Application>Microsoft Office PowerPoint</Application>
  <PresentationFormat>Widescreen</PresentationFormat>
  <Paragraphs>38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8</vt:i4>
      </vt:variant>
    </vt:vector>
  </HeadingPairs>
  <TitlesOfParts>
    <vt:vector size="16" baseType="lpstr">
      <vt:lpstr>Arial</vt:lpstr>
      <vt:lpstr>Calibri</vt:lpstr>
      <vt:lpstr>Calibri Light</vt:lpstr>
      <vt:lpstr>Office Theme</vt:lpstr>
      <vt:lpstr>2_Custom Design</vt:lpstr>
      <vt:lpstr>3_Custom Design</vt:lpstr>
      <vt:lpstr>4_Custom Design</vt:lpstr>
      <vt:lpstr>1_Custom Design</vt:lpstr>
      <vt:lpstr>PowerPoint Presentation</vt:lpstr>
      <vt:lpstr>The case for Lauder</vt:lpstr>
      <vt:lpstr>Or not Lauder!</vt:lpstr>
      <vt:lpstr>What about Queenstown?</vt:lpstr>
      <vt:lpstr>International Connections</vt:lpstr>
      <vt:lpstr>Activities</vt:lpstr>
      <vt:lpstr>Full disclosure</vt:lpstr>
      <vt:lpstr>Thank you for your consideration.</vt:lpstr>
    </vt:vector>
  </TitlesOfParts>
  <Company>NIWA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Dave Allen</dc:creator>
  <cp:lastModifiedBy>Dave Pollard</cp:lastModifiedBy>
  <cp:revision>57</cp:revision>
  <cp:lastPrinted>2015-07-13T01:31:45Z</cp:lastPrinted>
  <dcterms:created xsi:type="dcterms:W3CDTF">2015-05-25T20:34:23Z</dcterms:created>
  <dcterms:modified xsi:type="dcterms:W3CDTF">2018-06-13T14:47:08Z</dcterms:modified>
</cp:coreProperties>
</file>