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  <p:sldMasterId id="2147483705" r:id="rId2"/>
  </p:sldMasterIdLst>
  <p:notesMasterIdLst>
    <p:notesMasterId r:id="rId17"/>
  </p:notesMasterIdLst>
  <p:sldIdLst>
    <p:sldId id="257" r:id="rId3"/>
    <p:sldId id="265" r:id="rId4"/>
    <p:sldId id="268" r:id="rId5"/>
    <p:sldId id="269" r:id="rId6"/>
    <p:sldId id="267" r:id="rId7"/>
    <p:sldId id="272" r:id="rId8"/>
    <p:sldId id="273" r:id="rId9"/>
    <p:sldId id="288" r:id="rId10"/>
    <p:sldId id="266" r:id="rId11"/>
    <p:sldId id="289" r:id="rId12"/>
    <p:sldId id="290" r:id="rId13"/>
    <p:sldId id="275" r:id="rId14"/>
    <p:sldId id="274" r:id="rId15"/>
    <p:sldId id="27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59"/>
    <p:restoredTop sz="94650"/>
  </p:normalViewPr>
  <p:slideViewPr>
    <p:cSldViewPr snapToGrid="0" snapToObjects="1">
      <p:cViewPr varScale="1">
        <p:scale>
          <a:sx n="67" d="100"/>
          <a:sy n="67" d="100"/>
        </p:scale>
        <p:origin x="6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553AB-56EB-AD44-AB9D-86E2ECC8879F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93CCB-28BE-1D47-81E7-682236C90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10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Volcanic_gas" TargetMode="External"/><Relationship Id="rId3" Type="http://schemas.openxmlformats.org/officeDocument/2006/relationships/hyperlink" Target="https://en.wikipedia.org/wiki/Hawaii_(island)" TargetMode="External"/><Relationship Id="rId7" Type="http://schemas.openxmlformats.org/officeDocument/2006/relationships/hyperlink" Target="https://en.wikipedia.org/wiki/2018_lower_Puna_eruption#cite_note-2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Volcanologist" TargetMode="External"/><Relationship Id="rId11" Type="http://schemas.openxmlformats.org/officeDocument/2006/relationships/hyperlink" Target="https://en.wikipedia.org/wiki/Puna,_Hawaii" TargetMode="External"/><Relationship Id="rId5" Type="http://schemas.openxmlformats.org/officeDocument/2006/relationships/hyperlink" Target="https://en.wikipedia.org/wiki/Rift_zone" TargetMode="External"/><Relationship Id="rId10" Type="http://schemas.openxmlformats.org/officeDocument/2006/relationships/hyperlink" Target="https://en.wikipedia.org/wiki/2018_Hawaii_earthquake" TargetMode="External"/><Relationship Id="rId4" Type="http://schemas.openxmlformats.org/officeDocument/2006/relationships/hyperlink" Target="https://en.wikipedia.org/wiki/K%C4%ABlauea" TargetMode="External"/><Relationship Id="rId9" Type="http://schemas.openxmlformats.org/officeDocument/2006/relationships/hyperlink" Target="https://en.wikipedia.org/wiki/Leilani_Estates,_Hawaii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93CCB-28BE-1D47-81E7-682236C9049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93CCB-28BE-1D47-81E7-682236C904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65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May 6: A massive lava flow from the Kilauea volcano that broke out Sunday is destroying homes in the Leilani neighborhood of Hawaii’s Big Island.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2018 lower </a:t>
            </a:r>
            <a:r>
              <a:rPr lang="en-US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Puna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eruption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an ongoing volcanic event on the island of 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Hawaii (island)"/>
              </a:rPr>
              <a:t>Hawaiʻi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Kīlauea"/>
              </a:rPr>
              <a:t>Kīlauea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volcano's East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Rift zone"/>
              </a:rPr>
              <a:t>Rift Zone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that began on May 3, 2018. It is also part of the larger eruption of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Kīlauea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began January 3, 1983, though some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Volcanologist"/>
              </a:rPr>
              <a:t>volcanologists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 USGS scientists are considering whether to call it a new eruption.</a:t>
            </a:r>
            <a:r>
              <a:rPr lang="en-US" sz="12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/>
              </a:rPr>
              <a:t>[2]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Outbreaks of lava fountains up to 300 feet (90 m) high, lava flows and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tooltip="Volcanic gas"/>
              </a:rPr>
              <a:t>volcanic gas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 the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tooltip="Leilani Estates, Hawaii"/>
              </a:rPr>
              <a:t>Leilani Estates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subdivision were preceded by earthquakes and ground deformation that created cracks in the roads. The next day, May 4, a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tooltip="2018 Hawaii earthquake"/>
              </a:rPr>
              <a:t>6.9 magnitude earthquake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hit 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tooltip="Puna, Hawaii"/>
              </a:rPr>
              <a:t>Puna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After the initial outbreak, additional outbreaks of lava from new fissures in the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Puna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area occurred.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93CCB-28BE-1D47-81E7-682236C9049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76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2016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2016 IRWG, Jeju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36652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432FF"/>
                </a:solidFill>
                <a:latin typeface="Avenir Next Medium" charset="0"/>
              </a:defRPr>
            </a:lvl1pPr>
            <a:lvl2pPr>
              <a:defRPr>
                <a:solidFill>
                  <a:srgbClr val="0432FF"/>
                </a:solidFill>
                <a:latin typeface="Avenir Next Medium" charset="0"/>
              </a:defRPr>
            </a:lvl2pPr>
            <a:lvl3pPr>
              <a:defRPr>
                <a:solidFill>
                  <a:srgbClr val="0432FF"/>
                </a:solidFill>
                <a:latin typeface="Avenir Next Medium" charset="0"/>
              </a:defRPr>
            </a:lvl3pPr>
            <a:lvl4pPr>
              <a:defRPr baseline="0">
                <a:solidFill>
                  <a:srgbClr val="0432FF"/>
                </a:solidFill>
                <a:latin typeface="Avenir Next Medium" charset="0"/>
              </a:defRPr>
            </a:lvl4pPr>
            <a:lvl5pPr>
              <a:defRPr>
                <a:solidFill>
                  <a:srgbClr val="0432FF"/>
                </a:solidFill>
                <a:latin typeface="Avenir Next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9857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40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57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1609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035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08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9432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2016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2016 IRWG, Jeju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4A96BE58-2EA3-B649-BE12-A7313F692E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31520" y="772160"/>
            <a:ext cx="1085088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idx="1"/>
          </p:nvPr>
        </p:nvSpPr>
        <p:spPr>
          <a:xfrm>
            <a:off x="609600" y="136652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432FF"/>
                </a:solidFill>
                <a:latin typeface="Avenir Next Medium" charset="0"/>
              </a:defRPr>
            </a:lvl1pPr>
            <a:lvl2pPr>
              <a:defRPr>
                <a:solidFill>
                  <a:srgbClr val="0432FF"/>
                </a:solidFill>
                <a:latin typeface="Avenir Next Medium" charset="0"/>
              </a:defRPr>
            </a:lvl2pPr>
            <a:lvl3pPr>
              <a:defRPr>
                <a:solidFill>
                  <a:srgbClr val="0432FF"/>
                </a:solidFill>
                <a:latin typeface="Avenir Next Medium" charset="0"/>
              </a:defRPr>
            </a:lvl3pPr>
            <a:lvl4pPr>
              <a:defRPr baseline="0">
                <a:solidFill>
                  <a:srgbClr val="0432FF"/>
                </a:solidFill>
                <a:latin typeface="Avenir Next Medium" charset="0"/>
              </a:defRPr>
            </a:lvl4pPr>
            <a:lvl5pPr>
              <a:defRPr>
                <a:solidFill>
                  <a:srgbClr val="0432FF"/>
                </a:solidFill>
                <a:latin typeface="Avenir Next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11049077" y="5010912"/>
            <a:ext cx="1055471" cy="1761744"/>
            <a:chOff x="7756258" y="3951528"/>
            <a:chExt cx="1387742" cy="2316357"/>
          </a:xfrm>
        </p:grpSpPr>
        <p:pic>
          <p:nvPicPr>
            <p:cNvPr id="22" name="Picture 21" descr="NDACC_Logo_C10_b.gif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0906" y="3951528"/>
              <a:ext cx="713094" cy="528075"/>
            </a:xfrm>
            <a:prstGeom prst="rect">
              <a:avLst/>
            </a:prstGeom>
          </p:spPr>
        </p:pic>
        <p:pic>
          <p:nvPicPr>
            <p:cNvPr id="23" name="Picture 22" descr="ncar_highres_transparen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6258" y="5744013"/>
              <a:ext cx="1387742" cy="523872"/>
            </a:xfrm>
            <a:prstGeom prst="rect">
              <a:avLst/>
            </a:prstGeom>
          </p:spPr>
        </p:pic>
        <p:pic>
          <p:nvPicPr>
            <p:cNvPr id="24" name="Picture 23" descr="nsf4.eps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4517384"/>
              <a:ext cx="665178" cy="665178"/>
            </a:xfrm>
            <a:prstGeom prst="rect">
              <a:avLst/>
            </a:prstGeom>
          </p:spPr>
        </p:pic>
        <p:pic>
          <p:nvPicPr>
            <p:cNvPr id="25" name="Picture 24" descr="Meatball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5220343"/>
              <a:ext cx="665178" cy="565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0184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2016 IRWG, Jeju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itle Placeholder 14"/>
          <p:cNvSpPr txBox="1">
            <a:spLocks/>
          </p:cNvSpPr>
          <p:nvPr userDrawn="1"/>
        </p:nvSpPr>
        <p:spPr>
          <a:xfrm>
            <a:off x="663787" y="237940"/>
            <a:ext cx="10515600" cy="579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 baseline="0">
                <a:solidFill>
                  <a:srgbClr val="0432FF"/>
                </a:solidFill>
                <a:latin typeface="Avenir Next Regular" charset="0"/>
                <a:ea typeface="+mj-ea"/>
                <a:cs typeface="+mj-cs"/>
              </a:defRPr>
            </a:lvl1pPr>
          </a:lstStyle>
          <a:p>
            <a:r>
              <a:rPr lang="en-US" sz="280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931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2016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2016 IRWG, Jeju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4A96BE58-2EA3-B649-BE12-A7313F692E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31520" y="772160"/>
            <a:ext cx="1085088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/>
          <p:cNvSpPr>
            <a:spLocks noGrp="1"/>
          </p:cNvSpPr>
          <p:nvPr>
            <p:ph idx="1"/>
          </p:nvPr>
        </p:nvSpPr>
        <p:spPr>
          <a:xfrm>
            <a:off x="609600" y="136652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432FF"/>
                </a:solidFill>
                <a:latin typeface="Avenir Next Medium" charset="0"/>
              </a:defRPr>
            </a:lvl1pPr>
            <a:lvl2pPr>
              <a:defRPr>
                <a:solidFill>
                  <a:srgbClr val="0432FF"/>
                </a:solidFill>
                <a:latin typeface="Avenir Next Medium" charset="0"/>
              </a:defRPr>
            </a:lvl2pPr>
            <a:lvl3pPr>
              <a:defRPr>
                <a:solidFill>
                  <a:srgbClr val="0432FF"/>
                </a:solidFill>
                <a:latin typeface="Avenir Next Medium" charset="0"/>
              </a:defRPr>
            </a:lvl3pPr>
            <a:lvl4pPr>
              <a:defRPr baseline="0">
                <a:solidFill>
                  <a:srgbClr val="0432FF"/>
                </a:solidFill>
                <a:latin typeface="Avenir Next Medium" charset="0"/>
              </a:defRPr>
            </a:lvl4pPr>
            <a:lvl5pPr>
              <a:defRPr>
                <a:solidFill>
                  <a:srgbClr val="0432FF"/>
                </a:solidFill>
                <a:latin typeface="Avenir Next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11049077" y="5010912"/>
            <a:ext cx="1055471" cy="1761744"/>
            <a:chOff x="7756258" y="3951528"/>
            <a:chExt cx="1387742" cy="2316357"/>
          </a:xfrm>
        </p:grpSpPr>
        <p:pic>
          <p:nvPicPr>
            <p:cNvPr id="22" name="Picture 21" descr="NDACC_Logo_C10_b.gif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0906" y="3951528"/>
              <a:ext cx="713094" cy="528075"/>
            </a:xfrm>
            <a:prstGeom prst="rect">
              <a:avLst/>
            </a:prstGeom>
          </p:spPr>
        </p:pic>
        <p:pic>
          <p:nvPicPr>
            <p:cNvPr id="23" name="Picture 22" descr="ncar_highres_transparen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6258" y="5744013"/>
              <a:ext cx="1387742" cy="523872"/>
            </a:xfrm>
            <a:prstGeom prst="rect">
              <a:avLst/>
            </a:prstGeom>
          </p:spPr>
        </p:pic>
        <p:pic>
          <p:nvPicPr>
            <p:cNvPr id="24" name="Picture 23" descr="nsf4.eps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4517384"/>
              <a:ext cx="665178" cy="665178"/>
            </a:xfrm>
            <a:prstGeom prst="rect">
              <a:avLst/>
            </a:prstGeom>
          </p:spPr>
        </p:pic>
        <p:pic>
          <p:nvPicPr>
            <p:cNvPr id="25" name="Picture 24" descr="Meatball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5220343"/>
              <a:ext cx="665178" cy="5654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4244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May 2016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2016 IRWG, Jeju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r"/>
            <a:fld id="{4A96BE58-2EA3-B649-BE12-A7313F692E24}" type="slidenum">
              <a:rPr lang="en-US" smtClean="0"/>
              <a:pPr algn="r"/>
              <a:t>‹#›</a:t>
            </a:fld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1179387" y="5232326"/>
            <a:ext cx="1012613" cy="1489151"/>
            <a:chOff x="7756258" y="3951528"/>
            <a:chExt cx="1387742" cy="2316357"/>
          </a:xfrm>
        </p:grpSpPr>
        <p:pic>
          <p:nvPicPr>
            <p:cNvPr id="7" name="Picture 6" descr="NDACC_Logo_C10_b.gif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0906" y="3951528"/>
              <a:ext cx="713094" cy="528075"/>
            </a:xfrm>
            <a:prstGeom prst="rect">
              <a:avLst/>
            </a:prstGeom>
          </p:spPr>
        </p:pic>
        <p:pic>
          <p:nvPicPr>
            <p:cNvPr id="8" name="Picture 7" descr="ncar_highres_transparent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6258" y="5744013"/>
              <a:ext cx="1387742" cy="523872"/>
            </a:xfrm>
            <a:prstGeom prst="rect">
              <a:avLst/>
            </a:prstGeom>
          </p:spPr>
        </p:pic>
        <p:pic>
          <p:nvPicPr>
            <p:cNvPr id="9" name="Picture 8" descr="nsf4.eps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4517384"/>
              <a:ext cx="665178" cy="665178"/>
            </a:xfrm>
            <a:prstGeom prst="rect">
              <a:avLst/>
            </a:prstGeom>
          </p:spPr>
        </p:pic>
        <p:pic>
          <p:nvPicPr>
            <p:cNvPr id="10" name="Picture 9" descr="Meatball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5220343"/>
              <a:ext cx="665178" cy="565401"/>
            </a:xfrm>
            <a:prstGeom prst="rect">
              <a:avLst/>
            </a:prstGeom>
          </p:spPr>
        </p:pic>
      </p:grpSp>
      <p:sp>
        <p:nvSpPr>
          <p:cNvPr id="17" name="Text Placeholder 2"/>
          <p:cNvSpPr>
            <a:spLocks noGrp="1"/>
          </p:cNvSpPr>
          <p:nvPr>
            <p:ph idx="1"/>
          </p:nvPr>
        </p:nvSpPr>
        <p:spPr>
          <a:xfrm>
            <a:off x="609600" y="136652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432FF"/>
                </a:solidFill>
                <a:latin typeface="Avenir Next Medium" charset="0"/>
              </a:defRPr>
            </a:lvl1pPr>
            <a:lvl2pPr>
              <a:defRPr>
                <a:solidFill>
                  <a:srgbClr val="0432FF"/>
                </a:solidFill>
                <a:latin typeface="Avenir Next Medium" charset="0"/>
              </a:defRPr>
            </a:lvl2pPr>
            <a:lvl3pPr>
              <a:defRPr>
                <a:solidFill>
                  <a:srgbClr val="0432FF"/>
                </a:solidFill>
                <a:latin typeface="Avenir Next Medium" charset="0"/>
              </a:defRPr>
            </a:lvl3pPr>
            <a:lvl4pPr>
              <a:defRPr baseline="0">
                <a:solidFill>
                  <a:srgbClr val="0432FF"/>
                </a:solidFill>
                <a:latin typeface="Avenir Next Medium" charset="0"/>
              </a:defRPr>
            </a:lvl4pPr>
            <a:lvl5pPr>
              <a:defRPr>
                <a:solidFill>
                  <a:srgbClr val="0432FF"/>
                </a:solidFill>
                <a:latin typeface="Avenir Next Medium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853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008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82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98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46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B14A70-7A26-3E4C-AC1C-F1B3E119EE93}" type="datetimeFigureOut">
              <a:rPr lang="en-US" smtClean="0"/>
              <a:t>6/13/2018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F19D5-5C9A-034F-984A-2CB9E99B4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7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gi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56351"/>
            <a:ext cx="12192000" cy="4923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8763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1731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1">
                <a:solidFill>
                  <a:srgbClr val="0000FF"/>
                </a:solidFill>
                <a:latin typeface="Shree Devanagari 714"/>
                <a:cs typeface="Shree Devanagari 714"/>
              </a:defRPr>
            </a:lvl1pPr>
          </a:lstStyle>
          <a:p>
            <a:r>
              <a:rPr lang="en-US" dirty="0"/>
              <a:t>May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1731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1">
                <a:solidFill>
                  <a:srgbClr val="0000FF"/>
                </a:solidFill>
                <a:latin typeface="Shree Devanagari 714"/>
                <a:cs typeface="Shree Devanagari 714"/>
              </a:defRPr>
            </a:lvl1pPr>
          </a:lstStyle>
          <a:p>
            <a:r>
              <a:rPr lang="en-US" dirty="0"/>
              <a:t>2016 IRWG, </a:t>
            </a:r>
            <a:r>
              <a:rPr lang="en-US" dirty="0" err="1"/>
              <a:t>Jeju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407151"/>
            <a:ext cx="22081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>
                <a:solidFill>
                  <a:srgbClr val="0000FF"/>
                </a:solidFill>
                <a:latin typeface="Shree Devanagari 714"/>
                <a:cs typeface="Shree Devanagari 714"/>
              </a:defRPr>
            </a:lvl1pPr>
          </a:lstStyle>
          <a:p>
            <a:fld id="{4A96BE58-2EA3-B649-BE12-A7313F692E2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1292993" y="5232326"/>
            <a:ext cx="899007" cy="1489151"/>
            <a:chOff x="7756258" y="3951528"/>
            <a:chExt cx="1387742" cy="2316357"/>
          </a:xfrm>
        </p:grpSpPr>
        <p:pic>
          <p:nvPicPr>
            <p:cNvPr id="10" name="Picture 9" descr="NDACC_Logo_C10_b.gif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30906" y="3951528"/>
              <a:ext cx="713094" cy="528075"/>
            </a:xfrm>
            <a:prstGeom prst="rect">
              <a:avLst/>
            </a:prstGeom>
          </p:spPr>
        </p:pic>
        <p:pic>
          <p:nvPicPr>
            <p:cNvPr id="11" name="Picture 10" descr="ncar_highres_transparent.png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6258" y="5744013"/>
              <a:ext cx="1387742" cy="523872"/>
            </a:xfrm>
            <a:prstGeom prst="rect">
              <a:avLst/>
            </a:prstGeom>
          </p:spPr>
        </p:pic>
        <p:pic>
          <p:nvPicPr>
            <p:cNvPr id="12" name="Picture 11" descr="nsf4.eps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4517384"/>
              <a:ext cx="665178" cy="665178"/>
            </a:xfrm>
            <a:prstGeom prst="rect">
              <a:avLst/>
            </a:prstGeom>
          </p:spPr>
        </p:pic>
        <p:pic>
          <p:nvPicPr>
            <p:cNvPr id="13" name="Picture 12" descr="Meatball.png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78822" y="5220343"/>
              <a:ext cx="665178" cy="565401"/>
            </a:xfrm>
            <a:prstGeom prst="rect">
              <a:avLst/>
            </a:prstGeom>
          </p:spPr>
        </p:pic>
      </p:grpSp>
      <p:cxnSp>
        <p:nvCxnSpPr>
          <p:cNvPr id="14" name="Straight Connector 13"/>
          <p:cNvCxnSpPr/>
          <p:nvPr userDrawn="1"/>
        </p:nvCxnSpPr>
        <p:spPr>
          <a:xfrm>
            <a:off x="731520" y="751840"/>
            <a:ext cx="1085088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108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hdr="0"/>
  <p:txStyles>
    <p:titleStyle>
      <a:lvl1pPr algn="l" defTabSz="457189" rtl="0" eaLnBrk="1" latinLnBrk="0" hangingPunct="1">
        <a:spcBef>
          <a:spcPct val="0"/>
        </a:spcBef>
        <a:buNone/>
        <a:defRPr sz="2800" kern="1200" baseline="0">
          <a:solidFill>
            <a:srgbClr val="0432FF"/>
          </a:solidFill>
          <a:latin typeface="Avenir Next Regular" charset="0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 baseline="0">
          <a:solidFill>
            <a:srgbClr val="0432FF"/>
          </a:solidFill>
          <a:latin typeface="Avenir Next Regular" charset="0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 baseline="0">
          <a:solidFill>
            <a:srgbClr val="0432FF"/>
          </a:solidFill>
          <a:latin typeface="Avenir Next Regular" charset="0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 baseline="0">
          <a:solidFill>
            <a:srgbClr val="0432FF"/>
          </a:solidFill>
          <a:latin typeface="Avenir Next Regular" charset="0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 baseline="0">
          <a:solidFill>
            <a:srgbClr val="0432FF"/>
          </a:solidFill>
          <a:latin typeface="Avenir Next Regular" charset="0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 baseline="0">
          <a:solidFill>
            <a:srgbClr val="0432FF"/>
          </a:solidFill>
          <a:latin typeface="Avenir Next Regular" charset="0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May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2016 IRWG, Jeju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6BE58-2EA3-B649-BE12-A7313F692E2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91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microsoft.com/office/2007/relationships/hdphoto" Target="../media/hdphoto3.wdp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emf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8.tiff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6291B43-47BA-1040-AE29-089899121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575" y="0"/>
            <a:ext cx="1221515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="" xmlns:a16="http://schemas.microsoft.com/office/drawing/2014/main" id="{40A96859-786F-5A43-8015-B258E76BCEAA}"/>
              </a:ext>
            </a:extLst>
          </p:cNvPr>
          <p:cNvSpPr txBox="1">
            <a:spLocks/>
          </p:cNvSpPr>
          <p:nvPr/>
        </p:nvSpPr>
        <p:spPr>
          <a:xfrm>
            <a:off x="902824" y="635870"/>
            <a:ext cx="10220445" cy="1285527"/>
          </a:xfrm>
          <a:prstGeom prst="rect">
            <a:avLst/>
          </a:prstGeom>
          <a:solidFill>
            <a:schemeClr val="bg1">
              <a:alpha val="60000"/>
            </a:schemeClr>
          </a:solidFill>
          <a:ln w="38100">
            <a:solidFill>
              <a:schemeClr val="bg1">
                <a:lumMod val="50000"/>
                <a:alpha val="35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Thule &amp; Mauna Loa (and Boulder)</a:t>
            </a:r>
            <a:b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Site Report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="" xmlns:a16="http://schemas.microsoft.com/office/drawing/2014/main" id="{CEF036D5-FA8C-DD46-9531-D87205422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576" y="6132743"/>
            <a:ext cx="12191998" cy="3609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2018 NDACC IRWG, Mexico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B482FCE-CFD2-EF4B-BBF7-AE0EDC467AD9}"/>
              </a:ext>
            </a:extLst>
          </p:cNvPr>
          <p:cNvSpPr txBox="1"/>
          <p:nvPr/>
        </p:nvSpPr>
        <p:spPr>
          <a:xfrm>
            <a:off x="2098862" y="2389670"/>
            <a:ext cx="8048289" cy="1815882"/>
          </a:xfrm>
          <a:prstGeom prst="rect">
            <a:avLst/>
          </a:prstGeom>
          <a:solidFill>
            <a:schemeClr val="bg1">
              <a:alpha val="60000"/>
            </a:schemeClr>
          </a:solidFill>
          <a:ln w="34925" cmpd="sng">
            <a:solidFill>
              <a:schemeClr val="bg1">
                <a:lumMod val="50000"/>
                <a:alpha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Ivan Ortega &amp;  Jim Hannigan</a:t>
            </a: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Atmospheric Chemistry Observations &amp; Modeling</a:t>
            </a:r>
          </a:p>
          <a:p>
            <a:pPr algn="ctr"/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National Center for Atmospheric Research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5C5ED73E-F9CD-B640-819C-D04130CAA0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74" y="5250838"/>
            <a:ext cx="731520" cy="73152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294D8DAE-1911-A54F-84F2-2FD51085B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8502" y="6107535"/>
            <a:ext cx="1830620" cy="691059"/>
          </a:xfrm>
          <a:prstGeom prst="rect">
            <a:avLst/>
          </a:prstGeom>
        </p:spPr>
      </p:pic>
      <p:pic>
        <p:nvPicPr>
          <p:cNvPr id="26" name="Picture 14" descr="mage result for nasa logo transparent background">
            <a:extLst>
              <a:ext uri="{FF2B5EF4-FFF2-40B4-BE49-F238E27FC236}">
                <a16:creationId xmlns="" xmlns:a16="http://schemas.microsoft.com/office/drawing/2014/main" id="{870CD805-DAA2-5240-A427-3E7A02AE8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76" y="5897853"/>
            <a:ext cx="912316" cy="91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08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="" xmlns:a16="http://schemas.microsoft.com/office/drawing/2014/main" id="{A320607A-E44A-5545-8B9B-CB410960A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Mauna Loa: Summary SR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A5AB858-06D8-CD4C-930E-63FF8DF803C1}"/>
              </a:ext>
            </a:extLst>
          </p:cNvPr>
          <p:cNvSpPr txBox="1"/>
          <p:nvPr/>
        </p:nvSpPr>
        <p:spPr>
          <a:xfrm>
            <a:off x="282571" y="943367"/>
            <a:ext cx="1107122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The acquisition components were upgraded at the end of 2017 (dedicated PC-Windows &amp; Linux TCP server)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 improved feedback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.</a:t>
            </a: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</a:endParaRPr>
          </a:p>
          <a:p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Great NOAA technical support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 LN2 and other minor issues.</a:t>
            </a:r>
          </a:p>
          <a:p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282 days of QA measurements in 2017 (record)</a:t>
            </a:r>
          </a:p>
          <a:p>
            <a:pPr marL="285750" indent="-285750">
              <a:buFont typeface="Arial" charset="0"/>
              <a:buChar char="•"/>
            </a:pP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Optimization of macro measurements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was performed.</a:t>
            </a: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Standard gases are archived up to 2017 (except ClONO</a:t>
            </a:r>
            <a:r>
              <a:rPr lang="en-US" sz="22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) + some RD for CO, H</a:t>
            </a:r>
            <a:r>
              <a:rPr lang="en-US" sz="22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CO, CH</a:t>
            </a:r>
            <a:r>
              <a:rPr lang="en-US" sz="22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4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, O</a:t>
            </a:r>
            <a:r>
              <a:rPr lang="en-US" sz="22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3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in 2018 (to be improved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).</a:t>
            </a:r>
          </a:p>
          <a:p>
            <a:pPr marL="285750" indent="-285750">
              <a:buFont typeface="Arial" charset="0"/>
              <a:buChar char="•"/>
            </a:pPr>
            <a:endParaRPr lang="en-US" sz="2200" dirty="0" smtClean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DU ‘Gondola’ dynamic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tracker has been ok but a new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s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olar tracker is desired (as Thule)  Limited funding</a:t>
            </a: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Early May 2018 Kilauea activity increased  might capture volcanic gasses 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(SO</a:t>
            </a:r>
            <a:r>
              <a:rPr lang="en-US" sz="2200" baseline="-250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, </a:t>
            </a:r>
            <a:r>
              <a:rPr lang="en-US" sz="2200" dirty="0" err="1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HCl</a:t>
            </a:r>
            <a:r>
              <a:rPr lang="en-US" sz="2200" dirty="0" smtClean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, HF)</a:t>
            </a:r>
            <a:endParaRPr lang="en-US" sz="22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311003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="" xmlns:a16="http://schemas.microsoft.com/office/drawing/2014/main" id="{A320607A-E44A-5545-8B9B-CB410960A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Boulder: Update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A5AB858-06D8-CD4C-930E-63FF8DF803C1}"/>
              </a:ext>
            </a:extLst>
          </p:cNvPr>
          <p:cNvSpPr txBox="1"/>
          <p:nvPr/>
        </p:nvSpPr>
        <p:spPr>
          <a:xfrm>
            <a:off x="282571" y="1257692"/>
            <a:ext cx="1107122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Bruker 120HR started measurements in 2010</a:t>
            </a:r>
          </a:p>
          <a:p>
            <a:endParaRPr lang="en-US" sz="24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FTIR currently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in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Bruker for an upgrade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expected back in Boulder in August 2018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NDACC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certification may start soon after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upgrade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dirty="0">
                <a:solidFill>
                  <a:schemeClr val="accent6">
                    <a:lumMod val="75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DU ‘Gondola’ dynamic tracker has been ok but a new solar tracker is desired (as Thule)  Limited funding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73" r="10222" b="6426"/>
          <a:stretch/>
        </p:blipFill>
        <p:spPr>
          <a:xfrm>
            <a:off x="5698002" y="4567574"/>
            <a:ext cx="2457941" cy="16509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546" y="4363831"/>
            <a:ext cx="2506337" cy="187975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26891" y="5905030"/>
            <a:ext cx="13370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Bruker 120HR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68756" y="5940953"/>
            <a:ext cx="12600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Solar tracker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4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14300" y="846895"/>
            <a:ext cx="11487150" cy="601110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OCS / IRWG 	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	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James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Hannigan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Network wide tropospheric/stratospheric OCS partial columns analysis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C</a:t>
            </a:r>
            <a:r>
              <a:rPr lang="en-US" sz="2000" baseline="-25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2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</a:t>
            </a:r>
            <a:r>
              <a:rPr lang="en-US" sz="2000" baseline="-25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6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/ IRWG	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     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  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Emmanuel </a:t>
            </a:r>
            <a:r>
              <a:rPr lang="en-US" sz="2000" b="1" dirty="0" err="1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Mahieu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Recent focus on O&amp;G exploration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Network-wide trends + inversions +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assimilations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</a:t>
            </a:r>
            <a:r>
              <a:rPr lang="en-US" sz="2000" baseline="-25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2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CO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/ IRWG	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     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  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Corinne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Vigouroux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Harmonization &amp; TROPOMI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validation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Supporting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Arctic research (wildfires)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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Erik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Lutsch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N</a:t>
            </a:r>
            <a:r>
              <a:rPr lang="en-US" sz="2000" baseline="-25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2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O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&amp; </a:t>
            </a:r>
            <a:r>
              <a:rPr lang="en-US" sz="2000" dirty="0" err="1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HBr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 Cells / IRWG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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/>
              </a:rPr>
              <a:t>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Frank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Hase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dirty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Temporal evolution of C</a:t>
            </a:r>
            <a:r>
              <a:rPr lang="en-US" sz="2000" baseline="-25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2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H</a:t>
            </a:r>
            <a:r>
              <a:rPr lang="en-US" sz="2000" baseline="-25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6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 to CO enhancement ratios, extended globally using MOPITT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CO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 panose="05000000000000000000" pitchFamily="2" charset="2"/>
              </a:rPr>
              <a:t>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 panose="05000000000000000000" pitchFamily="2" charset="2"/>
              </a:rPr>
              <a:t>Rebecca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  <a:sym typeface="Wingdings" panose="05000000000000000000" pitchFamily="2" charset="2"/>
              </a:rPr>
              <a:t>Buchholz/NCAR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SFIT4 updates; planning of new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Avenir Next" charset="0"/>
                <a:cs typeface="Avenir Next" charset="0"/>
              </a:rPr>
              <a:t>release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+mn-lt"/>
              <a:ea typeface="Avenir Next" charset="0"/>
              <a:cs typeface="Avenir Next" charset="0"/>
            </a:endParaRPr>
          </a:p>
        </p:txBody>
      </p:sp>
      <p:sp>
        <p:nvSpPr>
          <p:cNvPr id="9" name="Title 5">
            <a:extLst>
              <a:ext uri="{FF2B5EF4-FFF2-40B4-BE49-F238E27FC236}">
                <a16:creationId xmlns="" xmlns:a16="http://schemas.microsoft.com/office/drawing/2014/main" id="{6D12DE9C-29D7-2A43-A947-BCBE7347F3B7}"/>
              </a:ext>
            </a:extLst>
          </p:cNvPr>
          <p:cNvSpPr txBox="1">
            <a:spLocks/>
          </p:cNvSpPr>
          <p:nvPr/>
        </p:nvSpPr>
        <p:spPr>
          <a:xfrm>
            <a:off x="663787" y="44900"/>
            <a:ext cx="10515600" cy="579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Projects 1: as part of NDACC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36881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="" xmlns:a16="http://schemas.microsoft.com/office/drawing/2014/main" id="{4DA84ED5-C5D2-E74A-8DD4-F0DE609BC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On going projects at NCAR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356C989-3F14-ED45-8300-10AAD6434A7C}"/>
              </a:ext>
            </a:extLst>
          </p:cNvPr>
          <p:cNvSpPr txBox="1"/>
          <p:nvPr/>
        </p:nvSpPr>
        <p:spPr>
          <a:xfrm>
            <a:off x="1501094" y="6954023"/>
            <a:ext cx="96782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Water vapor profiles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Oil and Natural Gas &amp; feedlot emission factors derived from FTIR in Boulder (modeling component via GEOS-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Chem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, CAM-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Chem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&amp; WRF-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Chem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)</a:t>
            </a: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OCS in Thule  Jim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Interested in NCAR/ACOM activities: ATOM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48596" y="820521"/>
            <a:ext cx="5639645" cy="3568902"/>
            <a:chOff x="124784" y="704258"/>
            <a:chExt cx="5639645" cy="3568902"/>
          </a:xfrm>
        </p:grpSpPr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CFEC5FB8-25B6-3049-BBE7-FB6976CAAEAD}"/>
                </a:ext>
              </a:extLst>
            </p:cNvPr>
            <p:cNvSpPr/>
            <p:nvPr/>
          </p:nvSpPr>
          <p:spPr>
            <a:xfrm>
              <a:off x="163073" y="1041506"/>
              <a:ext cx="5601356" cy="3231654"/>
            </a:xfrm>
            <a:prstGeom prst="rect">
              <a:avLst/>
            </a:prstGeom>
            <a:solidFill>
              <a:schemeClr val="accent6">
                <a:lumMod val="75000"/>
                <a:alpha val="1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Tropospheric and lower stratospheric water vapor obtained with FTIR: comparison with balloon-borne FPH and influence on trace gas retrievals.</a:t>
              </a:r>
            </a:p>
            <a:p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ea typeface="Century" charset="0"/>
                <a:cs typeface="Century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Evaluate the accuracy/precision of WV FTIR retrievals using coincident vertically resolved WV obtained within the past six years with balloon-borne NOAA Frost Point Hygrometers (FPH)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Quantify the impact of different a priori.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study the influence of different sources of WV profiles in the retrieval of selected gas profiles.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4784" y="704258"/>
              <a:ext cx="474810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(1)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200876" y="820521"/>
            <a:ext cx="5639645" cy="3014904"/>
            <a:chOff x="1881395" y="4546173"/>
            <a:chExt cx="5639645" cy="3014904"/>
          </a:xfrm>
        </p:grpSpPr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CFEC5FB8-25B6-3049-BBE7-FB6976CAAEAD}"/>
                </a:ext>
              </a:extLst>
            </p:cNvPr>
            <p:cNvSpPr/>
            <p:nvPr/>
          </p:nvSpPr>
          <p:spPr>
            <a:xfrm>
              <a:off x="1919684" y="4883421"/>
              <a:ext cx="5601356" cy="2677656"/>
            </a:xfrm>
            <a:prstGeom prst="rect">
              <a:avLst/>
            </a:prstGeom>
            <a:solidFill>
              <a:schemeClr val="accent6">
                <a:lumMod val="75000"/>
                <a:alpha val="1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Long-term variability and source signature from oil &amp; natural gas and feedlot operations in the Colorado Front range</a:t>
              </a:r>
              <a:endPara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ea typeface="Century" charset="0"/>
                <a:cs typeface="Century" charset="0"/>
              </a:endParaRPr>
            </a:p>
            <a:p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ea typeface="Century" charset="0"/>
                <a:cs typeface="Century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Characterize source signature of seven years of FTIR measurements in Boulder, Colorado.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Estimate emission factors related to O&amp;NG/feedlot operations.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Evaluate Chemistry models (CAM-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Chem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, Geos-</a:t>
              </a:r>
              <a:r>
                <a:rPr lang="en-US" dirty="0" err="1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Chem</a:t>
              </a:r>
              <a:r>
                <a:rPr 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)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81395" y="4546173"/>
              <a:ext cx="474810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(2)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988009" y="4726671"/>
            <a:ext cx="5375353" cy="1045134"/>
            <a:chOff x="1881395" y="4546173"/>
            <a:chExt cx="5375353" cy="1045134"/>
          </a:xfrm>
        </p:grpSpPr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CFEC5FB8-25B6-3049-BBE7-FB6976CAAEAD}"/>
                </a:ext>
              </a:extLst>
            </p:cNvPr>
            <p:cNvSpPr/>
            <p:nvPr/>
          </p:nvSpPr>
          <p:spPr>
            <a:xfrm>
              <a:off x="1919684" y="4883421"/>
              <a:ext cx="5337064" cy="707886"/>
            </a:xfrm>
            <a:prstGeom prst="rect">
              <a:avLst/>
            </a:prstGeom>
            <a:solidFill>
              <a:schemeClr val="accent6">
                <a:lumMod val="75000"/>
                <a:alpha val="1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Others: Water vapor </a:t>
              </a:r>
              <a:r>
                <a:rPr lang="en-US" sz="20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isotopologues</a:t>
              </a:r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, rapid change in the Arctic, NCAR/ACOM </a:t>
              </a:r>
              <a:r>
                <a:rPr 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ea typeface="Century" charset="0"/>
                  <a:cs typeface="Century" charset="0"/>
                </a:rPr>
                <a:t>activities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Century" charset="0"/>
                <a:cs typeface="Century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81395" y="4546173"/>
              <a:ext cx="474810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(3)</a:t>
              </a:r>
            </a:p>
          </p:txBody>
        </p:sp>
      </p:grpSp>
      <p:sp>
        <p:nvSpPr>
          <p:cNvPr id="20" name="Cloud 19">
            <a:extLst>
              <a:ext uri="{FF2B5EF4-FFF2-40B4-BE49-F238E27FC236}">
                <a16:creationId xmlns="" xmlns:a16="http://schemas.microsoft.com/office/drawing/2014/main" id="{3F3E4AD4-E943-5B4D-981F-E40C68CAF97B}"/>
              </a:ext>
            </a:extLst>
          </p:cNvPr>
          <p:cNvSpPr/>
          <p:nvPr/>
        </p:nvSpPr>
        <p:spPr>
          <a:xfrm>
            <a:off x="1501094" y="2105704"/>
            <a:ext cx="3212479" cy="1302116"/>
          </a:xfrm>
          <a:prstGeom prst="cloud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Poster</a:t>
            </a:r>
          </a:p>
        </p:txBody>
      </p:sp>
      <p:sp>
        <p:nvSpPr>
          <p:cNvPr id="21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5284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0210" y="883351"/>
            <a:ext cx="11550316" cy="5112719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Tropospheric ozone assessment report: Present-day distribution and trends of tropospheric ozone relevant to climate and global atmospheric chemistry model evaluation. Elementa: Science of the Anthropocene.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Gaudel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A., and Coauthors, 2018: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Network for the Detection of Atmospheric Composition Change (NDACC): History, status and perspectives. ACP. De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Mazière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M., and Coauthors, 2018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Discovery of new coronal lines at 2.843 and 2.853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μm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. The Astrophysical Journal,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Samra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J. E., P. G. Judge, E. E. DeLuca, and J. W. Hannigan, 2018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MLS measurements of stratospheric hydrogen cyanide during the 2015-2016 El Niño event. ACP.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Pumphrey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H. C., and Coauthors, 2018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Comparison of the GOSAT TANSO-FTS TIR CH volume mixing ratio vertical profiles with those measured by ACE-FTS, ESA MIPAS, IMK-IAA MIPAS, and 16 NDACC stations. AMT. Olsen, K. S., and Coauthors, 2017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The CU mobile Solar Occultation Flux instrument: structure functions and emission rates of NH3, NO2 and C2H6.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Kille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et al.,  Atmos. Meas. Tech., 10, 373-392, doi:10.5194/amt-10- 373-2017, 2017. 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Reference Upper-Air Observations for Climate: From Concept to Reality. G. 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Bodeker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S.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Bojinski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D.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Cimini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R. J. Dirksen, M.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Haeffelin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J. W.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Hanni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-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gan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D. F. Hurst, T. Leblanc, F. Madonna, M.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Maturilli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A. C.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Mikalsen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R.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Philipona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T.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Reale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D. J. Seidel, D. G. H. Tan, P. W. Thorne, H. V ̈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omel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and J. Wang. Bulletin of the American Meteorological Society, 97(1):123–135, 2016. doi:10.1175/BAMS-D-14-00072.1. 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Validation of MOPITT carbon monoxide using ground-based Fourier trans- form infrared spectrometer data from NDACC. R. R. Buchholz, M. N.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Deeter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H. M. Worden, J.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Gille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D. P. Edwards, J. W. Hannigan, N. B. Jones, C. Paton-Walsh, D. W. T. Griffith, D.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Smale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J. Robinson, K. Strong, S. Con- way, R.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Sussmann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F.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Hase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T.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Blumenstock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Mahieu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and B.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Langerock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. Atmospheric Measurement Techniques Discussions, 2016:1–44, 2016. doi:10.5194/amt-2016-241. 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An evaluation of IASI-NH3 with ground-based Fourier transform infrared spectroscopy measurements. 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Dammers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M. Palm, M. Van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Damme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C.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Vigouroux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D.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Smale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S. Conway, G. C. Toon, N. Jones, 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Nussbaumer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T.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Warneke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C. Petri, L. Clarisse, C.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Clerbaux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C.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Hermans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E.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Lutsch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K. Strong, J. W. Hannigan, H. Nakajima, I.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Morino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B. Herrera, W.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Stremme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M.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Grutter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M.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Schaap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R. J.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Wichink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Kruit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J.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Notholt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P.-F.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Coheur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and J. W. Eris- man. Atmospheric Chemistry and Physics, 16(16):10351–10368, 2016.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doi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: 10.5194/acp-16-10351-2016. </a:t>
            </a:r>
          </a:p>
          <a:p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Validation of the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CrIS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Fast Physical NH3 Retrieval with ground-based FTIR.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+mn-lt"/>
              </a:rPr>
              <a:t>Dammers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, E. et al., in review. Atmospheric Measurement Techniques, 2017. </a:t>
            </a:r>
          </a:p>
          <a:p>
            <a:endParaRPr lang="en-US" sz="14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  <a:p>
            <a:pPr marL="0" indent="0">
              <a:buNone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+mn-lt"/>
              <a:ea typeface="Avenir Next" charset="0"/>
              <a:cs typeface="Avenir Next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72640" y="44900"/>
            <a:ext cx="8241792" cy="579755"/>
          </a:xfrm>
        </p:spPr>
        <p:txBody>
          <a:bodyPr>
            <a:noAutofit/>
          </a:bodyPr>
          <a:lstStyle/>
          <a:p>
            <a:r>
              <a:rPr lang="en-US" sz="3733" i="1" dirty="0"/>
              <a:t>Publications: 2017 - present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35181" y="1816541"/>
            <a:ext cx="9031706" cy="329320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Acknowledgments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 measurements and analysis are performed with contract support from NASA.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NCAR is supported by the National Science Foundation.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We are grateful to the NOAA staff at MLO &amp; DMI/new staff at Thule for technical support and maintenance of the NCAR FTIR.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3600" dirty="0">
                <a:solidFill>
                  <a:schemeClr val="bg1"/>
                </a:solidFill>
              </a:rPr>
              <a:t>!</a:t>
            </a:r>
            <a:r>
              <a:rPr lang="en-US" sz="3600" b="1" dirty="0">
                <a:solidFill>
                  <a:schemeClr val="bg1"/>
                </a:solidFill>
              </a:rPr>
              <a:t>THANKS</a:t>
            </a:r>
            <a:r>
              <a:rPr lang="en-US" sz="3600" dirty="0">
                <a:solidFill>
                  <a:schemeClr val="bg1"/>
                </a:solidFill>
              </a:rPr>
              <a:t>!</a:t>
            </a:r>
          </a:p>
          <a:p>
            <a:endParaRPr lang="en-US" sz="2400" dirty="0"/>
          </a:p>
        </p:txBody>
      </p:sp>
      <p:sp>
        <p:nvSpPr>
          <p:cNvPr id="10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81927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3">
            <a:extLst>
              <a:ext uri="{FF2B5EF4-FFF2-40B4-BE49-F238E27FC236}">
                <a16:creationId xmlns="" xmlns:a16="http://schemas.microsoft.com/office/drawing/2014/main" id="{7C82822F-B071-684A-820A-A158CB09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8183647" y="1277421"/>
            <a:ext cx="3430860" cy="1886455"/>
            <a:chOff x="3535509" y="750616"/>
            <a:chExt cx="2573145" cy="1414841"/>
          </a:xfrm>
        </p:grpSpPr>
        <p:pic>
          <p:nvPicPr>
            <p:cNvPr id="8" name="Picture 4" descr="mage result for THULE NSF AIR BASE GREENLAND"/>
            <p:cNvPicPr>
              <a:picLocks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476" y="750616"/>
              <a:ext cx="2432734" cy="1407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526249" y="1880715"/>
              <a:ext cx="1582405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7" dirty="0">
                  <a:solidFill>
                    <a:schemeClr val="bg1"/>
                  </a:solidFill>
                </a:rPr>
                <a:t>76.53 </a:t>
              </a:r>
              <a:r>
                <a:rPr lang="en-US" sz="1867" baseline="30000" dirty="0">
                  <a:solidFill>
                    <a:schemeClr val="bg1"/>
                  </a:solidFill>
                </a:rPr>
                <a:t>∘</a:t>
              </a:r>
              <a:r>
                <a:rPr lang="en-US" sz="1867" dirty="0">
                  <a:solidFill>
                    <a:schemeClr val="bg1"/>
                  </a:solidFill>
                </a:rPr>
                <a:t>N, 291.26 </a:t>
              </a:r>
              <a:r>
                <a:rPr lang="en-US" sz="1867" baseline="30000" dirty="0">
                  <a:solidFill>
                    <a:schemeClr val="bg1"/>
                  </a:solidFill>
                </a:rPr>
                <a:t>∘</a:t>
              </a:r>
              <a:r>
                <a:rPr lang="en-US" sz="1867" dirty="0">
                  <a:solidFill>
                    <a:schemeClr val="bg1"/>
                  </a:solidFill>
                </a:rPr>
                <a:t>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35509" y="1880715"/>
              <a:ext cx="930784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7" dirty="0">
                  <a:solidFill>
                    <a:schemeClr val="bg1"/>
                  </a:solidFill>
                </a:rPr>
                <a:t>225 </a:t>
              </a:r>
              <a:r>
                <a:rPr lang="en-US" sz="1867" dirty="0" err="1">
                  <a:solidFill>
                    <a:schemeClr val="bg1"/>
                  </a:solidFill>
                </a:rPr>
                <a:t>m.a.s.l</a:t>
              </a:r>
              <a:endParaRPr lang="en-US" sz="1867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Picture 6" descr="mage result for MAUNA LOA NOA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054" y="1645266"/>
            <a:ext cx="3690273" cy="195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57696" y="3241632"/>
            <a:ext cx="202010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</a:rPr>
              <a:t>19.54 </a:t>
            </a:r>
            <a:r>
              <a:rPr lang="en-US" sz="1867" baseline="30000" dirty="0">
                <a:solidFill>
                  <a:schemeClr val="bg1"/>
                </a:solidFill>
              </a:rPr>
              <a:t>∘</a:t>
            </a:r>
            <a:r>
              <a:rPr lang="en-US" sz="1867" dirty="0">
                <a:solidFill>
                  <a:schemeClr val="bg1"/>
                </a:solidFill>
              </a:rPr>
              <a:t>N, 204.43</a:t>
            </a:r>
            <a:r>
              <a:rPr lang="en-US" sz="1867" baseline="30000" dirty="0">
                <a:solidFill>
                  <a:schemeClr val="bg1"/>
                </a:solidFill>
              </a:rPr>
              <a:t> ∘</a:t>
            </a:r>
            <a:r>
              <a:rPr lang="en-US" sz="1867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8077" y="3241632"/>
            <a:ext cx="136287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</a:rPr>
              <a:t>3396 </a:t>
            </a:r>
            <a:r>
              <a:rPr lang="en-US" sz="1867" dirty="0" err="1">
                <a:solidFill>
                  <a:schemeClr val="bg1"/>
                </a:solidFill>
              </a:rPr>
              <a:t>m.a.s.l</a:t>
            </a:r>
            <a:endParaRPr lang="en-US" sz="1867" dirty="0">
              <a:solidFill>
                <a:schemeClr val="bg1"/>
              </a:solidFill>
            </a:endParaRPr>
          </a:p>
        </p:txBody>
      </p:sp>
      <p:pic>
        <p:nvPicPr>
          <p:cNvPr id="11" name="Picture 8" descr="https://www.esrl.noaa.gov/gmd/ozwv/wvap/images/patrick_cullis_balloon_pan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8392" y="4766554"/>
            <a:ext cx="4145280" cy="138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81498" y="5810086"/>
            <a:ext cx="209223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</a:rPr>
              <a:t>40.04 </a:t>
            </a:r>
            <a:r>
              <a:rPr lang="en-US" sz="1867" baseline="30000" dirty="0">
                <a:solidFill>
                  <a:schemeClr val="bg1"/>
                </a:solidFill>
              </a:rPr>
              <a:t>∘</a:t>
            </a:r>
            <a:r>
              <a:rPr lang="en-US" sz="1867" dirty="0">
                <a:solidFill>
                  <a:schemeClr val="bg1"/>
                </a:solidFill>
              </a:rPr>
              <a:t>N, 254.76</a:t>
            </a:r>
            <a:r>
              <a:rPr lang="en-US" sz="1867" baseline="30000" dirty="0">
                <a:solidFill>
                  <a:schemeClr val="bg1"/>
                </a:solidFill>
              </a:rPr>
              <a:t> ∘</a:t>
            </a:r>
            <a:r>
              <a:rPr lang="en-US" sz="1867" dirty="0">
                <a:solidFill>
                  <a:schemeClr val="bg1"/>
                </a:solidFill>
              </a:rPr>
              <a:t>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88327" y="5784635"/>
            <a:ext cx="1362875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>
                <a:solidFill>
                  <a:schemeClr val="bg1"/>
                </a:solidFill>
              </a:rPr>
              <a:t>1612 </a:t>
            </a:r>
            <a:r>
              <a:rPr lang="en-US" sz="1867" dirty="0" err="1">
                <a:solidFill>
                  <a:schemeClr val="bg1"/>
                </a:solidFill>
              </a:rPr>
              <a:t>m.a.s.l</a:t>
            </a:r>
            <a:endParaRPr lang="en-US" sz="1867" dirty="0">
              <a:solidFill>
                <a:schemeClr val="bg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5112A10F-BF0E-F544-A54D-C533F174E8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9558" y="1847824"/>
            <a:ext cx="3422332" cy="230131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1482274B-92A1-9348-8241-3281603700DB}"/>
              </a:ext>
            </a:extLst>
          </p:cNvPr>
          <p:cNvSpPr/>
          <p:nvPr/>
        </p:nvSpPr>
        <p:spPr>
          <a:xfrm>
            <a:off x="3732233" y="4348332"/>
            <a:ext cx="2791405" cy="52322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Boulder, Colorado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="" xmlns:a16="http://schemas.microsoft.com/office/drawing/2014/main" id="{46854379-1052-CA4A-88AA-15A04628E035}"/>
              </a:ext>
            </a:extLst>
          </p:cNvPr>
          <p:cNvCxnSpPr>
            <a:cxnSpLocks/>
            <a:stCxn id="30" idx="0"/>
          </p:cNvCxnSpPr>
          <p:nvPr/>
        </p:nvCxnSpPr>
        <p:spPr>
          <a:xfrm rot="5400000" flipH="1" flipV="1">
            <a:off x="5327011" y="3151703"/>
            <a:ext cx="997554" cy="1395704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FB6BCDD6-B397-7F4E-93DC-F98C85BDB0A5}"/>
              </a:ext>
            </a:extLst>
          </p:cNvPr>
          <p:cNvSpPr/>
          <p:nvPr/>
        </p:nvSpPr>
        <p:spPr>
          <a:xfrm>
            <a:off x="133653" y="1213405"/>
            <a:ext cx="2959400" cy="52322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Mauna Loa, Hawaii</a:t>
            </a:r>
          </a:p>
        </p:txBody>
      </p:sp>
      <p:cxnSp>
        <p:nvCxnSpPr>
          <p:cNvPr id="34" name="Elbow Connector 33">
            <a:extLst>
              <a:ext uri="{FF2B5EF4-FFF2-40B4-BE49-F238E27FC236}">
                <a16:creationId xmlns="" xmlns:a16="http://schemas.microsoft.com/office/drawing/2014/main" id="{8A84E3B3-0336-CF4C-8230-0FD2AF974420}"/>
              </a:ext>
            </a:extLst>
          </p:cNvPr>
          <p:cNvCxnSpPr>
            <a:cxnSpLocks/>
            <a:stCxn id="33" idx="3"/>
          </p:cNvCxnSpPr>
          <p:nvPr/>
        </p:nvCxnSpPr>
        <p:spPr>
          <a:xfrm>
            <a:off x="3093053" y="1475015"/>
            <a:ext cx="1576711" cy="1934783"/>
          </a:xfrm>
          <a:prstGeom prst="bentConnector2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E39CB2F5-24B1-E747-A234-28C53ADAC930}"/>
              </a:ext>
            </a:extLst>
          </p:cNvPr>
          <p:cNvSpPr/>
          <p:nvPr/>
        </p:nvSpPr>
        <p:spPr>
          <a:xfrm>
            <a:off x="8092344" y="854378"/>
            <a:ext cx="2691827" cy="523220"/>
          </a:xfrm>
          <a:prstGeom prst="rect">
            <a:avLst/>
          </a:prstGeom>
          <a:solidFill>
            <a:schemeClr val="bg1">
              <a:lumMod val="85000"/>
              <a:alpha val="40000"/>
            </a:schemeClr>
          </a:solidFill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Thule, Greenland</a:t>
            </a:r>
          </a:p>
        </p:txBody>
      </p:sp>
      <p:cxnSp>
        <p:nvCxnSpPr>
          <p:cNvPr id="51" name="Elbow Connector 50">
            <a:extLst>
              <a:ext uri="{FF2B5EF4-FFF2-40B4-BE49-F238E27FC236}">
                <a16:creationId xmlns="" xmlns:a16="http://schemas.microsoft.com/office/drawing/2014/main" id="{0BD628C8-F209-724D-A4C5-2095F85FA274}"/>
              </a:ext>
            </a:extLst>
          </p:cNvPr>
          <p:cNvCxnSpPr>
            <a:cxnSpLocks/>
            <a:stCxn id="38" idx="1"/>
          </p:cNvCxnSpPr>
          <p:nvPr/>
        </p:nvCxnSpPr>
        <p:spPr>
          <a:xfrm rot="10800000" flipV="1">
            <a:off x="6967964" y="1115988"/>
            <a:ext cx="1124381" cy="96034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itle 5">
            <a:extLst>
              <a:ext uri="{FF2B5EF4-FFF2-40B4-BE49-F238E27FC236}">
                <a16:creationId xmlns="" xmlns:a16="http://schemas.microsoft.com/office/drawing/2014/main" id="{808BBD2A-DC09-B241-A433-AE4BC7879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Sites</a:t>
            </a:r>
          </a:p>
        </p:txBody>
      </p:sp>
    </p:spTree>
    <p:extLst>
      <p:ext uri="{BB962C8B-B14F-4D97-AF65-F5344CB8AC3E}">
        <p14:creationId xmlns:p14="http://schemas.microsoft.com/office/powerpoint/2010/main" val="163484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1214273-5FC7-A143-A02C-2A6B10A3F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8630" y="856527"/>
            <a:ext cx="8548114" cy="5283963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3B0DC7DC-9B49-CD4D-AFDE-AA420FE3B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Thule &amp; Mauna Loa: FTIR components</a:t>
            </a:r>
          </a:p>
        </p:txBody>
      </p:sp>
      <p:sp>
        <p:nvSpPr>
          <p:cNvPr id="9" name="Footer Placeholder 3">
            <a:extLst>
              <a:ext uri="{FF2B5EF4-FFF2-40B4-BE49-F238E27FC236}">
                <a16:creationId xmlns="" xmlns:a16="http://schemas.microsoft.com/office/drawing/2014/main" id="{957267D9-6491-9446-88F8-7FC317A2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="" xmlns:a16="http://schemas.microsoft.com/office/drawing/2014/main" id="{4ADEC162-31AE-C942-892D-68B14CAE2C28}"/>
              </a:ext>
            </a:extLst>
          </p:cNvPr>
          <p:cNvSpPr txBox="1">
            <a:spLocks/>
          </p:cNvSpPr>
          <p:nvPr/>
        </p:nvSpPr>
        <p:spPr>
          <a:xfrm>
            <a:off x="11580856" y="141496"/>
            <a:ext cx="61114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0346233-B9D2-DA43-A037-2F3154DD97F7}"/>
              </a:ext>
            </a:extLst>
          </p:cNvPr>
          <p:cNvSpPr txBox="1"/>
          <p:nvPr/>
        </p:nvSpPr>
        <p:spPr>
          <a:xfrm>
            <a:off x="105425" y="1195007"/>
            <a:ext cx="5015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- Danish Meteorological Institute (DMI) has left site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- NSF assumed site management with USAF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85EFD642-24D8-2542-8D79-17E778A457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446" y="932137"/>
            <a:ext cx="6224363" cy="279634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2304EED-E474-4D4A-8F68-CDA2799B1258}"/>
              </a:ext>
            </a:extLst>
          </p:cNvPr>
          <p:cNvSpPr txBox="1"/>
          <p:nvPr/>
        </p:nvSpPr>
        <p:spPr>
          <a:xfrm>
            <a:off x="199627" y="3675702"/>
            <a:ext cx="99156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FTIR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Lidar </a:t>
            </a:r>
            <a:r>
              <a:rPr lang="mr-IN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–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Tropospheric-Stratospheric Aerosol, Temperature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GMBS Ground-Based Millimeter-wave Spectrometer </a:t>
            </a:r>
            <a:r>
              <a:rPr lang="mr-IN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–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Stratospheric CO, HNO</a:t>
            </a:r>
            <a:r>
              <a:rPr lang="en-US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3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, N</a:t>
            </a:r>
            <a:r>
              <a:rPr lang="en-US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O, O</a:t>
            </a:r>
            <a:r>
              <a:rPr lang="en-US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3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HATPRO microwave radiometer and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Heitronics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pyrometer </a:t>
            </a:r>
            <a:r>
              <a:rPr lang="mr-IN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–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Tropospheric temperature profiles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The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Vaisala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DigiCora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2 sounding system - O</a:t>
            </a:r>
            <a:r>
              <a:rPr lang="en-US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3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&amp; H</a:t>
            </a:r>
            <a:r>
              <a:rPr lang="en-US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O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sondes</a:t>
            </a:r>
            <a:endParaRPr lang="en-US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water Vapor Emission Spectrometer for Polar Atmospheres at 22 GHz (VESPA-22) </a:t>
            </a:r>
            <a:r>
              <a:rPr lang="mr-IN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–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Strat-Mesosphere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AERONET (solar, lunar AOD +)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Whole Sky Imager, Radiometers (IR, PAR, SW)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Room for more instrumentation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A02A21E-1EA2-F245-AD99-00C1672A8F59}"/>
              </a:ext>
            </a:extLst>
          </p:cNvPr>
          <p:cNvSpPr txBox="1"/>
          <p:nvPr/>
        </p:nvSpPr>
        <p:spPr>
          <a:xfrm>
            <a:off x="1106631" y="3335601"/>
            <a:ext cx="391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Current Suite of measurements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8DDEED1-B5D0-F241-BAD3-6EB6BF6BE2CF}"/>
              </a:ext>
            </a:extLst>
          </p:cNvPr>
          <p:cNvSpPr txBox="1"/>
          <p:nvPr/>
        </p:nvSpPr>
        <p:spPr>
          <a:xfrm>
            <a:off x="5657232" y="2689270"/>
            <a:ext cx="1045479" cy="646331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Balloon 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Launch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2DE2DD35-9C8E-F849-843E-ECA28BC1683F}"/>
              </a:ext>
            </a:extLst>
          </p:cNvPr>
          <p:cNvSpPr txBox="1"/>
          <p:nvPr/>
        </p:nvSpPr>
        <p:spPr>
          <a:xfrm>
            <a:off x="5281675" y="1182433"/>
            <a:ext cx="2403991" cy="338554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AERONET/Radiometers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ECF6060-D6AB-6A46-B218-3E34F7A6FCC4}"/>
              </a:ext>
            </a:extLst>
          </p:cNvPr>
          <p:cNvSpPr txBox="1"/>
          <p:nvPr/>
        </p:nvSpPr>
        <p:spPr>
          <a:xfrm>
            <a:off x="9102421" y="1589417"/>
            <a:ext cx="1151277" cy="369332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Main Lab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92C5950D-8FB6-CC4E-8142-9E66EF996471}"/>
              </a:ext>
            </a:extLst>
          </p:cNvPr>
          <p:cNvSpPr txBox="1"/>
          <p:nvPr/>
        </p:nvSpPr>
        <p:spPr>
          <a:xfrm>
            <a:off x="7840001" y="1164229"/>
            <a:ext cx="1383712" cy="369332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Lidar Hatch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F596C668-8137-1C41-B145-909D849C225D}"/>
              </a:ext>
            </a:extLst>
          </p:cNvPr>
          <p:cNvSpPr txBox="1"/>
          <p:nvPr/>
        </p:nvSpPr>
        <p:spPr>
          <a:xfrm>
            <a:off x="10263925" y="2468582"/>
            <a:ext cx="815288" cy="369332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Office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9C01A32A-03EB-0F4B-95AF-40D5C6FD59C3}"/>
              </a:ext>
            </a:extLst>
          </p:cNvPr>
          <p:cNvSpPr txBox="1"/>
          <p:nvPr/>
        </p:nvSpPr>
        <p:spPr>
          <a:xfrm>
            <a:off x="8112976" y="2514748"/>
            <a:ext cx="1713353" cy="646331"/>
          </a:xfrm>
          <a:prstGeom prst="rect">
            <a:avLst/>
          </a:prstGeom>
          <a:solidFill>
            <a:schemeClr val="bg1">
              <a:lumMod val="85000"/>
              <a:alpha val="4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Avenir Next" charset="0"/>
                <a:ea typeface="Avenir Next" charset="0"/>
                <a:cs typeface="Avenir Next" charset="0"/>
              </a:rPr>
              <a:t>VESPA22 annex</a:t>
            </a:r>
          </a:p>
        </p:txBody>
      </p:sp>
      <p:sp>
        <p:nvSpPr>
          <p:cNvPr id="20" name="Title 5">
            <a:extLst>
              <a:ext uri="{FF2B5EF4-FFF2-40B4-BE49-F238E27FC236}">
                <a16:creationId xmlns="" xmlns:a16="http://schemas.microsoft.com/office/drawing/2014/main" id="{6C2A9098-7330-C545-A181-F74F03B3D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Thule: High Arctic Atmospheric Observatory</a:t>
            </a:r>
          </a:p>
        </p:txBody>
      </p:sp>
      <p:sp>
        <p:nvSpPr>
          <p:cNvPr id="21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30419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="" xmlns:a16="http://schemas.microsoft.com/office/drawing/2014/main" id="{5AAEEFCD-F8A4-F64E-B025-60B65A7C5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Thule: FTIR measurements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083A658-7C76-304D-ABCD-48CDFB1D5C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93" t="9958" r="2224" b="6498"/>
          <a:stretch/>
        </p:blipFill>
        <p:spPr>
          <a:xfrm>
            <a:off x="124114" y="1231567"/>
            <a:ext cx="5492128" cy="37446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0110BBAF-CD33-FC4C-9505-42D12434ECF8}"/>
              </a:ext>
            </a:extLst>
          </p:cNvPr>
          <p:cNvSpPr txBox="1"/>
          <p:nvPr/>
        </p:nvSpPr>
        <p:spPr>
          <a:xfrm>
            <a:off x="385286" y="895429"/>
            <a:ext cx="52149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Number of dates with quality assured  measurements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7F3851FC-9C5C-2B4F-A000-56A081CB7C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5786" y="1264761"/>
            <a:ext cx="2757821" cy="18341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F0F84F84-1F5E-B446-B593-FFE18A38FE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1699" y="1446387"/>
            <a:ext cx="2568901" cy="170804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F772980A-63C1-2346-8601-1EBC2439063A}"/>
              </a:ext>
            </a:extLst>
          </p:cNvPr>
          <p:cNvSpPr/>
          <p:nvPr/>
        </p:nvSpPr>
        <p:spPr>
          <a:xfrm>
            <a:off x="8701653" y="937291"/>
            <a:ext cx="338513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450"/>
              </a:spcAft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Installed 6” Au camera/ephemeris                 Solar Tracker in 2015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4BF6CB46-6E86-8245-8632-46AB8E1211D4}"/>
              </a:ext>
            </a:extLst>
          </p:cNvPr>
          <p:cNvSpPr txBox="1"/>
          <p:nvPr/>
        </p:nvSpPr>
        <p:spPr>
          <a:xfrm>
            <a:off x="5637479" y="1018394"/>
            <a:ext cx="30186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Installed a new 125HR in 2015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8C9962D5-D1D2-2E48-A992-E4940D6195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5538" y="3617877"/>
            <a:ext cx="5486552" cy="2591881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A6B62F6B-2F9F-2247-A292-3328B26B43F2}"/>
              </a:ext>
            </a:extLst>
          </p:cNvPr>
          <p:cNvSpPr/>
          <p:nvPr/>
        </p:nvSpPr>
        <p:spPr>
          <a:xfrm>
            <a:off x="364844" y="4884312"/>
            <a:ext cx="5416611" cy="151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HR125 installed in May 2015</a:t>
            </a:r>
          </a:p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LN2 system installed in April 2017 (10 L/day)</a:t>
            </a:r>
          </a:p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2017: 2 visits; 117 days with QA spectra (record)</a:t>
            </a:r>
          </a:p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2018: so far 1 week visit (inclement weather)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EF7FA3E8-E97B-504F-BA8A-83815C832595}"/>
              </a:ext>
            </a:extLst>
          </p:cNvPr>
          <p:cNvSpPr txBox="1"/>
          <p:nvPr/>
        </p:nvSpPr>
        <p:spPr>
          <a:xfrm>
            <a:off x="6688961" y="3255291"/>
            <a:ext cx="5267019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spcAft>
                <a:spcPts val="450"/>
              </a:spcAft>
            </a:pP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Cryomech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LNP10 LN2 generator installed in 2017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="" xmlns:a16="http://schemas.microsoft.com/office/drawing/2014/main" id="{80B3C572-C895-334A-AE41-8864CC179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36404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="" xmlns:a16="http://schemas.microsoft.com/office/drawing/2014/main" id="{460A8F69-4BE2-8E48-B761-9818E4561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Thule: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HBr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cell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measurements/alignment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D578505-F8B6-DF43-9AF5-3D91FE23A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03" y="1307939"/>
            <a:ext cx="6038127" cy="42266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04A1493-EBF0-8648-B3C0-7DB585AEB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430" y="1307939"/>
            <a:ext cx="5783209" cy="404824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61BD0AB-DC6D-2249-AB9F-AAEC5571B3DE}"/>
              </a:ext>
            </a:extLst>
          </p:cNvPr>
          <p:cNvSpPr/>
          <p:nvPr/>
        </p:nvSpPr>
        <p:spPr>
          <a:xfrm>
            <a:off x="6777872" y="2026763"/>
            <a:ext cx="4864231" cy="772998"/>
          </a:xfrm>
          <a:prstGeom prst="rect">
            <a:avLst/>
          </a:prstGeom>
          <a:solidFill>
            <a:schemeClr val="accent1">
              <a:lumMod val="40000"/>
              <a:lumOff val="6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954DDBD-3D1B-A04F-A6D1-E416E2D07C21}"/>
              </a:ext>
            </a:extLst>
          </p:cNvPr>
          <p:cNvSpPr txBox="1"/>
          <p:nvPr/>
        </p:nvSpPr>
        <p:spPr>
          <a:xfrm>
            <a:off x="6384858" y="5361236"/>
            <a:ext cx="5257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Shaded area represent roughly the limits from Sun et al. (2018) to suppress ILS sensitivity of TC of about 1%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236457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82BF7D8-C414-E241-B452-3312A79E48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8525" y="1988547"/>
            <a:ext cx="3425275" cy="3003911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A320607A-E44A-5545-8B9B-CB410960A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Thule: Summary SR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8A5AB858-06D8-CD4C-930E-63FF8DF803C1}"/>
              </a:ext>
            </a:extLst>
          </p:cNvPr>
          <p:cNvSpPr txBox="1"/>
          <p:nvPr/>
        </p:nvSpPr>
        <p:spPr>
          <a:xfrm>
            <a:off x="282571" y="943367"/>
            <a:ext cx="773976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New FTIR 125HR, solar tracker and remote control components started in 2015 with improved feedback (instrument performing well)</a:t>
            </a: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 site visits in 2017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 LN</a:t>
            </a:r>
            <a:r>
              <a:rPr lang="en-US" sz="20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 system working good so far</a:t>
            </a: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117 polar days of QA measurements in 2017 (record)</a:t>
            </a: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So far 1 site visit in Feb 2018  start polar days; improved feedback</a:t>
            </a:r>
          </a:p>
          <a:p>
            <a:pPr marL="285750" indent="-285750">
              <a:buFont typeface="Arial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Standard gases are archived up to 2017 + some RD for CO, H</a:t>
            </a:r>
            <a:r>
              <a:rPr lang="en-US" sz="20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CO, CH</a:t>
            </a:r>
            <a:r>
              <a:rPr lang="en-US" sz="20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4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, O</a:t>
            </a:r>
            <a:r>
              <a:rPr lang="en-US" sz="20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3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in 2018 (to be improved).</a:t>
            </a:r>
            <a:endParaRPr lang="en-US" sz="2000" baseline="-25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Danish Meteorological Institute left site  NSF manages now site logistics</a:t>
            </a: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ea typeface="Avenir Next" charset="0"/>
              <a:cs typeface="Avenir Next" charset="0"/>
              <a:sym typeface="Wingdings" pitchFamily="2" charset="2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Issues: oops!! N</a:t>
            </a:r>
            <a:r>
              <a:rPr lang="en-US" sz="2000" baseline="-25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2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  <a:sym typeface="Wingdings" pitchFamily="2" charset="2"/>
              </a:rPr>
              <a:t>O cell-#33 broke in 2018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2688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5">
            <a:extLst>
              <a:ext uri="{FF2B5EF4-FFF2-40B4-BE49-F238E27FC236}">
                <a16:creationId xmlns="" xmlns:a16="http://schemas.microsoft.com/office/drawing/2014/main" id="{4C214DDE-E3DF-E64A-AF42-76CE26272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Mauna Loa: 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Kīlauea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="" xmlns:a16="http://schemas.microsoft.com/office/drawing/2014/main" id="{49ADCFE2-67EF-B84A-AA55-F0DF2D422CEA}"/>
              </a:ext>
            </a:extLst>
          </p:cNvPr>
          <p:cNvGrpSpPr/>
          <p:nvPr/>
        </p:nvGrpSpPr>
        <p:grpSpPr>
          <a:xfrm>
            <a:off x="1325762" y="845555"/>
            <a:ext cx="8976478" cy="5177903"/>
            <a:chOff x="1325762" y="845555"/>
            <a:chExt cx="8976478" cy="5177903"/>
          </a:xfrm>
        </p:grpSpPr>
        <p:pic>
          <p:nvPicPr>
            <p:cNvPr id="7" name="Picture 2" descr="Image result for KILAUEA today">
              <a:extLst>
                <a:ext uri="{FF2B5EF4-FFF2-40B4-BE49-F238E27FC236}">
                  <a16:creationId xmlns="" xmlns:a16="http://schemas.microsoft.com/office/drawing/2014/main" id="{536BD873-0717-704C-8F69-ADB05390D3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325762" y="845555"/>
              <a:ext cx="8976478" cy="51779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="" xmlns:a16="http://schemas.microsoft.com/office/drawing/2014/main" id="{516EAA3E-7822-DA45-921F-E2EDC0D37161}"/>
                </a:ext>
              </a:extLst>
            </p:cNvPr>
            <p:cNvSpPr txBox="1"/>
            <p:nvPr/>
          </p:nvSpPr>
          <p:spPr>
            <a:xfrm>
              <a:off x="1488440" y="957547"/>
              <a:ext cx="30283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</a:rPr>
                <a:t>Before May 2018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="" xmlns:a16="http://schemas.microsoft.com/office/drawing/2014/main" id="{B8DFF1F6-AE94-D94E-B670-1449B1D6605E}"/>
              </a:ext>
            </a:extLst>
          </p:cNvPr>
          <p:cNvGrpSpPr/>
          <p:nvPr/>
        </p:nvGrpSpPr>
        <p:grpSpPr>
          <a:xfrm>
            <a:off x="1325762" y="791058"/>
            <a:ext cx="8976478" cy="5232400"/>
            <a:chOff x="1325762" y="791058"/>
            <a:chExt cx="8976478" cy="5232400"/>
          </a:xfrm>
        </p:grpSpPr>
        <p:pic>
          <p:nvPicPr>
            <p:cNvPr id="10" name="Picture 2" descr="Peril in Hawaii: Lava from Kilauea volcano destroys more homes on the Big Island">
              <a:extLst>
                <a:ext uri="{FF2B5EF4-FFF2-40B4-BE49-F238E27FC236}">
                  <a16:creationId xmlns="" xmlns:a16="http://schemas.microsoft.com/office/drawing/2014/main" id="{BA46D7F5-084F-724B-B329-A31F23B255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5762" y="791058"/>
              <a:ext cx="8976478" cy="523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="" xmlns:a16="http://schemas.microsoft.com/office/drawing/2014/main" id="{8DD35556-0954-8940-8169-E40F9CCA4BE0}"/>
                </a:ext>
              </a:extLst>
            </p:cNvPr>
            <p:cNvSpPr txBox="1"/>
            <p:nvPr/>
          </p:nvSpPr>
          <p:spPr>
            <a:xfrm>
              <a:off x="1490472" y="932688"/>
              <a:ext cx="27726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solidFill>
                    <a:srgbClr val="002060"/>
                  </a:solidFill>
                </a:rPr>
                <a:t>After May 2018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E1D1AB90-B9E3-EC4D-AC9E-7C1296E16095}"/>
              </a:ext>
            </a:extLst>
          </p:cNvPr>
          <p:cNvGrpSpPr/>
          <p:nvPr/>
        </p:nvGrpSpPr>
        <p:grpSpPr>
          <a:xfrm>
            <a:off x="5480004" y="746176"/>
            <a:ext cx="5515342" cy="5443728"/>
            <a:chOff x="5480004" y="746176"/>
            <a:chExt cx="5515342" cy="5443728"/>
          </a:xfrm>
        </p:grpSpPr>
        <p:pic>
          <p:nvPicPr>
            <p:cNvPr id="15" name="Picture 14">
              <a:extLst>
                <a:ext uri="{FF2B5EF4-FFF2-40B4-BE49-F238E27FC236}">
                  <a16:creationId xmlns="" xmlns:a16="http://schemas.microsoft.com/office/drawing/2014/main" id="{ACB43AFF-586F-F847-85E6-78BF311FF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80004" y="746176"/>
              <a:ext cx="4822236" cy="5443728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47E78DDB-5C77-4943-947F-7D1EE6CEC40A}"/>
                </a:ext>
              </a:extLst>
            </p:cNvPr>
            <p:cNvSpPr/>
            <p:nvPr/>
          </p:nvSpPr>
          <p:spPr>
            <a:xfrm>
              <a:off x="6425184" y="5820572"/>
              <a:ext cx="4570162" cy="369332"/>
            </a:xfrm>
            <a:prstGeom prst="rect">
              <a:avLst/>
            </a:prstGeom>
            <a:solidFill>
              <a:schemeClr val="accent6">
                <a:alpha val="73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https://</a:t>
              </a:r>
              <a:r>
                <a:rPr lang="en-US" dirty="0" err="1">
                  <a:solidFill>
                    <a:schemeClr val="bg1"/>
                  </a:solidFill>
                </a:rPr>
                <a:t>volcanoes.usgs.gov</a:t>
              </a:r>
              <a:r>
                <a:rPr lang="en-US" dirty="0">
                  <a:solidFill>
                    <a:schemeClr val="bg1"/>
                  </a:solidFill>
                </a:rPr>
                <a:t>/volcanoes/</a:t>
              </a:r>
              <a:r>
                <a:rPr lang="en-US" dirty="0" err="1">
                  <a:solidFill>
                    <a:schemeClr val="bg1"/>
                  </a:solidFill>
                </a:rPr>
                <a:t>kilauea</a:t>
              </a:r>
              <a:r>
                <a:rPr lang="en-US" dirty="0">
                  <a:solidFill>
                    <a:schemeClr val="bg1"/>
                  </a:solidFill>
                </a:rPr>
                <a:t>/</a:t>
              </a:r>
            </a:p>
          </p:txBody>
        </p:sp>
      </p:grpSp>
      <p:sp>
        <p:nvSpPr>
          <p:cNvPr id="18" name="Footer Placeholder 3">
            <a:extLst>
              <a:ext uri="{FF2B5EF4-FFF2-40B4-BE49-F238E27FC236}">
                <a16:creationId xmlns="" xmlns:a16="http://schemas.microsoft.com/office/drawing/2014/main" id="{4EB49AC3-8B21-AA4E-80AA-BA80EAE13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</p:spTree>
    <p:extLst>
      <p:ext uri="{BB962C8B-B14F-4D97-AF65-F5344CB8AC3E}">
        <p14:creationId xmlns:p14="http://schemas.microsoft.com/office/powerpoint/2010/main" val="319525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5BC46BC-C9E1-754D-BBB4-144EE0C32E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74" t="7018" r="9538" b="4543"/>
          <a:stretch/>
        </p:blipFill>
        <p:spPr>
          <a:xfrm>
            <a:off x="517976" y="935192"/>
            <a:ext cx="4594307" cy="5091663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6EBC93B5-A80F-514B-ACE9-AF96918F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787" y="44900"/>
            <a:ext cx="10515600" cy="57975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Mauna Loa: FTIR measurements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F2B4FA8-F4BD-1640-926E-5ACB968563A6}"/>
              </a:ext>
            </a:extLst>
          </p:cNvPr>
          <p:cNvSpPr txBox="1"/>
          <p:nvPr/>
        </p:nvSpPr>
        <p:spPr>
          <a:xfrm>
            <a:off x="385286" y="895429"/>
            <a:ext cx="52149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Number of dates with quality assured  measurements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FE4B8A9-4905-7C4B-B1BD-AC68510B90E2}"/>
              </a:ext>
            </a:extLst>
          </p:cNvPr>
          <p:cNvSpPr/>
          <p:nvPr/>
        </p:nvSpPr>
        <p:spPr>
          <a:xfrm>
            <a:off x="5315986" y="5118488"/>
            <a:ext cx="5938420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2017: 2 visits; Upgraded to Windows/OPUS (1PC) and TCP data server (duplicate Thule)</a:t>
            </a:r>
          </a:p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2017: 282 days with QA spectra (record)</a:t>
            </a:r>
          </a:p>
        </p:txBody>
      </p:sp>
      <p:sp>
        <p:nvSpPr>
          <p:cNvPr id="15" name="Footer Placeholder 3">
            <a:extLst>
              <a:ext uri="{FF2B5EF4-FFF2-40B4-BE49-F238E27FC236}">
                <a16:creationId xmlns="" xmlns:a16="http://schemas.microsoft.com/office/drawing/2014/main" id="{95CF6159-14B8-AC48-831B-4E5C298E7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11575" y="6434532"/>
            <a:ext cx="12191998" cy="360900"/>
          </a:xfrm>
        </p:spPr>
        <p:txBody>
          <a:bodyPr/>
          <a:lstStyle/>
          <a:p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2018 NDACC IRWG, Mexico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57E096DD-B40A-DB49-8D98-202B3C817D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276" y="1555320"/>
            <a:ext cx="4143388" cy="27549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54681CE-0A00-5448-9CDF-CB88AFEC9878}"/>
              </a:ext>
            </a:extLst>
          </p:cNvPr>
          <p:cNvSpPr txBox="1"/>
          <p:nvPr/>
        </p:nvSpPr>
        <p:spPr>
          <a:xfrm>
            <a:off x="6248268" y="4336494"/>
            <a:ext cx="4859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2873" indent="-122873"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Evacuated, Kashiyama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NeoDry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36e roots pump</a:t>
            </a:r>
          </a:p>
          <a:p>
            <a:pPr marL="122873" indent="-122873">
              <a:buFont typeface="Arial" charset="0"/>
              <a:buChar char="•"/>
            </a:pPr>
            <a:r>
              <a:rPr lang="en-US" dirty="0" err="1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NaCl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 window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5EE723E8-2ABB-6043-A8EA-757378D7B750}"/>
              </a:ext>
            </a:extLst>
          </p:cNvPr>
          <p:cNvSpPr/>
          <p:nvPr/>
        </p:nvSpPr>
        <p:spPr>
          <a:xfrm>
            <a:off x="6206406" y="1221279"/>
            <a:ext cx="3253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14313" indent="-214313">
              <a:spcAft>
                <a:spcPts val="450"/>
              </a:spcAft>
              <a:buFont typeface="Arial" charset="0"/>
              <a:buChar char="•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a typeface="Avenir Next" charset="0"/>
                <a:cs typeface="Avenir Next" charset="0"/>
              </a:rPr>
              <a:t>120-125 Upgrade August 2011</a:t>
            </a:r>
          </a:p>
        </p:txBody>
      </p:sp>
    </p:spTree>
    <p:extLst>
      <p:ext uri="{BB962C8B-B14F-4D97-AF65-F5344CB8AC3E}">
        <p14:creationId xmlns:p14="http://schemas.microsoft.com/office/powerpoint/2010/main" val="31670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Hannigan_TAB-MLO_SR" id="{67F37A84-14F4-1C4E-A30F-990E86DC06A4}" vid="{6779FCB8-F718-F04F-A0DA-5646BB91B06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</TotalTime>
  <Words>1622</Words>
  <Application>Microsoft Office PowerPoint</Application>
  <PresentationFormat>Widescreen</PresentationFormat>
  <Paragraphs>175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Avenir Next</vt:lpstr>
      <vt:lpstr>Avenir Next Medium</vt:lpstr>
      <vt:lpstr>Avenir Next Regular</vt:lpstr>
      <vt:lpstr>Calibri</vt:lpstr>
      <vt:lpstr>Calibri Light</vt:lpstr>
      <vt:lpstr>Century</vt:lpstr>
      <vt:lpstr>Shree Devanagari 714</vt:lpstr>
      <vt:lpstr>Wingdings</vt:lpstr>
      <vt:lpstr>1_Office Theme</vt:lpstr>
      <vt:lpstr>Office Theme</vt:lpstr>
      <vt:lpstr>PowerPoint Presentation</vt:lpstr>
      <vt:lpstr>Sites</vt:lpstr>
      <vt:lpstr>Thule &amp; Mauna Loa: FTIR components</vt:lpstr>
      <vt:lpstr>Thule: High Arctic Atmospheric Observatory</vt:lpstr>
      <vt:lpstr>Thule: FTIR measurements</vt:lpstr>
      <vt:lpstr>Thule: HBr cell measurements/alignment</vt:lpstr>
      <vt:lpstr>Thule: Summary SR</vt:lpstr>
      <vt:lpstr>Mauna Loa: Kīlauea </vt:lpstr>
      <vt:lpstr>Mauna Loa: FTIR measurements</vt:lpstr>
      <vt:lpstr>Mauna Loa: Summary SR</vt:lpstr>
      <vt:lpstr>Boulder: Update</vt:lpstr>
      <vt:lpstr>PowerPoint Presentation</vt:lpstr>
      <vt:lpstr>On going projects at NCAR</vt:lpstr>
      <vt:lpstr>Publications: 2017 - present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Ivan Ortega</dc:creator>
  <cp:lastModifiedBy>Ivan</cp:lastModifiedBy>
  <cp:revision>82</cp:revision>
  <dcterms:created xsi:type="dcterms:W3CDTF">2018-05-29T17:52:18Z</dcterms:created>
  <dcterms:modified xsi:type="dcterms:W3CDTF">2018-06-13T20:38:19Z</dcterms:modified>
</cp:coreProperties>
</file>