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handoutMasterIdLst>
    <p:handoutMasterId r:id="rId20"/>
  </p:handoutMasterIdLst>
  <p:sldIdLst>
    <p:sldId id="331" r:id="rId2"/>
    <p:sldId id="379" r:id="rId3"/>
    <p:sldId id="320" r:id="rId4"/>
    <p:sldId id="388" r:id="rId5"/>
    <p:sldId id="381" r:id="rId6"/>
    <p:sldId id="395" r:id="rId7"/>
    <p:sldId id="378" r:id="rId8"/>
    <p:sldId id="384" r:id="rId9"/>
    <p:sldId id="386" r:id="rId10"/>
    <p:sldId id="390" r:id="rId11"/>
    <p:sldId id="397" r:id="rId12"/>
    <p:sldId id="387" r:id="rId13"/>
    <p:sldId id="382" r:id="rId14"/>
    <p:sldId id="398" r:id="rId15"/>
    <p:sldId id="377" r:id="rId16"/>
    <p:sldId id="376" r:id="rId17"/>
    <p:sldId id="399" r:id="rId18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88551" autoAdjust="0"/>
  </p:normalViewPr>
  <p:slideViewPr>
    <p:cSldViewPr>
      <p:cViewPr varScale="1">
        <p:scale>
          <a:sx n="64" d="100"/>
          <a:sy n="64" d="100"/>
        </p:scale>
        <p:origin x="-154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Yashima\Documents\IRWG2018\final\IRWG2018\number_of_obs201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ja-JP"/>
  <c:chart>
    <c:plotArea>
      <c:layout/>
      <c:barChart>
        <c:barDir val="col"/>
        <c:grouping val="clustered"/>
        <c:ser>
          <c:idx val="0"/>
          <c:order val="0"/>
          <c:cat>
            <c:numRef>
              <c:f>Sheet4!$A$1:$A$52</c:f>
              <c:numCache>
                <c:formatCode>yyyy/mm/dd</c:formatCode>
                <c:ptCount val="5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  <c:pt idx="42">
                  <c:v>42917</c:v>
                </c:pt>
                <c:pt idx="43">
                  <c:v>42948</c:v>
                </c:pt>
                <c:pt idx="44">
                  <c:v>42979</c:v>
                </c:pt>
                <c:pt idx="45">
                  <c:v>43009</c:v>
                </c:pt>
                <c:pt idx="46">
                  <c:v>43040</c:v>
                </c:pt>
                <c:pt idx="47">
                  <c:v>43070</c:v>
                </c:pt>
                <c:pt idx="48">
                  <c:v>43101</c:v>
                </c:pt>
                <c:pt idx="49">
                  <c:v>43132</c:v>
                </c:pt>
                <c:pt idx="50">
                  <c:v>43160</c:v>
                </c:pt>
                <c:pt idx="51">
                  <c:v>43191</c:v>
                </c:pt>
              </c:numCache>
            </c:numRef>
          </c:cat>
          <c:val>
            <c:numRef>
              <c:f>Sheet4!$B$1:$B$52</c:f>
              <c:numCache>
                <c:formatCode>General</c:formatCode>
                <c:ptCount val="52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5</c:v>
                </c:pt>
                <c:pt idx="13">
                  <c:v>5</c:v>
                </c:pt>
                <c:pt idx="14">
                  <c:v>3</c:v>
                </c:pt>
                <c:pt idx="15">
                  <c:v>4</c:v>
                </c:pt>
                <c:pt idx="16">
                  <c:v>5</c:v>
                </c:pt>
                <c:pt idx="17">
                  <c:v>1</c:v>
                </c:pt>
                <c:pt idx="18">
                  <c:v>5</c:v>
                </c:pt>
                <c:pt idx="19">
                  <c:v>1</c:v>
                </c:pt>
                <c:pt idx="20">
                  <c:v>2</c:v>
                </c:pt>
                <c:pt idx="21">
                  <c:v>5</c:v>
                </c:pt>
                <c:pt idx="22">
                  <c:v>2</c:v>
                </c:pt>
                <c:pt idx="23">
                  <c:v>4</c:v>
                </c:pt>
                <c:pt idx="24">
                  <c:v>1</c:v>
                </c:pt>
                <c:pt idx="25">
                  <c:v>0</c:v>
                </c:pt>
                <c:pt idx="26">
                  <c:v>1</c:v>
                </c:pt>
                <c:pt idx="27">
                  <c:v>3</c:v>
                </c:pt>
                <c:pt idx="28">
                  <c:v>3</c:v>
                </c:pt>
                <c:pt idx="29">
                  <c:v>1</c:v>
                </c:pt>
                <c:pt idx="30">
                  <c:v>3</c:v>
                </c:pt>
                <c:pt idx="31">
                  <c:v>1</c:v>
                </c:pt>
                <c:pt idx="32">
                  <c:v>1</c:v>
                </c:pt>
                <c:pt idx="33">
                  <c:v>4</c:v>
                </c:pt>
                <c:pt idx="34">
                  <c:v>4</c:v>
                </c:pt>
                <c:pt idx="35">
                  <c:v>1</c:v>
                </c:pt>
                <c:pt idx="36">
                  <c:v>0</c:v>
                </c:pt>
                <c:pt idx="37">
                  <c:v>1</c:v>
                </c:pt>
                <c:pt idx="38">
                  <c:v>2</c:v>
                </c:pt>
                <c:pt idx="39">
                  <c:v>2</c:v>
                </c:pt>
                <c:pt idx="40">
                  <c:v>1</c:v>
                </c:pt>
                <c:pt idx="41">
                  <c:v>2</c:v>
                </c:pt>
                <c:pt idx="42">
                  <c:v>1</c:v>
                </c:pt>
                <c:pt idx="43">
                  <c:v>1</c:v>
                </c:pt>
                <c:pt idx="44">
                  <c:v>2</c:v>
                </c:pt>
                <c:pt idx="45">
                  <c:v>1</c:v>
                </c:pt>
                <c:pt idx="46">
                  <c:v>1</c:v>
                </c:pt>
                <c:pt idx="47">
                  <c:v>2</c:v>
                </c:pt>
                <c:pt idx="48">
                  <c:v>3</c:v>
                </c:pt>
                <c:pt idx="49">
                  <c:v>8</c:v>
                </c:pt>
                <c:pt idx="50">
                  <c:v>4</c:v>
                </c:pt>
                <c:pt idx="51">
                  <c:v>4</c:v>
                </c:pt>
              </c:numCache>
            </c:numRef>
          </c:val>
        </c:ser>
        <c:overlap val="54"/>
        <c:axId val="180103040"/>
        <c:axId val="180104576"/>
      </c:barChart>
      <c:dateAx>
        <c:axId val="180103040"/>
        <c:scaling>
          <c:orientation val="minMax"/>
        </c:scaling>
        <c:axPos val="b"/>
        <c:numFmt formatCode="yyyy/mm/dd" sourceLinked="0"/>
        <c:tickLblPos val="nextTo"/>
        <c:txPr>
          <a:bodyPr/>
          <a:lstStyle/>
          <a:p>
            <a:pPr>
              <a:defRPr sz="1200">
                <a:latin typeface="+mn-lt"/>
              </a:defRPr>
            </a:pPr>
            <a:endParaRPr lang="ja-JP"/>
          </a:p>
        </c:txPr>
        <c:crossAx val="180104576"/>
        <c:crosses val="autoZero"/>
        <c:auto val="1"/>
        <c:lblOffset val="100"/>
      </c:dateAx>
      <c:valAx>
        <c:axId val="1801045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latin typeface="Calibri" pitchFamily="34" charset="0"/>
              </a:defRPr>
            </a:pPr>
            <a:endParaRPr lang="ja-JP"/>
          </a:p>
        </c:txPr>
        <c:crossAx val="180103040"/>
        <c:crosses val="autoZero"/>
        <c:crossBetween val="midCat"/>
      </c:valAx>
    </c:plotArea>
    <c:plotVisOnly val="1"/>
  </c:chart>
  <c:txPr>
    <a:bodyPr/>
    <a:lstStyle/>
    <a:p>
      <a:pPr>
        <a:defRPr sz="1200">
          <a:latin typeface="+mn-lt"/>
        </a:defRPr>
      </a:pPr>
      <a:endParaRPr lang="ja-JP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2710BFA6-1487-494E-BFE7-3392852113D9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88AF717E-A3DF-472D-AD39-61527D0A517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AF717E-A3DF-472D-AD39-61527D0A5178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AF717E-A3DF-472D-AD39-61527D0A5178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63278-5719-4218-9021-C9416ECA932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9632-C906-44A2-94C6-36E170C885E7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36E5E-BB4E-4990-859E-DD20F6ED93C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F07BE-0C3C-42AD-969E-AA7A4FDD573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4A7FC-DDEB-4469-A345-082B4731D6C5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C6D94-3B9A-42A3-8AAA-B47A2EAC59C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6DF2E-3EB8-460E-B1F3-8539DACC405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27530-60F0-4677-9C7A-A1CF45EFC656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7B961-693C-4C33-AD23-84F486C821BE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DB37-F2EF-4539-92D1-4B0546E4EA8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C2A5A-D25D-48D6-B6C2-AC227BC62798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fld id="{C50CC5C2-F794-4C04-AC41-2E8456BD2A4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2008" y="116632"/>
            <a:ext cx="8964488" cy="1219200"/>
          </a:xfrm>
        </p:spPr>
        <p:txBody>
          <a:bodyPr/>
          <a:lstStyle/>
          <a:p>
            <a:pPr algn="l" eaLnBrk="1" hangingPunct="1"/>
            <a:r>
              <a:rPr lang="en-US" altLang="ja-JP" sz="2800" dirty="0" err="1" smtClean="0">
                <a:latin typeface="Arial" pitchFamily="34" charset="0"/>
              </a:rPr>
              <a:t>Rikubetsu</a:t>
            </a:r>
            <a:r>
              <a:rPr lang="en-US" altLang="ja-JP" sz="2800" dirty="0" smtClean="0">
                <a:latin typeface="Arial" pitchFamily="34" charset="0"/>
              </a:rPr>
              <a:t> site report –NDACC measurements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1628775"/>
            <a:ext cx="803777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 err="1">
                <a:latin typeface="Arial" pitchFamily="34" charset="0"/>
              </a:rPr>
              <a:t>Tomoo</a:t>
            </a:r>
            <a:r>
              <a:rPr lang="en-US" altLang="ja-JP" dirty="0">
                <a:latin typeface="Arial" pitchFamily="34" charset="0"/>
              </a:rPr>
              <a:t> NAGAHAMA</a:t>
            </a:r>
          </a:p>
          <a:p>
            <a:endParaRPr lang="en-US" altLang="ja-JP" dirty="0">
              <a:latin typeface="Arial" pitchFamily="34" charset="0"/>
            </a:endParaRPr>
          </a:p>
          <a:p>
            <a:r>
              <a:rPr lang="en-US" altLang="ja-JP" dirty="0">
                <a:latin typeface="Arial" pitchFamily="34" charset="0"/>
              </a:rPr>
              <a:t> </a:t>
            </a:r>
            <a:r>
              <a:rPr lang="en-US" altLang="ja-JP" i="1" dirty="0" smtClean="0">
                <a:latin typeface="Arial" pitchFamily="34" charset="0"/>
              </a:rPr>
              <a:t>Institute for Space-Earth Environmental Research (ISEE)</a:t>
            </a:r>
            <a:endParaRPr lang="en-US" altLang="ja-JP" i="1" dirty="0">
              <a:latin typeface="Arial" pitchFamily="34" charset="0"/>
            </a:endParaRPr>
          </a:p>
          <a:p>
            <a:r>
              <a:rPr lang="en-US" altLang="ja-JP" i="1" dirty="0">
                <a:latin typeface="Arial" pitchFamily="34" charset="0"/>
              </a:rPr>
              <a:t> Nagoya </a:t>
            </a:r>
            <a:r>
              <a:rPr lang="en-US" altLang="ja-JP" i="1" dirty="0" smtClean="0">
                <a:latin typeface="Arial" pitchFamily="34" charset="0"/>
              </a:rPr>
              <a:t>University (NU), </a:t>
            </a:r>
            <a:r>
              <a:rPr lang="en-US" altLang="ja-JP" i="1" dirty="0">
                <a:latin typeface="Arial" pitchFamily="34" charset="0"/>
              </a:rPr>
              <a:t>Japan</a:t>
            </a:r>
          </a:p>
          <a:p>
            <a:endParaRPr lang="en-US" altLang="ja-JP" i="1" dirty="0">
              <a:latin typeface="Arial" pitchFamily="34" charset="0"/>
            </a:endParaRPr>
          </a:p>
          <a:p>
            <a:r>
              <a:rPr lang="en-US" altLang="ja-JP" dirty="0">
                <a:latin typeface="Arial" pitchFamily="34" charset="0"/>
              </a:rPr>
              <a:t>  and</a:t>
            </a:r>
          </a:p>
          <a:p>
            <a:endParaRPr lang="en-US" altLang="ja-JP" i="1" dirty="0">
              <a:latin typeface="Arial" pitchFamily="34" charset="0"/>
            </a:endParaRPr>
          </a:p>
          <a:p>
            <a:r>
              <a:rPr lang="en-US" altLang="ja-JP" dirty="0">
                <a:latin typeface="Arial" pitchFamily="34" charset="0"/>
              </a:rPr>
              <a:t>Isamu MORINO</a:t>
            </a:r>
          </a:p>
          <a:p>
            <a:endParaRPr lang="en-US" altLang="ja-JP" dirty="0">
              <a:latin typeface="Arial" pitchFamily="34" charset="0"/>
            </a:endParaRPr>
          </a:p>
          <a:p>
            <a:r>
              <a:rPr lang="en-US" altLang="ja-JP" i="1" dirty="0">
                <a:latin typeface="Arial" pitchFamily="34" charset="0"/>
              </a:rPr>
              <a:t>  National Institute for Environmental Studies (NIES)</a:t>
            </a:r>
          </a:p>
          <a:p>
            <a:r>
              <a:rPr lang="en-US" altLang="ja-JP" i="1" dirty="0">
                <a:latin typeface="Arial" pitchFamily="34" charset="0"/>
              </a:rPr>
              <a:t>  Japan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27584" y="6309320"/>
            <a:ext cx="69088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800" i="1" dirty="0" smtClean="0">
                <a:latin typeface="Arial" pitchFamily="34" charset="0"/>
              </a:rPr>
              <a:t>NDACC-IRWG/TCCON </a:t>
            </a:r>
            <a:r>
              <a:rPr lang="en-US" altLang="ja-JP" sz="1800" i="1" dirty="0">
                <a:latin typeface="Arial" pitchFamily="34" charset="0"/>
              </a:rPr>
              <a:t>meeting </a:t>
            </a:r>
            <a:r>
              <a:rPr lang="en-US" altLang="ja-JP" sz="1800" i="1" dirty="0" smtClean="0">
                <a:latin typeface="Arial" pitchFamily="34" charset="0"/>
              </a:rPr>
              <a:t>in Mexico, June 11 –  14, 2018</a:t>
            </a:r>
            <a:endParaRPr lang="en-US" altLang="ja-JP" sz="1800" i="1" dirty="0">
              <a:latin typeface="Arial" pitchFamily="34" charset="0"/>
            </a:endParaRPr>
          </a:p>
        </p:txBody>
      </p:sp>
      <p:pic>
        <p:nvPicPr>
          <p:cNvPr id="2054" name="図 5" descr="nies log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077072"/>
            <a:ext cx="13223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図 5" descr="ISEE_logo_color_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1628800"/>
            <a:ext cx="1368152" cy="781801"/>
          </a:xfrm>
          <a:prstGeom prst="rect">
            <a:avLst/>
          </a:prstGeom>
        </p:spPr>
      </p:pic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980728"/>
            <a:ext cx="76295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/>
              <a:t>Total error of retrieved total column from O</a:t>
            </a:r>
            <a:r>
              <a:rPr lang="en-US" altLang="ja-JP" sz="3200" baseline="-25000" dirty="0" smtClean="0"/>
              <a:t>3</a:t>
            </a:r>
            <a:r>
              <a:rPr lang="en-US" altLang="ja-JP" sz="3200" dirty="0" smtClean="0"/>
              <a:t> (1000-1005 cm</a:t>
            </a:r>
            <a:r>
              <a:rPr lang="en-US" altLang="ja-JP" sz="3200" baseline="30000" dirty="0" smtClean="0"/>
              <a:t>-1</a:t>
            </a:r>
            <a:r>
              <a:rPr lang="en-US" altLang="ja-JP" sz="3200" dirty="0" smtClean="0"/>
              <a:t>)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6300192" y="1700808"/>
            <a:ext cx="1152128" cy="424847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/>
              <a:t>Issue of </a:t>
            </a:r>
            <a:r>
              <a:rPr lang="en-US" altLang="ja-JP" sz="3200" dirty="0" err="1" smtClean="0"/>
              <a:t>Rikubetsu</a:t>
            </a:r>
            <a:r>
              <a:rPr lang="en-US" altLang="ja-JP" sz="3200" dirty="0" smtClean="0"/>
              <a:t> FTIR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512" y="1124744"/>
            <a:ext cx="885460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u="sng" dirty="0" smtClean="0">
                <a:latin typeface="+mn-lt"/>
              </a:rPr>
              <a:t>・</a:t>
            </a:r>
            <a:r>
              <a:rPr lang="en-US" altLang="ja-JP" u="sng" dirty="0" smtClean="0">
                <a:latin typeface="+mn-lt"/>
              </a:rPr>
              <a:t>Degrading spectrum in the filter #6 region since 2014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Since 2014, S/N of the spectrum in the filter #6 region has been </a:t>
            </a:r>
          </a:p>
          <a:p>
            <a:r>
              <a:rPr lang="en-US" altLang="ja-JP" dirty="0" smtClean="0">
                <a:latin typeface="+mn-lt"/>
              </a:rPr>
              <a:t>   by 1/3-1/5 degraded in comparison with those obtained until 2010. 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This may be caused by small intensity in the filter #6 region. 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Due to degrading, retrievals of weak absorption lines such as </a:t>
            </a:r>
          </a:p>
          <a:p>
            <a:r>
              <a:rPr lang="en-US" altLang="ja-JP" dirty="0" smtClean="0">
                <a:latin typeface="+mn-lt"/>
              </a:rPr>
              <a:t>   HNO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and CFCs became difficult. For 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, DOFs and the total error </a:t>
            </a:r>
          </a:p>
          <a:p>
            <a:r>
              <a:rPr lang="en-US" altLang="ja-JP" dirty="0" smtClean="0">
                <a:latin typeface="+mn-lt"/>
              </a:rPr>
              <a:t>   became worse significantly.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Currently, no data in HNO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and ClONO</a:t>
            </a:r>
            <a:r>
              <a:rPr lang="en-US" altLang="ja-JP" baseline="-25000" dirty="0" smtClean="0">
                <a:latin typeface="+mn-lt"/>
              </a:rPr>
              <a:t>2</a:t>
            </a:r>
            <a:r>
              <a:rPr lang="en-US" altLang="ja-JP" dirty="0" smtClean="0">
                <a:latin typeface="+mn-lt"/>
              </a:rPr>
              <a:t> since 2014 is archived</a:t>
            </a:r>
            <a:r>
              <a:rPr lang="ja-JP" altLang="en-US" dirty="0" smtClean="0">
                <a:latin typeface="+mn-lt"/>
              </a:rPr>
              <a:t> </a:t>
            </a:r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at NDACC DHF, although the 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retrieval results are still archived. </a:t>
            </a:r>
          </a:p>
          <a:p>
            <a:endParaRPr lang="en-US" altLang="ja-JP" dirty="0" smtClean="0">
              <a:latin typeface="+mn-lt"/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/>
              <a:t>Issue of </a:t>
            </a:r>
            <a:r>
              <a:rPr lang="en-US" altLang="ja-JP" sz="3200" dirty="0" err="1" smtClean="0"/>
              <a:t>Rikubetsu</a:t>
            </a:r>
            <a:r>
              <a:rPr lang="en-US" altLang="ja-JP" sz="3200" dirty="0" smtClean="0"/>
              <a:t> FTIR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512" y="1124744"/>
            <a:ext cx="907024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u="sng" dirty="0" smtClean="0">
                <a:latin typeface="+mn-lt"/>
              </a:rPr>
              <a:t>・</a:t>
            </a:r>
            <a:r>
              <a:rPr lang="en-US" altLang="ja-JP" u="sng" dirty="0" smtClean="0">
                <a:latin typeface="+mn-lt"/>
              </a:rPr>
              <a:t>Degrading spectra in filter #6 region since 2014 (continued)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Some attempts to fix and improve the spectrum with filter #6 are </a:t>
            </a:r>
          </a:p>
          <a:p>
            <a:r>
              <a:rPr lang="en-US" altLang="ja-JP" dirty="0" smtClean="0">
                <a:latin typeface="+mn-lt"/>
              </a:rPr>
              <a:t>  made, but the problem is not fixed yet (filter rotation, replacing </a:t>
            </a:r>
          </a:p>
          <a:p>
            <a:r>
              <a:rPr lang="en-US" altLang="ja-JP" dirty="0" smtClean="0">
                <a:latin typeface="+mn-lt"/>
              </a:rPr>
              <a:t>  mirrors, …).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More challenges will be required in this year.</a:t>
            </a:r>
          </a:p>
          <a:p>
            <a:r>
              <a:rPr lang="en-US" altLang="ja-JP" dirty="0" smtClean="0">
                <a:latin typeface="+mn-lt"/>
              </a:rPr>
              <a:t>  for hardware: </a:t>
            </a:r>
          </a:p>
          <a:p>
            <a:r>
              <a:rPr lang="en-US" altLang="ja-JP" dirty="0" smtClean="0">
                <a:latin typeface="+mn-lt"/>
              </a:rPr>
              <a:t>  re-alignment, optimizing an aperture size, adjusting amplifier’s gain, …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for analysis:</a:t>
            </a:r>
          </a:p>
          <a:p>
            <a:r>
              <a:rPr lang="en-US" altLang="ja-JP" dirty="0" smtClean="0">
                <a:latin typeface="+mn-lt"/>
              </a:rPr>
              <a:t>  co-adding spectra, …     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en-US" altLang="ja-JP" sz="3200" dirty="0" smtClean="0"/>
              <a:t>New m</a:t>
            </a:r>
            <a:r>
              <a:rPr kumimoji="1" lang="en-US" altLang="ja-JP" sz="3200" dirty="0" smtClean="0"/>
              <a:t>irrors of the solar tracker </a:t>
            </a:r>
            <a:br>
              <a:rPr kumimoji="1" lang="en-US" altLang="ja-JP" sz="3200" dirty="0" smtClean="0"/>
            </a:br>
            <a:r>
              <a:rPr kumimoji="1" lang="en-US" altLang="ja-JP" sz="3200" dirty="0" smtClean="0"/>
              <a:t>(</a:t>
            </a:r>
            <a:r>
              <a:rPr lang="en-US" altLang="ja-JP" sz="3200" dirty="0" smtClean="0"/>
              <a:t>further details appear in </a:t>
            </a:r>
            <a:r>
              <a:rPr kumimoji="1" lang="en-US" altLang="ja-JP" sz="3200" dirty="0" err="1" smtClean="0"/>
              <a:t>Morino’s</a:t>
            </a:r>
            <a:r>
              <a:rPr kumimoji="1" lang="en-US" altLang="ja-JP" sz="3200" dirty="0" smtClean="0"/>
              <a:t> poster)</a:t>
            </a:r>
            <a:endParaRPr kumimoji="1" lang="ja-JP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268760"/>
            <a:ext cx="8911847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テキスト ボックス 3"/>
          <p:cNvSpPr txBox="1"/>
          <p:nvPr/>
        </p:nvSpPr>
        <p:spPr>
          <a:xfrm>
            <a:off x="2843808" y="4725144"/>
            <a:ext cx="3359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</a:rPr>
              <a:t>Replaced on </a:t>
            </a:r>
            <a:r>
              <a:rPr kumimoji="1" lang="en-US" altLang="ja-JP" dirty="0" smtClean="0">
                <a:latin typeface="+mn-lt"/>
              </a:rPr>
              <a:t>March, 2018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/>
              <a:t>Issue of </a:t>
            </a:r>
            <a:r>
              <a:rPr lang="en-US" altLang="ja-JP" sz="3200" dirty="0" err="1" smtClean="0"/>
              <a:t>Rikubetsu</a:t>
            </a:r>
            <a:r>
              <a:rPr lang="en-US" altLang="ja-JP" sz="3200" dirty="0" smtClean="0"/>
              <a:t> FTIR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512" y="1124744"/>
            <a:ext cx="907024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u="sng" dirty="0" smtClean="0">
                <a:latin typeface="+mn-lt"/>
              </a:rPr>
              <a:t>・</a:t>
            </a:r>
            <a:r>
              <a:rPr lang="en-US" altLang="ja-JP" u="sng" dirty="0" smtClean="0">
                <a:latin typeface="+mn-lt"/>
              </a:rPr>
              <a:t>Degrading spectra in filter #6 region since 2014 (continued)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Some attempts to fix and improve the spectrum with filter #6 are </a:t>
            </a:r>
          </a:p>
          <a:p>
            <a:r>
              <a:rPr lang="en-US" altLang="ja-JP" dirty="0" smtClean="0">
                <a:latin typeface="+mn-lt"/>
              </a:rPr>
              <a:t>  made, but the problem is not fixed yet (filter rotation, replacing </a:t>
            </a:r>
          </a:p>
          <a:p>
            <a:r>
              <a:rPr lang="en-US" altLang="ja-JP" dirty="0" smtClean="0">
                <a:latin typeface="+mn-lt"/>
              </a:rPr>
              <a:t>  mirrors, …).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More challenges will be required in this year.</a:t>
            </a:r>
          </a:p>
          <a:p>
            <a:r>
              <a:rPr lang="en-US" altLang="ja-JP" dirty="0" smtClean="0">
                <a:latin typeface="+mn-lt"/>
              </a:rPr>
              <a:t>  for hardware: </a:t>
            </a:r>
          </a:p>
          <a:p>
            <a:r>
              <a:rPr lang="en-US" altLang="ja-JP" dirty="0" smtClean="0">
                <a:latin typeface="+mn-lt"/>
              </a:rPr>
              <a:t>  re-alignment, optimizing an aperture size, adjusting amplifier’s gain, …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for analysis:</a:t>
            </a:r>
          </a:p>
          <a:p>
            <a:r>
              <a:rPr lang="en-US" altLang="ja-JP" dirty="0" smtClean="0">
                <a:latin typeface="+mn-lt"/>
              </a:rPr>
              <a:t>  co-adding spectra, …     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sz="3200" dirty="0" smtClean="0"/>
              <a:t>Future plan of ISEE/NU group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11133" y="764704"/>
            <a:ext cx="886255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u="sng" dirty="0" smtClean="0">
                <a:latin typeface="+mn-lt"/>
                <a:cs typeface="Arial" pitchFamily="34" charset="0"/>
              </a:rPr>
              <a:t>・</a:t>
            </a:r>
            <a:r>
              <a:rPr kumimoji="1" lang="en-US" altLang="ja-JP" u="sng" dirty="0" smtClean="0">
                <a:latin typeface="+mn-lt"/>
                <a:cs typeface="Arial" pitchFamily="34" charset="0"/>
              </a:rPr>
              <a:t>Air quality monitoring in Nagoya using our 120HR (or 120M)</a:t>
            </a:r>
          </a:p>
          <a:p>
            <a:r>
              <a:rPr lang="en-US" altLang="ja-JP" dirty="0" smtClean="0">
                <a:latin typeface="+mn-lt"/>
                <a:cs typeface="Arial" pitchFamily="34" charset="0"/>
              </a:rPr>
              <a:t>  Why in Nagoya?</a:t>
            </a:r>
          </a:p>
          <a:p>
            <a:r>
              <a:rPr lang="en-US" altLang="ja-JP" dirty="0" smtClean="0">
                <a:latin typeface="+mn-lt"/>
                <a:cs typeface="Arial" pitchFamily="34" charset="0"/>
              </a:rPr>
              <a:t>    local pollutants in an urban area (many anthropogenic emissions)</a:t>
            </a:r>
          </a:p>
          <a:p>
            <a:r>
              <a:rPr lang="en-US" altLang="ja-JP" dirty="0" smtClean="0">
                <a:latin typeface="+mn-lt"/>
                <a:cs typeface="Arial" pitchFamily="34" charset="0"/>
              </a:rPr>
              <a:t>    continuous operation (hopeful) </a:t>
            </a:r>
          </a:p>
          <a:p>
            <a:r>
              <a:rPr kumimoji="1" lang="en-US" altLang="ja-JP" dirty="0" smtClean="0">
                <a:latin typeface="+mn-lt"/>
                <a:cs typeface="Arial" pitchFamily="34" charset="0"/>
              </a:rPr>
              <a:t>    lower operation cost (expected)</a:t>
            </a:r>
          </a:p>
          <a:p>
            <a:r>
              <a:rPr kumimoji="1" lang="en-US" altLang="ja-JP" dirty="0" smtClean="0">
                <a:latin typeface="+mn-lt"/>
                <a:cs typeface="Arial" pitchFamily="34" charset="0"/>
              </a:rPr>
              <a:t>    educational use (very important for young scientists)</a:t>
            </a:r>
          </a:p>
          <a:p>
            <a:r>
              <a:rPr lang="en-US" altLang="ja-JP" dirty="0" smtClean="0">
                <a:latin typeface="+mn-lt"/>
                <a:cs typeface="Arial" pitchFamily="34" charset="0"/>
              </a:rPr>
              <a:t>    validation with a new instrument (portable spectrometer, OSA, …)  </a:t>
            </a:r>
            <a:endParaRPr kumimoji="1" lang="ja-JP" altLang="en-US" dirty="0">
              <a:latin typeface="+mn-lt"/>
              <a:cs typeface="Arial" pitchFamily="34" charset="0"/>
            </a:endParaRPr>
          </a:p>
        </p:txBody>
      </p:sp>
      <p:pic>
        <p:nvPicPr>
          <p:cNvPr id="4" name="図 3" descr="PA1707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96" y="3410999"/>
            <a:ext cx="4536504" cy="340237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716016" y="3933056"/>
            <a:ext cx="406887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</a:rPr>
              <a:t>We applied for some funds </a:t>
            </a:r>
          </a:p>
          <a:p>
            <a:r>
              <a:rPr lang="en-US" altLang="ja-JP" dirty="0" smtClean="0">
                <a:latin typeface="+mn-lt"/>
              </a:rPr>
              <a:t>(MEXT, JSPS, JST, …),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BUT failed in FY2018! </a:t>
            </a:r>
          </a:p>
          <a:p>
            <a:r>
              <a:rPr lang="en-US" altLang="ja-JP" dirty="0" smtClean="0">
                <a:latin typeface="+mn-lt"/>
              </a:rPr>
              <a:t>Now still seeking another fund.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algn="l" eaLnBrk="1" hangingPunct="1"/>
            <a:r>
              <a:rPr lang="en-US" altLang="ja-JP" sz="3200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Summary</a:t>
            </a:r>
            <a:endParaRPr lang="ja-JP" altLang="en-US" sz="3200" dirty="0" smtClean="0">
              <a:latin typeface="+mn-lt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195" name="テキスト ボックス 2"/>
          <p:cNvSpPr txBox="1">
            <a:spLocks noChangeArrowheads="1"/>
          </p:cNvSpPr>
          <p:nvPr/>
        </p:nvSpPr>
        <p:spPr bwMode="auto">
          <a:xfrm>
            <a:off x="251520" y="980728"/>
            <a:ext cx="893789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&gt; NDACC </a:t>
            </a:r>
            <a:r>
              <a:rPr lang="en-US" altLang="ja-JP" dirty="0">
                <a:latin typeface="+mn-lt"/>
                <a:ea typeface="Arial Unicode MS" pitchFamily="50" charset="-128"/>
                <a:cs typeface="Arial Unicode MS" pitchFamily="50" charset="-128"/>
              </a:rPr>
              <a:t>measurements with the NIES </a:t>
            </a:r>
            <a:r>
              <a:rPr lang="en-US" altLang="ja-JP" dirty="0" err="1">
                <a:latin typeface="+mn-lt"/>
                <a:ea typeface="Arial Unicode MS" pitchFamily="50" charset="-128"/>
                <a:cs typeface="Arial Unicode MS" pitchFamily="50" charset="-128"/>
              </a:rPr>
              <a:t>Bruker</a:t>
            </a:r>
            <a:r>
              <a:rPr lang="en-US" altLang="ja-JP" dirty="0">
                <a:latin typeface="+mn-lt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120/5HR </a:t>
            </a:r>
            <a:r>
              <a:rPr lang="en-US" altLang="ja-JP" dirty="0">
                <a:latin typeface="+mn-lt"/>
                <a:ea typeface="Arial Unicode MS" pitchFamily="50" charset="-128"/>
                <a:cs typeface="Arial Unicode MS" pitchFamily="50" charset="-128"/>
              </a:rPr>
              <a:t>are </a:t>
            </a:r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continued </a:t>
            </a: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   at </a:t>
            </a:r>
            <a:r>
              <a:rPr lang="en-US" altLang="ja-JP" dirty="0" err="1" smtClean="0">
                <a:latin typeface="+mn-lt"/>
                <a:ea typeface="Arial Unicode MS" pitchFamily="50" charset="-128"/>
                <a:cs typeface="Arial Unicode MS" pitchFamily="50" charset="-128"/>
              </a:rPr>
              <a:t>Rikubetsu</a:t>
            </a:r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. In the last 12 months, we measured in 32 days. </a:t>
            </a:r>
          </a:p>
          <a:p>
            <a:endParaRPr lang="en-US" altLang="ja-JP" dirty="0" smtClean="0">
              <a:latin typeface="+mn-lt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&gt; Retrievals of vertical distribution of 12 species using SFIT4(v0.944) </a:t>
            </a: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   until April 2018 are made, and are archived at the NDACC DHF.</a:t>
            </a:r>
          </a:p>
          <a:p>
            <a:endParaRPr lang="en-US" altLang="ja-JP" dirty="0" smtClean="0">
              <a:latin typeface="+mn-lt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&gt; Degrading spectra in the filter #6 region appear since 2014. We tried </a:t>
            </a: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   to fix this issue, but not yet. More challenges will be made!</a:t>
            </a:r>
          </a:p>
          <a:p>
            <a:endParaRPr lang="en-US" altLang="ja-JP" dirty="0" smtClean="0">
              <a:latin typeface="+mn-lt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&gt; We have a plan to start measurement using our 120HR (or 120M) in </a:t>
            </a: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   Nagoya for monitoring air quality in an urban area. </a:t>
            </a:r>
          </a:p>
          <a:p>
            <a:r>
              <a:rPr lang="en-US" altLang="ja-JP" dirty="0" smtClean="0">
                <a:latin typeface="+mn-lt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Thank you!</a:t>
            </a:r>
            <a:endParaRPr kumimoji="1" lang="ja-JP" altLang="en-US" dirty="0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17</a:t>
            </a:fld>
            <a:endParaRPr lang="en-US" altLang="ja-JP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NDACCma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608"/>
            <a:ext cx="4438191" cy="3312000"/>
          </a:xfrm>
          <a:prstGeom prst="rect">
            <a:avLst/>
          </a:prstGeom>
        </p:spPr>
      </p:pic>
      <p:pic>
        <p:nvPicPr>
          <p:cNvPr id="5" name="図 4" descr="DSC0173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3350834"/>
            <a:ext cx="4680520" cy="350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4572000" y="3356992"/>
            <a:ext cx="43372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 err="1" smtClean="0">
                <a:latin typeface="+mn-lt"/>
              </a:rPr>
              <a:t>Rikubetsu</a:t>
            </a:r>
            <a:r>
              <a:rPr lang="en-US" altLang="ja-JP" u="sng" dirty="0" smtClean="0">
                <a:latin typeface="+mn-lt"/>
              </a:rPr>
              <a:t> (43.5N, 143.8E, 380 m)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NIES </a:t>
            </a:r>
            <a:r>
              <a:rPr lang="en-US" altLang="ja-JP" dirty="0" err="1" smtClean="0">
                <a:latin typeface="+mn-lt"/>
              </a:rPr>
              <a:t>Bruker</a:t>
            </a:r>
            <a:r>
              <a:rPr lang="en-US" altLang="ja-JP" dirty="0" smtClean="0">
                <a:latin typeface="+mn-lt"/>
              </a:rPr>
              <a:t> 120/5HR FTIR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499992" y="4505052"/>
            <a:ext cx="479253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+mn-lt"/>
              </a:rPr>
              <a:t>Recent status of the instrument is </a:t>
            </a:r>
          </a:p>
          <a:p>
            <a:r>
              <a:rPr lang="en-US" altLang="ja-JP" dirty="0" smtClean="0">
                <a:latin typeface="+mn-lt"/>
              </a:rPr>
              <a:t>presented at a poster (</a:t>
            </a:r>
            <a:r>
              <a:rPr lang="en-US" altLang="ja-JP" dirty="0" err="1" smtClean="0">
                <a:latin typeface="+mn-lt"/>
              </a:rPr>
              <a:t>Morino</a:t>
            </a:r>
            <a:r>
              <a:rPr lang="en-US" altLang="ja-JP" dirty="0" smtClean="0">
                <a:latin typeface="+mn-lt"/>
              </a:rPr>
              <a:t> et al.) </a:t>
            </a:r>
          </a:p>
          <a:p>
            <a:endParaRPr lang="en-US" altLang="ja-JP" dirty="0" smtClean="0">
              <a:latin typeface="+mn-lt"/>
            </a:endParaRPr>
          </a:p>
        </p:txBody>
      </p:sp>
      <p:pic>
        <p:nvPicPr>
          <p:cNvPr id="8" name="Picture 22" descr="build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3" y="44624"/>
            <a:ext cx="5095831" cy="33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3635896" y="476672"/>
            <a:ext cx="72008" cy="548680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3419872" y="44624"/>
            <a:ext cx="845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</a:rPr>
              <a:t>HERE</a:t>
            </a:r>
            <a:endParaRPr kumimoji="1" lang="ja-JP" altLang="en-US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4450"/>
            <a:ext cx="8569325" cy="836613"/>
          </a:xfrm>
        </p:spPr>
        <p:txBody>
          <a:bodyPr/>
          <a:lstStyle/>
          <a:p>
            <a:pPr algn="l" eaLnBrk="1" hangingPunct="1"/>
            <a:r>
              <a:rPr lang="en-US" altLang="ja-JP" sz="3200" dirty="0" smtClean="0">
                <a:latin typeface="+mn-lt"/>
              </a:rPr>
              <a:t>Measurements, analysis and archives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57039" y="3717032"/>
            <a:ext cx="844494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+mn-lt"/>
              </a:rPr>
              <a:t>&gt; NDACC measurements are carried out typically 1-2 per month. </a:t>
            </a:r>
          </a:p>
          <a:p>
            <a:r>
              <a:rPr lang="en-US" altLang="ja-JP" dirty="0" smtClean="0">
                <a:latin typeface="+mn-lt"/>
              </a:rPr>
              <a:t>   (32 days in the last 12 months) </a:t>
            </a:r>
          </a:p>
          <a:p>
            <a:r>
              <a:rPr lang="en-US" altLang="ja-JP" dirty="0" smtClean="0">
                <a:latin typeface="+mn-lt"/>
              </a:rPr>
              <a:t>&gt; Retrievals of the vertical distribution of 12 species </a:t>
            </a:r>
          </a:p>
          <a:p>
            <a:r>
              <a:rPr lang="en-US" altLang="ja-JP" dirty="0" smtClean="0">
                <a:latin typeface="+mn-lt"/>
              </a:rPr>
              <a:t>   (10 NDACC-standard + OCS, CCl</a:t>
            </a:r>
            <a:r>
              <a:rPr lang="en-US" altLang="ja-JP" baseline="-25000" dirty="0" smtClean="0">
                <a:latin typeface="+mn-lt"/>
              </a:rPr>
              <a:t>4</a:t>
            </a:r>
            <a:r>
              <a:rPr lang="en-US" altLang="ja-JP" dirty="0" smtClean="0">
                <a:latin typeface="+mn-lt"/>
              </a:rPr>
              <a:t>) from all the spectra taken with </a:t>
            </a:r>
          </a:p>
          <a:p>
            <a:r>
              <a:rPr lang="en-US" altLang="ja-JP" dirty="0" smtClean="0">
                <a:latin typeface="+mn-lt"/>
              </a:rPr>
              <a:t>   STEL and NIES FTIRs (1995.5 - 2018.4) by using SFIT4 (Ver. 0.944) </a:t>
            </a:r>
          </a:p>
          <a:p>
            <a:r>
              <a:rPr lang="en-US" altLang="ja-JP" dirty="0" smtClean="0">
                <a:latin typeface="+mn-lt"/>
              </a:rPr>
              <a:t>   have been made. </a:t>
            </a:r>
          </a:p>
          <a:p>
            <a:r>
              <a:rPr lang="en-US" altLang="ja-JP" dirty="0" smtClean="0">
                <a:latin typeface="+mn-lt"/>
              </a:rPr>
              <a:t>&gt; All the retrieved data for the NDACC standard species until April </a:t>
            </a:r>
          </a:p>
          <a:p>
            <a:r>
              <a:rPr lang="en-US" altLang="ja-JP" dirty="0" smtClean="0">
                <a:latin typeface="+mn-lt"/>
              </a:rPr>
              <a:t>   2018 are archived at the NDACC DHF (version 002 dataset). </a:t>
            </a:r>
          </a:p>
        </p:txBody>
      </p:sp>
      <p:sp>
        <p:nvSpPr>
          <p:cNvPr id="29" name="スライド番号プレースホル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grpSp>
        <p:nvGrpSpPr>
          <p:cNvPr id="43" name="グループ化 42"/>
          <p:cNvGrpSpPr/>
          <p:nvPr/>
        </p:nvGrpSpPr>
        <p:grpSpPr>
          <a:xfrm>
            <a:off x="395536" y="692696"/>
            <a:ext cx="8481411" cy="3024336"/>
            <a:chOff x="539552" y="620688"/>
            <a:chExt cx="8481411" cy="3024336"/>
          </a:xfrm>
        </p:grpSpPr>
        <p:graphicFrame>
          <p:nvGraphicFramePr>
            <p:cNvPr id="32" name="グラフ 31"/>
            <p:cNvGraphicFramePr/>
            <p:nvPr/>
          </p:nvGraphicFramePr>
          <p:xfrm>
            <a:off x="539552" y="980728"/>
            <a:ext cx="8048625" cy="24482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テキスト ボックス 8"/>
            <p:cNvSpPr txBox="1"/>
            <p:nvPr/>
          </p:nvSpPr>
          <p:spPr>
            <a:xfrm>
              <a:off x="827584" y="620688"/>
              <a:ext cx="75970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u="sng" dirty="0" smtClean="0">
                  <a:latin typeface="Arial" pitchFamily="34" charset="0"/>
                  <a:cs typeface="Arial" pitchFamily="34" charset="0"/>
                </a:rPr>
                <a:t>Table: Number of NDACC </a:t>
              </a:r>
              <a:r>
                <a:rPr lang="en-US" altLang="ja-JP" sz="1800" u="sng" dirty="0" smtClean="0">
                  <a:latin typeface="Arial" pitchFamily="34" charset="0"/>
                  <a:cs typeface="Arial" pitchFamily="34" charset="0"/>
                </a:rPr>
                <a:t>m</a:t>
              </a:r>
              <a:r>
                <a:rPr kumimoji="1" lang="en-US" altLang="ja-JP" sz="1800" u="sng" dirty="0" smtClean="0">
                  <a:latin typeface="Arial" pitchFamily="34" charset="0"/>
                  <a:cs typeface="Arial" pitchFamily="34" charset="0"/>
                </a:rPr>
                <a:t>easurement days with </a:t>
              </a:r>
              <a:r>
                <a:rPr kumimoji="1" lang="en-US" altLang="ja-JP" sz="1800" u="sng" dirty="0" err="1" smtClean="0">
                  <a:latin typeface="Arial" pitchFamily="34" charset="0"/>
                  <a:cs typeface="Arial" pitchFamily="34" charset="0"/>
                </a:rPr>
                <a:t>Rikubetsu</a:t>
              </a:r>
              <a:r>
                <a:rPr kumimoji="1" lang="en-US" altLang="ja-JP" sz="1800" u="sng" dirty="0" smtClean="0">
                  <a:latin typeface="Arial" pitchFamily="34" charset="0"/>
                  <a:cs typeface="Arial" pitchFamily="34" charset="0"/>
                </a:rPr>
                <a:t> NIES FTIR</a:t>
              </a:r>
              <a:endParaRPr kumimoji="1" lang="ja-JP" altLang="en-US" sz="1800" u="sng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>
              <a:off x="827584" y="1268760"/>
              <a:ext cx="1728192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矢印コネクタ 15"/>
            <p:cNvCxnSpPr/>
            <p:nvPr/>
          </p:nvCxnSpPr>
          <p:spPr>
            <a:xfrm>
              <a:off x="2555776" y="1268760"/>
              <a:ext cx="18002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/>
            <p:nvPr/>
          </p:nvCxnSpPr>
          <p:spPr>
            <a:xfrm>
              <a:off x="4355976" y="1268760"/>
              <a:ext cx="18002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矢印コネクタ 17"/>
            <p:cNvCxnSpPr/>
            <p:nvPr/>
          </p:nvCxnSpPr>
          <p:spPr>
            <a:xfrm>
              <a:off x="7884368" y="1268760"/>
              <a:ext cx="72008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1259632" y="98072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32 days</a:t>
              </a:r>
              <a:endParaRPr kumimoji="1"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3003357" y="98072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4</a:t>
              </a:r>
              <a:r>
                <a:rPr kumimoji="1"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 days</a:t>
              </a:r>
              <a:endParaRPr kumimoji="1"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788024" y="98072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23 days</a:t>
              </a:r>
              <a:endParaRPr kumimoji="1"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8028384" y="98072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19 days</a:t>
              </a:r>
              <a:endParaRPr kumimoji="1"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1259632" y="324491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>
                  <a:latin typeface="Arial" pitchFamily="34" charset="0"/>
                  <a:cs typeface="Arial" pitchFamily="34" charset="0"/>
                </a:rPr>
                <a:t>2014</a:t>
              </a:r>
              <a:endParaRPr kumimoji="1" lang="ja-JP" alt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3096585" y="324491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>
                  <a:latin typeface="Arial" pitchFamily="34" charset="0"/>
                  <a:cs typeface="Arial" pitchFamily="34" charset="0"/>
                </a:rPr>
                <a:t>2015</a:t>
              </a:r>
              <a:endParaRPr kumimoji="1" lang="ja-JP" alt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4932040" y="324491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>
                  <a:latin typeface="Arial" pitchFamily="34" charset="0"/>
                  <a:cs typeface="Arial" pitchFamily="34" charset="0"/>
                </a:rPr>
                <a:t>2016</a:t>
              </a:r>
              <a:endParaRPr kumimoji="1" lang="ja-JP" altLang="en-US" sz="20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6696985" y="324491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>
                  <a:latin typeface="Arial" pitchFamily="34" charset="0"/>
                  <a:cs typeface="Arial" pitchFamily="34" charset="0"/>
                </a:rPr>
                <a:t>2017</a:t>
              </a:r>
              <a:endParaRPr kumimoji="1" lang="ja-JP" altLang="en-US" sz="20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28" name="直線コネクタ 27"/>
            <p:cNvCxnSpPr/>
            <p:nvPr/>
          </p:nvCxnSpPr>
          <p:spPr>
            <a:xfrm flipV="1">
              <a:off x="2555776" y="980728"/>
              <a:ext cx="0" cy="1872208"/>
            </a:xfrm>
            <a:prstGeom prst="line">
              <a:avLst/>
            </a:pr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/>
            <p:nvPr/>
          </p:nvCxnSpPr>
          <p:spPr>
            <a:xfrm flipV="1">
              <a:off x="4355976" y="1052736"/>
              <a:ext cx="0" cy="1872208"/>
            </a:xfrm>
            <a:prstGeom prst="line">
              <a:avLst/>
            </a:pr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/>
            <p:nvPr/>
          </p:nvCxnSpPr>
          <p:spPr>
            <a:xfrm flipV="1">
              <a:off x="6156176" y="1052736"/>
              <a:ext cx="0" cy="1872208"/>
            </a:xfrm>
            <a:prstGeom prst="line">
              <a:avLst/>
            </a:pr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flipV="1">
              <a:off x="7920000" y="1052736"/>
              <a:ext cx="0" cy="1872208"/>
            </a:xfrm>
            <a:prstGeom prst="line">
              <a:avLst/>
            </a:pr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テキスト ボックス 38"/>
            <p:cNvSpPr txBox="1"/>
            <p:nvPr/>
          </p:nvSpPr>
          <p:spPr>
            <a:xfrm>
              <a:off x="6660232" y="98072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16 days</a:t>
              </a:r>
              <a:endParaRPr kumimoji="1"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41" name="直線矢印コネクタ 40"/>
            <p:cNvCxnSpPr/>
            <p:nvPr/>
          </p:nvCxnSpPr>
          <p:spPr>
            <a:xfrm>
              <a:off x="6156176" y="1268760"/>
              <a:ext cx="1800200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/>
            <p:cNvSpPr txBox="1"/>
            <p:nvPr/>
          </p:nvSpPr>
          <p:spPr>
            <a:xfrm>
              <a:off x="7993129" y="3244914"/>
              <a:ext cx="7553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dirty="0" smtClean="0">
                  <a:latin typeface="Arial" pitchFamily="34" charset="0"/>
                  <a:cs typeface="Arial" pitchFamily="34" charset="0"/>
                </a:rPr>
                <a:t>2018</a:t>
              </a:r>
              <a:endParaRPr kumimoji="1" lang="ja-JP" alt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/>
          <p:cNvGrpSpPr/>
          <p:nvPr/>
        </p:nvGrpSpPr>
        <p:grpSpPr>
          <a:xfrm>
            <a:off x="35496" y="313772"/>
            <a:ext cx="8856984" cy="6427596"/>
            <a:chOff x="35496" y="25460"/>
            <a:chExt cx="8856984" cy="6427596"/>
          </a:xfrm>
        </p:grpSpPr>
        <p:grpSp>
          <p:nvGrpSpPr>
            <p:cNvPr id="26" name="グループ化 25"/>
            <p:cNvGrpSpPr/>
            <p:nvPr/>
          </p:nvGrpSpPr>
          <p:grpSpPr>
            <a:xfrm>
              <a:off x="179512" y="116632"/>
              <a:ext cx="4320000" cy="6336424"/>
              <a:chOff x="179512" y="116632"/>
              <a:chExt cx="4320000" cy="6336424"/>
            </a:xfrm>
          </p:grpSpPr>
          <p:pic>
            <p:nvPicPr>
              <p:cNvPr id="1026" name="Picture 2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9512" y="116632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8" name="Picture 4"/>
              <p:cNvPicPr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9512" y="2673056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9" name="Picture 5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9512" y="3933056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5" name="Picture 11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60000" y="5193056"/>
                <a:ext cx="288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7" name="Picture 3"/>
              <p:cNvPicPr>
                <a:picLocks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512" y="1412776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" name="グループ化 13"/>
            <p:cNvGrpSpPr/>
            <p:nvPr/>
          </p:nvGrpSpPr>
          <p:grpSpPr>
            <a:xfrm>
              <a:off x="4572000" y="116632"/>
              <a:ext cx="4320480" cy="6336424"/>
              <a:chOff x="4572000" y="80768"/>
              <a:chExt cx="4320480" cy="6336424"/>
            </a:xfrm>
          </p:grpSpPr>
          <p:pic>
            <p:nvPicPr>
              <p:cNvPr id="1030" name="Picture 6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4572000" y="80768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4" name="Picture 10"/>
              <p:cNvPicPr>
                <a:picLocks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4572000" y="5157192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1" name="Picture 7"/>
              <p:cNvPicPr>
                <a:picLocks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572480" y="1340768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2" name="Picture 8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4572000" y="2636912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3" name="Picture 9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4572480" y="3933056"/>
                <a:ext cx="4320000" cy="126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" name="テキスト ボックス 14"/>
            <p:cNvSpPr txBox="1"/>
            <p:nvPr/>
          </p:nvSpPr>
          <p:spPr>
            <a:xfrm>
              <a:off x="107504" y="44624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O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3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35496" y="1340768"/>
              <a:ext cx="6815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err="1" smtClean="0">
                  <a:solidFill>
                    <a:srgbClr val="FF0000"/>
                  </a:solidFill>
                  <a:latin typeface="+mn-lt"/>
                </a:rPr>
                <a:t>HCl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109372" y="2636912"/>
              <a:ext cx="5741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HF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15021" y="3841884"/>
              <a:ext cx="10005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HNO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3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2987824" y="5445224"/>
              <a:ext cx="12859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ClONO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2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4498400" y="25460"/>
              <a:ext cx="7216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CH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4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4459801" y="5157192"/>
              <a:ext cx="83227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HCN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4538538" y="2636912"/>
              <a:ext cx="609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CO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493463" y="3861048"/>
              <a:ext cx="7986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N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en-US" altLang="ja-JP" sz="2800" dirty="0" smtClean="0">
                  <a:solidFill>
                    <a:srgbClr val="FF0000"/>
                  </a:solidFill>
                  <a:latin typeface="+mn-lt"/>
                </a:rPr>
                <a:t>O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4448579" y="1321604"/>
              <a:ext cx="84350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C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kumimoji="1" lang="en-US" altLang="ja-JP" sz="2800" dirty="0" smtClean="0">
                  <a:solidFill>
                    <a:srgbClr val="FF0000"/>
                  </a:solidFill>
                  <a:latin typeface="+mn-lt"/>
                </a:rPr>
                <a:t>H</a:t>
              </a:r>
              <a:r>
                <a:rPr kumimoji="1" lang="en-US" altLang="ja-JP" sz="2800" baseline="-25000" dirty="0" smtClean="0">
                  <a:solidFill>
                    <a:srgbClr val="FF0000"/>
                  </a:solidFill>
                  <a:latin typeface="+mn-lt"/>
                </a:rPr>
                <a:t>6</a:t>
              </a:r>
              <a:endParaRPr kumimoji="1" lang="ja-JP" altLang="en-US" sz="2800" baseline="-25000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25" name="テキスト ボックス 24"/>
          <p:cNvSpPr txBox="1"/>
          <p:nvPr/>
        </p:nvSpPr>
        <p:spPr>
          <a:xfrm>
            <a:off x="899592" y="0"/>
            <a:ext cx="7375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>
                <a:latin typeface="+mn-lt"/>
              </a:rPr>
              <a:t>Time series of total columns over </a:t>
            </a:r>
            <a:r>
              <a:rPr kumimoji="1" lang="en-US" altLang="ja-JP" sz="3200" dirty="0" err="1" smtClean="0">
                <a:latin typeface="+mn-lt"/>
              </a:rPr>
              <a:t>Rikubetsu</a:t>
            </a:r>
            <a:endParaRPr kumimoji="1" lang="ja-JP" altLang="en-US" sz="3200" dirty="0">
              <a:latin typeface="+mn-lt"/>
            </a:endParaRPr>
          </a:p>
        </p:txBody>
      </p:sp>
      <p:sp>
        <p:nvSpPr>
          <p:cNvPr id="29" name="スライド番号プレースホルダ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7B961-693C-4C33-AD23-84F486C821BE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30" name="円/楕円 29"/>
          <p:cNvSpPr/>
          <p:nvPr/>
        </p:nvSpPr>
        <p:spPr>
          <a:xfrm>
            <a:off x="3131840" y="4293096"/>
            <a:ext cx="1008112" cy="1152128"/>
          </a:xfrm>
          <a:prstGeom prst="ellipse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066130"/>
          </a:xfrm>
        </p:spPr>
        <p:txBody>
          <a:bodyPr/>
          <a:lstStyle/>
          <a:p>
            <a:pPr algn="l"/>
            <a:r>
              <a:rPr lang="en-US" altLang="ja-JP" sz="3200" dirty="0" smtClean="0"/>
              <a:t>Data usage &amp; activities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512" y="1124744"/>
            <a:ext cx="8961364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u="sng" dirty="0" smtClean="0">
                <a:latin typeface="+mn-lt"/>
              </a:rPr>
              <a:t>・</a:t>
            </a:r>
            <a:r>
              <a:rPr kumimoji="1" lang="en-US" altLang="ja-JP" u="sng" dirty="0" smtClean="0">
                <a:latin typeface="+mn-lt"/>
              </a:rPr>
              <a:t>Presentations</a:t>
            </a:r>
          </a:p>
          <a:p>
            <a:r>
              <a:rPr lang="en-US" altLang="ja-JP" dirty="0" smtClean="0">
                <a:latin typeface="+mn-lt"/>
              </a:rPr>
              <a:t> JpGU-AGU2017: overall (</a:t>
            </a:r>
            <a:r>
              <a:rPr lang="en-US" altLang="ja-JP" dirty="0" err="1" smtClean="0">
                <a:latin typeface="+mn-lt"/>
              </a:rPr>
              <a:t>Nagahama</a:t>
            </a:r>
            <a:r>
              <a:rPr lang="en-US" altLang="ja-JP" dirty="0" smtClean="0">
                <a:latin typeface="+mn-lt"/>
              </a:rPr>
              <a:t> et al. ), CO (</a:t>
            </a:r>
            <a:r>
              <a:rPr lang="en-US" altLang="ja-JP" dirty="0" err="1" smtClean="0">
                <a:latin typeface="+mn-lt"/>
              </a:rPr>
              <a:t>Sunada</a:t>
            </a:r>
            <a:r>
              <a:rPr lang="en-US" altLang="ja-JP" dirty="0" smtClean="0">
                <a:latin typeface="+mn-lt"/>
              </a:rPr>
              <a:t> et al.)</a:t>
            </a:r>
          </a:p>
          <a:p>
            <a:r>
              <a:rPr lang="en-US" altLang="ja-JP" dirty="0" smtClean="0">
                <a:latin typeface="+mn-lt"/>
              </a:rPr>
              <a:t> JSAC2017: HCN (</a:t>
            </a:r>
            <a:r>
              <a:rPr lang="en-US" altLang="ja-JP" dirty="0" err="1" smtClean="0">
                <a:latin typeface="+mn-lt"/>
              </a:rPr>
              <a:t>Nagahama</a:t>
            </a:r>
            <a:r>
              <a:rPr lang="en-US" altLang="ja-JP" dirty="0" smtClean="0">
                <a:latin typeface="+mn-lt"/>
              </a:rPr>
              <a:t> &amp; </a:t>
            </a:r>
            <a:r>
              <a:rPr lang="en-US" altLang="ja-JP" dirty="0" err="1" smtClean="0">
                <a:latin typeface="+mn-lt"/>
              </a:rPr>
              <a:t>Morino</a:t>
            </a:r>
            <a:r>
              <a:rPr lang="en-US" altLang="ja-JP" dirty="0" smtClean="0">
                <a:latin typeface="+mn-lt"/>
              </a:rPr>
              <a:t>)</a:t>
            </a:r>
            <a:endParaRPr kumimoji="1"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AGU &amp; EGU: C</a:t>
            </a:r>
            <a:r>
              <a:rPr lang="en-US" altLang="ja-JP" baseline="-25000" dirty="0" smtClean="0">
                <a:latin typeface="+mn-lt"/>
              </a:rPr>
              <a:t>2</a:t>
            </a:r>
            <a:r>
              <a:rPr lang="en-US" altLang="ja-JP" dirty="0" smtClean="0">
                <a:latin typeface="+mn-lt"/>
              </a:rPr>
              <a:t>H</a:t>
            </a:r>
            <a:r>
              <a:rPr lang="en-US" altLang="ja-JP" baseline="-25000" dirty="0" smtClean="0">
                <a:latin typeface="+mn-lt"/>
              </a:rPr>
              <a:t>6</a:t>
            </a:r>
            <a:r>
              <a:rPr lang="en-US" altLang="ja-JP" dirty="0" smtClean="0">
                <a:latin typeface="+mn-lt"/>
              </a:rPr>
              <a:t> (</a:t>
            </a:r>
            <a:r>
              <a:rPr lang="en-US" altLang="ja-JP" dirty="0" err="1" smtClean="0">
                <a:latin typeface="+mn-lt"/>
              </a:rPr>
              <a:t>Mahieu</a:t>
            </a:r>
            <a:r>
              <a:rPr lang="en-US" altLang="ja-JP" dirty="0" smtClean="0">
                <a:latin typeface="+mn-lt"/>
              </a:rPr>
              <a:t> et al.)</a:t>
            </a:r>
          </a:p>
          <a:p>
            <a:r>
              <a:rPr lang="en-US" altLang="ja-JP" dirty="0" smtClean="0">
                <a:latin typeface="+mn-lt"/>
              </a:rPr>
              <a:t> JpGU2018: CFCs (Takeda et al.)</a:t>
            </a:r>
          </a:p>
          <a:p>
            <a:r>
              <a:rPr lang="en-US" altLang="ja-JP" dirty="0" smtClean="0">
                <a:latin typeface="+mn-lt"/>
              </a:rPr>
              <a:t> IRWG2018: CFCs (Takeda et al., Nakajima et al), </a:t>
            </a:r>
          </a:p>
          <a:p>
            <a:r>
              <a:rPr lang="en-US" altLang="ja-JP" dirty="0" smtClean="0">
                <a:latin typeface="+mn-lt"/>
              </a:rPr>
              <a:t>                       HCN (</a:t>
            </a:r>
            <a:r>
              <a:rPr lang="en-US" altLang="ja-JP" dirty="0" err="1" smtClean="0">
                <a:latin typeface="+mn-lt"/>
              </a:rPr>
              <a:t>Nagahama</a:t>
            </a:r>
            <a:r>
              <a:rPr lang="en-US" altLang="ja-JP" dirty="0" smtClean="0">
                <a:latin typeface="+mn-lt"/>
              </a:rPr>
              <a:t> &amp; </a:t>
            </a:r>
            <a:r>
              <a:rPr lang="en-US" altLang="ja-JP" dirty="0" err="1" smtClean="0">
                <a:latin typeface="+mn-lt"/>
              </a:rPr>
              <a:t>Morino</a:t>
            </a:r>
            <a:r>
              <a:rPr lang="en-US" altLang="ja-JP" dirty="0" smtClean="0">
                <a:latin typeface="+mn-lt"/>
              </a:rPr>
              <a:t>)</a:t>
            </a:r>
          </a:p>
          <a:p>
            <a:endParaRPr kumimoji="1" lang="en-US" altLang="ja-JP" dirty="0" smtClean="0">
              <a:latin typeface="+mn-lt"/>
            </a:endParaRPr>
          </a:p>
          <a:p>
            <a:r>
              <a:rPr lang="ja-JP" altLang="en-US" u="sng" dirty="0" smtClean="0">
                <a:latin typeface="+mn-lt"/>
              </a:rPr>
              <a:t>・</a:t>
            </a:r>
            <a:r>
              <a:rPr lang="en-US" altLang="ja-JP" u="sng" dirty="0" smtClean="0">
                <a:latin typeface="+mn-lt"/>
              </a:rPr>
              <a:t>ISEE workshop </a:t>
            </a:r>
            <a:r>
              <a:rPr lang="en-US" altLang="ja-JP" dirty="0" smtClean="0">
                <a:latin typeface="+mn-lt"/>
              </a:rPr>
              <a:t>on detection of atmospheric composition change </a:t>
            </a:r>
          </a:p>
          <a:p>
            <a:r>
              <a:rPr lang="en-US" altLang="ja-JP" dirty="0" smtClean="0">
                <a:latin typeface="+mn-lt"/>
              </a:rPr>
              <a:t>  with a ground-based infrared spectroscopy (held on 14-15 Nov. 2017)</a:t>
            </a:r>
          </a:p>
          <a:p>
            <a:r>
              <a:rPr lang="en-US" altLang="ja-JP" dirty="0" smtClean="0">
                <a:latin typeface="+mn-lt"/>
              </a:rPr>
              <a:t>      14 talks + discussion on future plan of Japanese groups</a:t>
            </a:r>
          </a:p>
          <a:p>
            <a:endParaRPr kumimoji="1" lang="en-US" altLang="ja-JP" dirty="0" smtClean="0">
              <a:latin typeface="+mn-lt"/>
            </a:endParaRPr>
          </a:p>
          <a:p>
            <a:r>
              <a:rPr kumimoji="1" lang="en-US" altLang="ja-JP" dirty="0" smtClean="0">
                <a:latin typeface="+mn-lt"/>
              </a:rPr>
              <a:t> </a:t>
            </a:r>
            <a:r>
              <a:rPr kumimoji="1" lang="en-US" altLang="ja-JP" u="sng" dirty="0" smtClean="0">
                <a:latin typeface="+mn-lt"/>
              </a:rPr>
              <a:t>The 20</a:t>
            </a:r>
            <a:r>
              <a:rPr kumimoji="1" lang="en-US" altLang="ja-JP" u="sng" baseline="30000" dirty="0" smtClean="0">
                <a:latin typeface="+mn-lt"/>
              </a:rPr>
              <a:t>th</a:t>
            </a:r>
            <a:r>
              <a:rPr kumimoji="1" lang="en-US" altLang="ja-JP" u="sng" dirty="0" smtClean="0">
                <a:latin typeface="+mn-lt"/>
              </a:rPr>
              <a:t> anniversary symposium of </a:t>
            </a:r>
            <a:r>
              <a:rPr kumimoji="1" lang="en-US" altLang="ja-JP" u="sng" dirty="0" err="1" smtClean="0">
                <a:latin typeface="+mn-lt"/>
              </a:rPr>
              <a:t>Rikubetsu</a:t>
            </a:r>
            <a:r>
              <a:rPr kumimoji="1" lang="en-US" altLang="ja-JP" u="sng" dirty="0" smtClean="0">
                <a:latin typeface="+mn-lt"/>
              </a:rPr>
              <a:t> Observatory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44624"/>
            <a:ext cx="9108504" cy="922114"/>
          </a:xfrm>
        </p:spPr>
        <p:txBody>
          <a:bodyPr/>
          <a:lstStyle/>
          <a:p>
            <a:r>
              <a:rPr kumimoji="1" lang="en-US" altLang="ja-JP" sz="3200" dirty="0" smtClean="0"/>
              <a:t>20</a:t>
            </a:r>
            <a:r>
              <a:rPr kumimoji="1" lang="en-US" altLang="ja-JP" sz="3200" baseline="30000" dirty="0" smtClean="0"/>
              <a:t>th</a:t>
            </a:r>
            <a:r>
              <a:rPr kumimoji="1" lang="en-US" altLang="ja-JP" sz="3200" dirty="0" smtClean="0"/>
              <a:t> anniversary symposium of </a:t>
            </a:r>
            <a:r>
              <a:rPr kumimoji="1" lang="en-US" altLang="ja-JP" sz="3200" dirty="0" err="1" smtClean="0"/>
              <a:t>Rikubetsu</a:t>
            </a:r>
            <a:r>
              <a:rPr kumimoji="1" lang="en-US" altLang="ja-JP" sz="3200" dirty="0" smtClean="0"/>
              <a:t> Observatory  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43608" y="764704"/>
            <a:ext cx="6668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+mn-lt"/>
              </a:rPr>
              <a:t>he</a:t>
            </a:r>
            <a:r>
              <a:rPr kumimoji="1" lang="en-US" altLang="ja-JP" dirty="0" smtClean="0">
                <a:latin typeface="+mn-lt"/>
              </a:rPr>
              <a:t>ld on November 8-9, 2017 at </a:t>
            </a:r>
            <a:r>
              <a:rPr kumimoji="1" lang="en-US" altLang="ja-JP" dirty="0" err="1" smtClean="0">
                <a:latin typeface="+mn-lt"/>
              </a:rPr>
              <a:t>Rikubetsu</a:t>
            </a:r>
            <a:r>
              <a:rPr kumimoji="1" lang="en-US" altLang="ja-JP" dirty="0" smtClean="0">
                <a:latin typeface="+mn-lt"/>
              </a:rPr>
              <a:t> town hall</a:t>
            </a:r>
            <a:endParaRPr kumimoji="1" lang="ja-JP" altLang="en-US" dirty="0">
              <a:latin typeface="+mn-lt"/>
            </a:endParaRPr>
          </a:p>
        </p:txBody>
      </p:sp>
      <p:pic>
        <p:nvPicPr>
          <p:cNvPr id="4" name="図 3" descr="DSC_05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80" y="1484784"/>
            <a:ext cx="3491880" cy="2618910"/>
          </a:xfrm>
          <a:prstGeom prst="rect">
            <a:avLst/>
          </a:prstGeom>
        </p:spPr>
      </p:pic>
      <p:pic>
        <p:nvPicPr>
          <p:cNvPr id="6" name="図 5" descr="写真２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48352" y="4130988"/>
            <a:ext cx="3492000" cy="2619000"/>
          </a:xfrm>
          <a:prstGeom prst="rect">
            <a:avLst/>
          </a:prstGeom>
        </p:spPr>
      </p:pic>
      <p:pic>
        <p:nvPicPr>
          <p:cNvPr id="7" name="図 6" descr="写真３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0080" y="4131078"/>
            <a:ext cx="3491880" cy="2618910"/>
          </a:xfrm>
          <a:prstGeom prst="rect">
            <a:avLst/>
          </a:prstGeom>
        </p:spPr>
      </p:pic>
      <p:pic>
        <p:nvPicPr>
          <p:cNvPr id="8" name="図 7" descr="写真１c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48352" y="1733375"/>
            <a:ext cx="3492000" cy="2370319"/>
          </a:xfrm>
          <a:prstGeom prst="rect">
            <a:avLst/>
          </a:prstGeom>
        </p:spPr>
      </p:pic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ja-JP" sz="3200" dirty="0" smtClean="0"/>
              <a:t>Issue of </a:t>
            </a:r>
            <a:r>
              <a:rPr lang="en-US" altLang="ja-JP" sz="3200" dirty="0" err="1" smtClean="0"/>
              <a:t>Rikubetsu</a:t>
            </a:r>
            <a:r>
              <a:rPr lang="en-US" altLang="ja-JP" sz="3200" dirty="0" smtClean="0"/>
              <a:t> FTIR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512" y="1124744"/>
            <a:ext cx="885460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u="sng" dirty="0" smtClean="0">
                <a:latin typeface="+mn-lt"/>
              </a:rPr>
              <a:t>・</a:t>
            </a:r>
            <a:r>
              <a:rPr lang="en-US" altLang="ja-JP" u="sng" dirty="0" smtClean="0">
                <a:latin typeface="+mn-lt"/>
              </a:rPr>
              <a:t>Degrading spectrum in the filter #6 region since 2014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Since 2014, S/N of the spectrum in the filter #6 region has been </a:t>
            </a:r>
          </a:p>
          <a:p>
            <a:r>
              <a:rPr lang="en-US" altLang="ja-JP" dirty="0" smtClean="0">
                <a:latin typeface="+mn-lt"/>
              </a:rPr>
              <a:t>   by 1/3-1/5 degraded in comparison with those obtained until 2010. 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This may be caused by small intensity in the filter #6 region. 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Due to degrading, retrievals of weak absorption lines such as </a:t>
            </a:r>
          </a:p>
          <a:p>
            <a:r>
              <a:rPr lang="en-US" altLang="ja-JP" dirty="0" smtClean="0">
                <a:latin typeface="+mn-lt"/>
              </a:rPr>
              <a:t>   HNO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and CFCs became difficult. For 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, DOFs and the total error </a:t>
            </a:r>
          </a:p>
          <a:p>
            <a:r>
              <a:rPr lang="en-US" altLang="ja-JP" dirty="0" smtClean="0">
                <a:latin typeface="+mn-lt"/>
              </a:rPr>
              <a:t>   became worse significantly.</a:t>
            </a:r>
          </a:p>
          <a:p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Currently, no data in HNO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and ClONO</a:t>
            </a:r>
            <a:r>
              <a:rPr lang="en-US" altLang="ja-JP" baseline="-25000" dirty="0" smtClean="0">
                <a:latin typeface="+mn-lt"/>
              </a:rPr>
              <a:t>2</a:t>
            </a:r>
            <a:r>
              <a:rPr lang="en-US" altLang="ja-JP" dirty="0" smtClean="0">
                <a:latin typeface="+mn-lt"/>
              </a:rPr>
              <a:t> since 2014 is archived</a:t>
            </a:r>
            <a:r>
              <a:rPr lang="ja-JP" altLang="en-US" dirty="0" smtClean="0">
                <a:latin typeface="+mn-lt"/>
              </a:rPr>
              <a:t> </a:t>
            </a:r>
            <a:endParaRPr lang="en-US" altLang="ja-JP" dirty="0" smtClean="0">
              <a:latin typeface="+mn-lt"/>
            </a:endParaRPr>
          </a:p>
          <a:p>
            <a:r>
              <a:rPr lang="en-US" altLang="ja-JP" dirty="0" smtClean="0">
                <a:latin typeface="+mn-lt"/>
              </a:rPr>
              <a:t>   at NDACC DHF, although the O</a:t>
            </a:r>
            <a:r>
              <a:rPr lang="en-US" altLang="ja-JP" baseline="-25000" dirty="0" smtClean="0">
                <a:latin typeface="+mn-lt"/>
              </a:rPr>
              <a:t>3</a:t>
            </a:r>
            <a:r>
              <a:rPr lang="en-US" altLang="ja-JP" dirty="0" smtClean="0">
                <a:latin typeface="+mn-lt"/>
              </a:rPr>
              <a:t> retrieval results are still archived. </a:t>
            </a:r>
          </a:p>
          <a:p>
            <a:endParaRPr lang="en-US" altLang="ja-JP" dirty="0" smtClean="0">
              <a:latin typeface="+mn-lt"/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43649"/>
            <a:ext cx="5760000" cy="3173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61374"/>
            <a:ext cx="5796000" cy="317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5868144" y="1556792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</a:rPr>
              <a:t>120M (-2010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868144" y="4725144"/>
            <a:ext cx="2265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</a:rPr>
              <a:t>120/5HR (2014-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796136" y="6309320"/>
            <a:ext cx="3069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 smtClean="0">
                <a:latin typeface="+mn-lt"/>
              </a:rPr>
              <a:t>(Courtesy </a:t>
            </a:r>
            <a:r>
              <a:rPr lang="en-US" altLang="ja-JP" sz="1800" dirty="0" smtClean="0">
                <a:latin typeface="+mn-lt"/>
              </a:rPr>
              <a:t>of Masanori Takeda)</a:t>
            </a:r>
            <a:endParaRPr kumimoji="1" lang="ja-JP" altLang="en-US" sz="1800" dirty="0">
              <a:latin typeface="+mn-lt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39552" y="0"/>
            <a:ext cx="82209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>
                <a:latin typeface="+mn-lt"/>
              </a:rPr>
              <a:t>S</a:t>
            </a:r>
            <a:r>
              <a:rPr kumimoji="1" lang="en-US" altLang="ja-JP" sz="3200" dirty="0" smtClean="0">
                <a:latin typeface="+mn-lt"/>
              </a:rPr>
              <a:t>pectra</a:t>
            </a:r>
            <a:r>
              <a:rPr lang="en-US" altLang="ja-JP" sz="3200" dirty="0" smtClean="0">
                <a:latin typeface="+mn-lt"/>
              </a:rPr>
              <a:t> in the filter #6 region (In case of CFC-12)</a:t>
            </a:r>
            <a:endParaRPr kumimoji="1" lang="ja-JP" altLang="en-US" sz="3200" dirty="0">
              <a:latin typeface="+mn-lt"/>
            </a:endParaRPr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l"/>
            <a:r>
              <a:rPr lang="en-US" altLang="ja-JP" sz="3200" dirty="0" smtClean="0"/>
              <a:t>RMS and DOFs of O</a:t>
            </a:r>
            <a:r>
              <a:rPr lang="en-US" altLang="ja-JP" sz="3200" baseline="-25000" dirty="0" smtClean="0"/>
              <a:t>3</a:t>
            </a:r>
            <a:r>
              <a:rPr lang="en-US" altLang="ja-JP" sz="3200" dirty="0" smtClean="0"/>
              <a:t> (1000-1005 cm</a:t>
            </a:r>
            <a:r>
              <a:rPr lang="en-US" altLang="ja-JP" sz="3200" baseline="30000" dirty="0" smtClean="0"/>
              <a:t>-1</a:t>
            </a:r>
            <a:r>
              <a:rPr lang="en-US" altLang="ja-JP" sz="3200" dirty="0" smtClean="0"/>
              <a:t>)</a:t>
            </a:r>
            <a:endParaRPr kumimoji="1" lang="ja-JP" altLang="en-US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76295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上矢印 3"/>
          <p:cNvSpPr/>
          <p:nvPr/>
        </p:nvSpPr>
        <p:spPr>
          <a:xfrm>
            <a:off x="8100392" y="1700808"/>
            <a:ext cx="288032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028384" y="6093296"/>
            <a:ext cx="914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</a:rPr>
              <a:t>120M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703840" y="119675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</a:rPr>
              <a:t>120/5HR</a:t>
            </a:r>
            <a:endParaRPr kumimoji="1" lang="ja-JP" altLang="en-US" dirty="0"/>
          </a:p>
        </p:txBody>
      </p:sp>
      <p:sp>
        <p:nvSpPr>
          <p:cNvPr id="8" name="上矢印 7"/>
          <p:cNvSpPr/>
          <p:nvPr/>
        </p:nvSpPr>
        <p:spPr>
          <a:xfrm>
            <a:off x="8100392" y="3212976"/>
            <a:ext cx="288032" cy="28803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7956376" y="2492896"/>
            <a:ext cx="93610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956376" y="3212976"/>
            <a:ext cx="936104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スライド番号プレースホル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27530-60F0-4677-9C7A-A1CF45EFC656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13965</TotalTime>
  <Words>1041</Words>
  <Application>Microsoft Office PowerPoint</Application>
  <PresentationFormat>画面に合わせる (4:3)</PresentationFormat>
  <Paragraphs>176</Paragraphs>
  <Slides>17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18" baseType="lpstr">
      <vt:lpstr>Office テーマ</vt:lpstr>
      <vt:lpstr>Rikubetsu site report –NDACC measurements</vt:lpstr>
      <vt:lpstr>スライド 2</vt:lpstr>
      <vt:lpstr>Measurements, analysis and archives</vt:lpstr>
      <vt:lpstr>スライド 4</vt:lpstr>
      <vt:lpstr>Data usage &amp; activities</vt:lpstr>
      <vt:lpstr>20th anniversary symposium of Rikubetsu Observatory  </vt:lpstr>
      <vt:lpstr>Issue of Rikubetsu FTIR</vt:lpstr>
      <vt:lpstr>スライド 8</vt:lpstr>
      <vt:lpstr>RMS and DOFs of O3 (1000-1005 cm-1)</vt:lpstr>
      <vt:lpstr>Total error of retrieved total column from O3 (1000-1005 cm-1)</vt:lpstr>
      <vt:lpstr>Issue of Rikubetsu FTIR</vt:lpstr>
      <vt:lpstr>Issue of Rikubetsu FTIR</vt:lpstr>
      <vt:lpstr>New mirrors of the solar tracker  (further details appear in Morino’s poster)</vt:lpstr>
      <vt:lpstr>Issue of Rikubetsu FTIR</vt:lpstr>
      <vt:lpstr>Future plan of ISEE/NU group</vt:lpstr>
      <vt:lpstr>Summary</vt:lpstr>
      <vt:lpstr>Thank you!</vt:lpstr>
    </vt:vector>
  </TitlesOfParts>
  <Company>国立ヒーローヒロイン養成学校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Long-term monitoring of the stratospheric and mesospheric ozone with the two ground-based millimeter-wave radiometers in NIES, Japan</dc:title>
  <dc:creator>白銀みさお</dc:creator>
  <cp:lastModifiedBy>Yashima</cp:lastModifiedBy>
  <cp:revision>981</cp:revision>
  <dcterms:created xsi:type="dcterms:W3CDTF">2004-06-21T06:46:24Z</dcterms:created>
  <dcterms:modified xsi:type="dcterms:W3CDTF">2018-06-13T14:18:23Z</dcterms:modified>
</cp:coreProperties>
</file>