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11" r:id="rId1"/>
  </p:sldMasterIdLst>
  <p:notesMasterIdLst>
    <p:notesMasterId r:id="rId13"/>
  </p:notesMasterIdLst>
  <p:handoutMasterIdLst>
    <p:handoutMasterId r:id="rId14"/>
  </p:handoutMasterIdLst>
  <p:sldIdLst>
    <p:sldId id="344" r:id="rId2"/>
    <p:sldId id="385" r:id="rId3"/>
    <p:sldId id="374" r:id="rId4"/>
    <p:sldId id="387" r:id="rId5"/>
    <p:sldId id="388" r:id="rId6"/>
    <p:sldId id="390" r:id="rId7"/>
    <p:sldId id="386" r:id="rId8"/>
    <p:sldId id="383" r:id="rId9"/>
    <p:sldId id="349" r:id="rId10"/>
    <p:sldId id="257" r:id="rId11"/>
    <p:sldId id="389" r:id="rId12"/>
  </p:sldIdLst>
  <p:sldSz cx="9906000" cy="6858000" type="A4"/>
  <p:notesSz cx="6642100" cy="9779000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00"/>
    <a:srgbClr val="003286"/>
    <a:srgbClr val="FFFFFF"/>
    <a:srgbClr val="0003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46" autoAdjust="0"/>
  </p:normalViewPr>
  <p:slideViewPr>
    <p:cSldViewPr>
      <p:cViewPr varScale="1">
        <p:scale>
          <a:sx n="80" d="100"/>
          <a:sy n="80" d="100"/>
        </p:scale>
        <p:origin x="-1258" y="-77"/>
      </p:cViewPr>
      <p:guideLst>
        <p:guide orient="horz" pos="2160"/>
        <p:guide pos="312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98000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2650" y="4660900"/>
            <a:ext cx="4876800" cy="441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noProof="0" smtClean="0"/>
              <a:t>Klicka för att ändra format på bakgrundstexten</a:t>
            </a:r>
          </a:p>
          <a:p>
            <a:pPr lvl="1"/>
            <a:r>
              <a:rPr lang="sv-SE" noProof="0" smtClean="0"/>
              <a:t>Nivå två</a:t>
            </a:r>
          </a:p>
          <a:p>
            <a:pPr lvl="2"/>
            <a:r>
              <a:rPr lang="sv-SE" noProof="0" smtClean="0"/>
              <a:t>Nivå tre</a:t>
            </a:r>
          </a:p>
          <a:p>
            <a:pPr lvl="3"/>
            <a:r>
              <a:rPr lang="sv-SE" noProof="0" smtClean="0"/>
              <a:t>Nivå fyra</a:t>
            </a:r>
          </a:p>
          <a:p>
            <a:pPr lvl="4"/>
            <a:r>
              <a:rPr lang="sv-SE" noProof="0" smtClean="0"/>
              <a:t>Nivå fem</a:t>
            </a:r>
          </a:p>
        </p:txBody>
      </p:sp>
      <p:sp>
        <p:nvSpPr>
          <p:cNvPr id="11267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857250"/>
            <a:ext cx="493395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5904184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4075" y="857250"/>
            <a:ext cx="4933950" cy="3416300"/>
          </a:xfrm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4075" y="857250"/>
            <a:ext cx="4933950" cy="3416300"/>
          </a:xfrm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4075" y="857250"/>
            <a:ext cx="4933950" cy="3416300"/>
          </a:xfrm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4075" y="857250"/>
            <a:ext cx="4933950" cy="3416300"/>
          </a:xfrm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4075" y="857250"/>
            <a:ext cx="4933950" cy="3416300"/>
          </a:xfrm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5B5467-A476-4131-899E-DF451A0419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7354A5-279C-4583-B1F6-6C4C56B5340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3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3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7354A5-279C-4583-B1F6-6C4C56B5340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D0F98B-AE4E-437F-BBA3-4C490E8E44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7354A5-279C-4583-B1F6-6C4C56B5340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5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5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B0DBA4-0137-4BCD-83BA-B48DEE5EDE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7354A5-279C-4583-B1F6-6C4C56B5340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7354A5-279C-4583-B1F6-6C4C56B5340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32413C-4F96-47F4-93F8-7544555ACD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5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7354A5-279C-4583-B1F6-6C4C56B5340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7354A5-279C-4583-B1F6-6C4C56B5340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5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C7354A5-279C-4583-B1F6-6C4C56B5340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ext Box 47"/>
          <p:cNvSpPr txBox="1">
            <a:spLocks noChangeArrowheads="1"/>
          </p:cNvSpPr>
          <p:nvPr userDrawn="1"/>
        </p:nvSpPr>
        <p:spPr bwMode="auto">
          <a:xfrm>
            <a:off x="2724150" y="6324603"/>
            <a:ext cx="4870450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762000" eaLnBrk="0" hangingPunct="0">
              <a:spcBef>
                <a:spcPct val="50000"/>
              </a:spcBef>
              <a:defRPr/>
            </a:pPr>
            <a:r>
              <a:rPr lang="sv-SE" sz="1400" dirty="0">
                <a:solidFill>
                  <a:srgbClr val="FFFFFF"/>
                </a:solidFill>
              </a:rPr>
              <a:t>IRWG 2010 </a:t>
            </a:r>
          </a:p>
        </p:txBody>
      </p:sp>
      <p:sp>
        <p:nvSpPr>
          <p:cNvPr id="8" name="Rectangle 48"/>
          <p:cNvSpPr>
            <a:spLocks noChangeArrowheads="1"/>
          </p:cNvSpPr>
          <p:nvPr userDrawn="1"/>
        </p:nvSpPr>
        <p:spPr bwMode="auto">
          <a:xfrm>
            <a:off x="247654" y="6172202"/>
            <a:ext cx="591829" cy="49244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762000" eaLnBrk="0" hangingPunct="0">
              <a:defRPr/>
            </a:pPr>
            <a:fld id="{55CF6321-66FB-46B6-8D3A-8E8692AE6BF5}" type="slidenum">
              <a:rPr lang="sv-SE" sz="2600" b="1"/>
              <a:pPr defTabSz="762000" eaLnBrk="0" hangingPunct="0">
                <a:defRPr/>
              </a:pPr>
              <a:t>‹#›</a:t>
            </a:fld>
            <a:endParaRPr lang="en-GB" sz="2600"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4" descr="utomhus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906000" cy="6838951"/>
          </a:xfrm>
          <a:prstGeom prst="rect">
            <a:avLst/>
          </a:prstGeom>
        </p:spPr>
      </p:pic>
      <p:sp>
        <p:nvSpPr>
          <p:cNvPr id="215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76846" y="2452693"/>
            <a:ext cx="7952317" cy="9683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endParaRPr lang="en-GB" u="sng" dirty="0" smtClean="0">
              <a:solidFill>
                <a:srgbClr val="0000FF"/>
              </a:solidFill>
            </a:endParaRP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4524375"/>
            <a:ext cx="7162800" cy="355282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en-GB" sz="1800" dirty="0"/>
          </a:p>
          <a:p>
            <a:pPr algn="l" eaLnBrk="1" hangingPunct="1">
              <a:lnSpc>
                <a:spcPct val="80000"/>
              </a:lnSpc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Johan Mellqvist, Glenn Persson</a:t>
            </a:r>
            <a:endParaRPr lang="en-GB" sz="2400" b="1" dirty="0">
              <a:solidFill>
                <a:schemeClr val="tx1"/>
              </a:solidFill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Space, Earth and Environment 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Chalmers University of technology</a:t>
            </a:r>
            <a:r>
              <a:rPr lang="sv-SE" sz="2400" b="1" dirty="0" smtClean="0">
                <a:solidFill>
                  <a:schemeClr val="tx1"/>
                </a:solidFill>
              </a:rPr>
              <a:t> 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GB" sz="2400" b="1" dirty="0" err="1" smtClean="0">
                <a:solidFill>
                  <a:schemeClr val="tx1"/>
                </a:solidFill>
              </a:rPr>
              <a:t>Göteborg</a:t>
            </a:r>
            <a:r>
              <a:rPr lang="en-GB" sz="2400" b="1" dirty="0" smtClean="0">
                <a:solidFill>
                  <a:schemeClr val="tx1"/>
                </a:solidFill>
              </a:rPr>
              <a:t>, </a:t>
            </a:r>
            <a:r>
              <a:rPr lang="sv-SE" sz="2400" b="1" dirty="0" smtClean="0">
                <a:solidFill>
                  <a:schemeClr val="tx1"/>
                </a:solidFill>
              </a:rPr>
              <a:t>Sweden 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sv-SE" sz="2400" b="1" dirty="0" smtClean="0">
                <a:solidFill>
                  <a:schemeClr val="tx1"/>
                </a:solidFill>
              </a:rPr>
              <a:t>johan.mellqvist@chalmers.se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en-GB" sz="2400" u="sng" dirty="0" smtClean="0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533400" y="276761"/>
            <a:ext cx="9905999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sv-SE" sz="4400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Site report </a:t>
            </a:r>
            <a:r>
              <a:rPr lang="sv-SE" sz="4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- Harestua – 23 years</a:t>
            </a:r>
            <a:endParaRPr lang="sv-SE" sz="4400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ctr" eaLnBrk="0" hangingPunct="0">
              <a:defRPr/>
            </a:pPr>
            <a:endParaRPr lang="sv-SE" sz="1800" dirty="0" smtClean="0"/>
          </a:p>
          <a:p>
            <a:pPr eaLnBrk="0" hangingPunct="0">
              <a:defRPr/>
            </a:pPr>
            <a:r>
              <a:rPr lang="sv-SE" b="1" dirty="0" smtClean="0"/>
              <a:t> 60.2°N</a:t>
            </a:r>
            <a:r>
              <a:rPr lang="sv-SE" b="1" dirty="0"/>
              <a:t>, 10.8°E, 596 m.a.s.l.</a:t>
            </a:r>
            <a:r>
              <a:rPr lang="sv-SE" b="1" dirty="0">
                <a:latin typeface="Verdana" pitchFamily="34" charset="0"/>
              </a:rPr>
              <a:t> </a:t>
            </a:r>
            <a:endParaRPr lang="en-US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35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96676"/>
            <a:ext cx="8420100" cy="4419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sv-SE" sz="2800" dirty="0" smtClean="0"/>
              <a:t>SFIT2  v3.94 algoritm, (CH4, CO, HCL, HCN, HNO3, N2O,O3). </a:t>
            </a:r>
            <a:r>
              <a:rPr lang="en-US" sz="2800" dirty="0" smtClean="0"/>
              <a:t>SFIT2 v3.81</a:t>
            </a:r>
            <a:r>
              <a:rPr lang="en-US" sz="2800" dirty="0"/>
              <a:t>, other NDACC </a:t>
            </a:r>
            <a:r>
              <a:rPr lang="en-US" sz="2800" dirty="0" smtClean="0"/>
              <a:t>species</a:t>
            </a: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sv-SE" sz="2800" dirty="0"/>
              <a:t>Hitran 2004/Hitran 2008 </a:t>
            </a:r>
            <a:r>
              <a:rPr lang="sv-SE" sz="2800" dirty="0" smtClean="0"/>
              <a:t>linelist</a:t>
            </a: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sv-SE" sz="2800" dirty="0" smtClean="0"/>
              <a:t>Apriori </a:t>
            </a:r>
            <a:r>
              <a:rPr lang="sv-SE" sz="2800" dirty="0"/>
              <a:t>EMEP </a:t>
            </a:r>
            <a:r>
              <a:rPr lang="sv-SE" sz="2800" dirty="0" smtClean="0"/>
              <a:t>profiles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sv-SE" sz="2800" dirty="0" smtClean="0"/>
              <a:t>NCEP data for pressure and temperature profiles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sv-SE" sz="2800" dirty="0" smtClean="0"/>
              <a:t>ILS using HBr cell and Linefit, ver. 9 </a:t>
            </a:r>
          </a:p>
        </p:txBody>
      </p:sp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609600" y="228601"/>
            <a:ext cx="8610600" cy="3477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sv-SE" sz="4000" dirty="0"/>
              <a:t>Spectroscopic retrieval details </a:t>
            </a:r>
          </a:p>
          <a:p>
            <a:pPr algn="ctr" eaLnBrk="0" hangingPunct="0">
              <a:spcBef>
                <a:spcPct val="50000"/>
              </a:spcBef>
              <a:defRPr/>
            </a:pPr>
            <a:endParaRPr lang="sv-SE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spcBef>
                <a:spcPct val="50000"/>
              </a:spcBef>
              <a:defRPr/>
            </a:pPr>
            <a:endParaRPr lang="en-US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spcBef>
                <a:spcPct val="50000"/>
              </a:spcBef>
              <a:defRPr/>
            </a:pP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-228600"/>
            <a:ext cx="8915400" cy="1143000"/>
          </a:xfrm>
        </p:spPr>
        <p:txBody>
          <a:bodyPr/>
          <a:lstStyle/>
          <a:p>
            <a:r>
              <a:rPr lang="sv-SE" dirty="0" smtClean="0"/>
              <a:t>Future</a:t>
            </a:r>
            <a:endParaRPr lang="sv-SE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762000" y="685800"/>
            <a:ext cx="8915400" cy="910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endParaRPr lang="en-US" sz="2400" b="1" dirty="0" smtClean="0">
              <a:latin typeface="Adobe Caslon Pro" pitchFamily="18" charset="0"/>
            </a:endParaRPr>
          </a:p>
          <a:p>
            <a:pPr marL="0" lvl="1"/>
            <a:r>
              <a:rPr lang="en-US" sz="2400" b="1" dirty="0" smtClean="0">
                <a:latin typeface="Adobe Caslon Pro" pitchFamily="18" charset="0"/>
              </a:rPr>
              <a:t>Funding secured for running site with 0.5 Engineer, data in Swedish EPA database.  </a:t>
            </a:r>
          </a:p>
          <a:p>
            <a:pPr marL="0" lvl="1"/>
            <a:r>
              <a:rPr lang="en-US" sz="2400" b="1" dirty="0" smtClean="0">
                <a:latin typeface="Adobe Caslon Pro" pitchFamily="18" charset="0"/>
              </a:rPr>
              <a:t>This summer switching </a:t>
            </a:r>
            <a:r>
              <a:rPr lang="en-US" sz="2400" b="1" dirty="0">
                <a:latin typeface="Adobe Caslon Pro" pitchFamily="18" charset="0"/>
              </a:rPr>
              <a:t>to SFIT4 with full error characterization </a:t>
            </a:r>
            <a:r>
              <a:rPr lang="en-US" sz="2400" b="1" dirty="0" smtClean="0">
                <a:latin typeface="Adobe Caslon Pro" pitchFamily="18" charset="0"/>
              </a:rPr>
              <a:t>and WAAC </a:t>
            </a:r>
            <a:r>
              <a:rPr lang="en-US" sz="2400" b="1" dirty="0" err="1" smtClean="0">
                <a:latin typeface="Adobe Caslon Pro" pitchFamily="18" charset="0"/>
              </a:rPr>
              <a:t>apriori</a:t>
            </a:r>
            <a:r>
              <a:rPr lang="en-US" sz="2400" b="1" dirty="0" smtClean="0">
                <a:latin typeface="Adobe Caslon Pro" pitchFamily="18" charset="0"/>
              </a:rPr>
              <a:t> profiles  </a:t>
            </a:r>
          </a:p>
          <a:p>
            <a:pPr marL="0" lvl="1"/>
            <a:r>
              <a:rPr lang="en-US" sz="2400" b="1" dirty="0">
                <a:latin typeface="Adobe Caslon Pro" pitchFamily="18" charset="0"/>
              </a:rPr>
              <a:t>HD4 </a:t>
            </a:r>
            <a:r>
              <a:rPr lang="en-US" sz="2400" b="1" dirty="0" err="1" smtClean="0">
                <a:latin typeface="Adobe Caslon Pro" pitchFamily="18" charset="0"/>
              </a:rPr>
              <a:t>Geoms</a:t>
            </a:r>
            <a:r>
              <a:rPr lang="en-US" sz="2400" b="1" dirty="0" smtClean="0">
                <a:latin typeface="Adobe Caslon Pro" pitchFamily="18" charset="0"/>
              </a:rPr>
              <a:t> reporting during the fall</a:t>
            </a:r>
            <a:endParaRPr lang="en-US" sz="2400" b="1" dirty="0">
              <a:latin typeface="Adobe Caslon Pro" pitchFamily="18" charset="0"/>
            </a:endParaRPr>
          </a:p>
          <a:p>
            <a:pPr marL="0" lvl="1"/>
            <a:r>
              <a:rPr lang="en-US" sz="2400" b="1" dirty="0" smtClean="0">
                <a:latin typeface="Adobe Caslon Pro" pitchFamily="18" charset="0"/>
              </a:rPr>
              <a:t>Need to get new instrument within the next couple of years</a:t>
            </a:r>
          </a:p>
          <a:p>
            <a:pPr marL="0" lvl="1"/>
            <a:r>
              <a:rPr lang="en-US" sz="2400" b="1" dirty="0" smtClean="0">
                <a:latin typeface="Adobe Caslon Pro" pitchFamily="18" charset="0"/>
              </a:rPr>
              <a:t>We would like to start a new measurements site in Northern  India, Swedish-Indian  research platform available, I am in the board</a:t>
            </a:r>
            <a:endParaRPr lang="en-US" sz="2400" b="1" dirty="0">
              <a:latin typeface="Adobe Caslon Pro" pitchFamily="18" charset="0"/>
            </a:endParaRPr>
          </a:p>
          <a:p>
            <a:pPr marL="0" lvl="1" indent="0">
              <a:buNone/>
            </a:pPr>
            <a:r>
              <a:rPr lang="en-US" sz="2400" b="1" dirty="0" smtClean="0">
                <a:latin typeface="Adobe Caslon Pro" pitchFamily="18" charset="0"/>
              </a:rPr>
              <a:t>Science</a:t>
            </a:r>
          </a:p>
          <a:p>
            <a:pPr marL="400050" lvl="2"/>
            <a:r>
              <a:rPr lang="en-US" sz="2000" b="1" dirty="0" smtClean="0">
                <a:latin typeface="Adobe Caslon Pro" pitchFamily="18" charset="0"/>
              </a:rPr>
              <a:t>Joint </a:t>
            </a:r>
            <a:r>
              <a:rPr lang="en-US" sz="2000" b="1" dirty="0">
                <a:latin typeface="Adobe Caslon Pro" pitchFamily="18" charset="0"/>
              </a:rPr>
              <a:t>ethane paper,  Mahieu in progress </a:t>
            </a:r>
            <a:endParaRPr lang="en-US" sz="2000" b="1" dirty="0" smtClean="0">
              <a:latin typeface="Adobe Caslon Pro" pitchFamily="18" charset="0"/>
            </a:endParaRPr>
          </a:p>
          <a:p>
            <a:pPr marL="400050" lvl="2"/>
            <a:r>
              <a:rPr lang="en-US" sz="2400" b="1" dirty="0" smtClean="0">
                <a:latin typeface="Adobe Caslon Pro" pitchFamily="18" charset="0"/>
              </a:rPr>
              <a:t>Can we have a joint paper on CFC 11/CFC 12</a:t>
            </a:r>
          </a:p>
          <a:p>
            <a:pPr marL="400050" lvl="2"/>
            <a:r>
              <a:rPr lang="en-US" b="1" dirty="0" smtClean="0">
                <a:latin typeface="Adobe Caslon Pro" pitchFamily="18" charset="0"/>
              </a:rPr>
              <a:t>Field campaign </a:t>
            </a:r>
            <a:r>
              <a:rPr lang="en-US" sz="2400" b="1" dirty="0" smtClean="0">
                <a:latin typeface="Adobe Caslon Pro" pitchFamily="18" charset="0"/>
              </a:rPr>
              <a:t> with SOF in central valley, CA. </a:t>
            </a:r>
            <a:r>
              <a:rPr lang="en-US" b="1" dirty="0">
                <a:latin typeface="Adobe Caslon Pro" pitchFamily="18" charset="0"/>
              </a:rPr>
              <a:t> </a:t>
            </a:r>
            <a:r>
              <a:rPr lang="en-US" sz="2400" b="1" dirty="0" smtClean="0">
                <a:latin typeface="Adobe Caslon Pro" pitchFamily="18" charset="0"/>
              </a:rPr>
              <a:t>Hope to include two EM 27 sun from COCOON.  </a:t>
            </a:r>
          </a:p>
          <a:p>
            <a:pPr marL="0" lvl="1"/>
            <a:endParaRPr lang="en-US" sz="2400" b="1" dirty="0" smtClean="0">
              <a:latin typeface="Adobe Caslon Pro" pitchFamily="18" charset="0"/>
            </a:endParaRPr>
          </a:p>
          <a:p>
            <a:pPr marL="0" lvl="1"/>
            <a:endParaRPr lang="en-US" sz="2400" b="1" dirty="0">
              <a:latin typeface="Adobe Caslon Pro" pitchFamily="18" charset="0"/>
            </a:endParaRPr>
          </a:p>
          <a:p>
            <a:pPr marL="0" lvl="1"/>
            <a:endParaRPr lang="en-US" sz="2400" b="1" dirty="0" smtClean="0">
              <a:latin typeface="Adobe Caslon Pro" pitchFamily="18" charset="0"/>
            </a:endParaRPr>
          </a:p>
          <a:p>
            <a:pPr marL="0" lvl="1"/>
            <a:endParaRPr lang="en-US" sz="2400" b="1" dirty="0">
              <a:latin typeface="Adobe Caslon Pro" pitchFamily="18" charset="0"/>
            </a:endParaRPr>
          </a:p>
          <a:p>
            <a:pPr marL="0" lvl="1"/>
            <a:endParaRPr lang="en-US" sz="2400" b="1" dirty="0">
              <a:latin typeface="Adobe Caslon Pro" pitchFamily="18" charset="0"/>
            </a:endParaRPr>
          </a:p>
          <a:p>
            <a:pPr marL="0" lvl="1"/>
            <a:endParaRPr lang="sv-SE" sz="2400" b="1" dirty="0">
              <a:latin typeface="Adobe Caslon Pro" pitchFamily="18" charset="0"/>
            </a:endParaRP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0024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8" r="6602"/>
          <a:stretch/>
        </p:blipFill>
        <p:spPr bwMode="auto">
          <a:xfrm>
            <a:off x="213163" y="441325"/>
            <a:ext cx="9093200" cy="605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V="1">
            <a:off x="3276600" y="2590800"/>
            <a:ext cx="6045200" cy="990600"/>
          </a:xfrm>
          <a:prstGeom prst="line">
            <a:avLst/>
          </a:prstGeom>
          <a:ln w="3175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PB1900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973828"/>
            <a:ext cx="533400" cy="759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153400" y="4648200"/>
            <a:ext cx="2133600" cy="707886"/>
          </a:xfrm>
          <a:prstGeom prst="rect">
            <a:avLst/>
          </a:prstGeom>
          <a:solidFill>
            <a:schemeClr val="bg1">
              <a:alpha val="57000"/>
            </a:schemeClr>
          </a:solidFill>
        </p:spPr>
        <p:txBody>
          <a:bodyPr wrap="square" rtlCol="0">
            <a:spAutoFit/>
          </a:bodyPr>
          <a:lstStyle/>
          <a:p>
            <a:r>
              <a:rPr lang="sv-SE" dirty="0" smtClean="0"/>
              <a:t>Dobson SMHI</a:t>
            </a:r>
          </a:p>
          <a:p>
            <a:r>
              <a:rPr lang="sv-SE" dirty="0" smtClean="0"/>
              <a:t>O3</a:t>
            </a:r>
            <a:endParaRPr lang="sv-SE" dirty="0"/>
          </a:p>
        </p:txBody>
      </p:sp>
      <p:sp>
        <p:nvSpPr>
          <p:cNvPr id="10" name="TextBox 9"/>
          <p:cNvSpPr txBox="1"/>
          <p:nvPr/>
        </p:nvSpPr>
        <p:spPr>
          <a:xfrm>
            <a:off x="2895600" y="4733985"/>
            <a:ext cx="2362200" cy="707886"/>
          </a:xfrm>
          <a:prstGeom prst="rect">
            <a:avLst/>
          </a:prstGeom>
          <a:solidFill>
            <a:schemeClr val="bg1">
              <a:alpha val="49000"/>
            </a:schemeClr>
          </a:solidFill>
        </p:spPr>
        <p:txBody>
          <a:bodyPr wrap="square" rtlCol="0">
            <a:spAutoFit/>
          </a:bodyPr>
          <a:lstStyle/>
          <a:p>
            <a:r>
              <a:rPr lang="sv-SE" dirty="0" smtClean="0"/>
              <a:t>µ-wave Chalmers</a:t>
            </a:r>
          </a:p>
          <a:p>
            <a:r>
              <a:rPr lang="sv-SE" dirty="0" smtClean="0"/>
              <a:t>O3, CO. mesosph</a:t>
            </a:r>
            <a:endParaRPr lang="sv-SE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2181761"/>
            <a:ext cx="2362200" cy="1323439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r>
              <a:rPr lang="sv-SE" dirty="0" smtClean="0"/>
              <a:t>FTIR Chalmers reservoir species</a:t>
            </a:r>
          </a:p>
          <a:p>
            <a:r>
              <a:rPr lang="sv-SE" dirty="0" smtClean="0"/>
              <a:t>UV/VIS Bira</a:t>
            </a:r>
          </a:p>
          <a:p>
            <a:r>
              <a:rPr lang="sv-SE" dirty="0" smtClean="0"/>
              <a:t>O3, NO2, BrO..</a:t>
            </a:r>
            <a:endParaRPr lang="sv-SE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466725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chemeClr val="bg1"/>
                </a:solidFill>
              </a:rPr>
              <a:t>Denmark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4070" y="3629055"/>
            <a:ext cx="10550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 smtClean="0">
                <a:solidFill>
                  <a:schemeClr val="bg1"/>
                </a:solidFill>
              </a:rPr>
              <a:t>Norway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34000" y="481965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chemeClr val="bg1"/>
                </a:solidFill>
              </a:rPr>
              <a:t>Sweden</a:t>
            </a:r>
            <a:endParaRPr lang="sv-SE" dirty="0">
              <a:solidFill>
                <a:schemeClr val="bg1"/>
              </a:solidFill>
            </a:endParaRPr>
          </a:p>
        </p:txBody>
      </p:sp>
      <p:pic>
        <p:nvPicPr>
          <p:cNvPr id="15" name="Picture 3" descr="Spacecraft_FM_MLI_fligh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73" t="1929" r="8557"/>
          <a:stretch>
            <a:fillRect/>
          </a:stretch>
        </p:blipFill>
        <p:spPr>
          <a:xfrm>
            <a:off x="4038600" y="1411403"/>
            <a:ext cx="1095376" cy="741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257800" y="1524000"/>
            <a:ext cx="434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chemeClr val="bg1"/>
                </a:solidFill>
              </a:rPr>
              <a:t>ODIN (µ-wave and UV)</a:t>
            </a:r>
          </a:p>
          <a:p>
            <a:r>
              <a:rPr lang="sv-SE" dirty="0" smtClean="0">
                <a:solidFill>
                  <a:schemeClr val="bg1"/>
                </a:solidFill>
              </a:rPr>
              <a:t>O3, H2O, ClO, NO2, N2O &gt;20 km</a:t>
            </a:r>
            <a:endParaRPr lang="sv-S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22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-228600"/>
            <a:ext cx="8915400" cy="1143000"/>
          </a:xfrm>
        </p:spPr>
        <p:txBody>
          <a:bodyPr>
            <a:noAutofit/>
          </a:bodyPr>
          <a:lstStyle/>
          <a:p>
            <a:r>
              <a:rPr lang="sv-SE" sz="2800" dirty="0" smtClean="0"/>
              <a:t>Comparison FTIR Harestua and Dobson in Norrköping</a:t>
            </a:r>
            <a:endParaRPr lang="sv-S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1563706"/>
            <a:ext cx="8081501" cy="5275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1" y="598248"/>
            <a:ext cx="4408406" cy="2874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804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-76200"/>
            <a:ext cx="8915400" cy="1143000"/>
          </a:xfrm>
        </p:spPr>
        <p:txBody>
          <a:bodyPr>
            <a:normAutofit/>
          </a:bodyPr>
          <a:lstStyle/>
          <a:p>
            <a:r>
              <a:rPr lang="sv-SE" sz="3200" dirty="0" smtClean="0"/>
              <a:t>HCl and ClONO2 summer, 5 years averages </a:t>
            </a:r>
            <a:endParaRPr lang="sv-S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858093"/>
            <a:ext cx="8499997" cy="5542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143500" y="3229336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HCl</a:t>
            </a:r>
            <a:endParaRPr lang="sv-SE" dirty="0"/>
          </a:p>
        </p:txBody>
      </p:sp>
      <p:sp>
        <p:nvSpPr>
          <p:cNvPr id="8" name="TextBox 7"/>
          <p:cNvSpPr txBox="1"/>
          <p:nvPr/>
        </p:nvSpPr>
        <p:spPr>
          <a:xfrm>
            <a:off x="5867400" y="472440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ClONO2</a:t>
            </a:r>
            <a:endParaRPr lang="sv-SE" dirty="0"/>
          </a:p>
        </p:txBody>
      </p:sp>
      <p:sp>
        <p:nvSpPr>
          <p:cNvPr id="9" name="TextBox 8"/>
          <p:cNvSpPr txBox="1"/>
          <p:nvPr/>
        </p:nvSpPr>
        <p:spPr>
          <a:xfrm>
            <a:off x="5295900" y="1447800"/>
            <a:ext cx="1181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Total Cl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6027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3200" dirty="0" smtClean="0"/>
              <a:t>HCl summer versus full year , 5 years averages</a:t>
            </a:r>
            <a:endParaRPr lang="sv-SE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43000"/>
            <a:ext cx="74737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rot="16200000">
            <a:off x="1671310" y="358649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b="1" dirty="0" smtClean="0">
                <a:solidFill>
                  <a:schemeClr val="bg1"/>
                </a:solidFill>
              </a:rPr>
              <a:t>Summer</a:t>
            </a:r>
          </a:p>
          <a:p>
            <a:r>
              <a:rPr lang="sv-SE" sz="1400" b="1" dirty="0" smtClean="0">
                <a:solidFill>
                  <a:schemeClr val="bg1"/>
                </a:solidFill>
              </a:rPr>
              <a:t>Full  year</a:t>
            </a:r>
            <a:endParaRPr lang="sv-SE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21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v-SE" sz="2800" dirty="0" smtClean="0"/>
              <a:t>Ethane and CO columns at Harestua. Ethane used to have the same trend as CO but is now increasing (fracking?).</a:t>
            </a:r>
            <a:endParaRPr lang="sv-S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71600"/>
            <a:ext cx="7861864" cy="512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967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8599" y="228606"/>
            <a:ext cx="7010401" cy="3908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sv-SE" sz="2300" dirty="0"/>
              <a:t> </a:t>
            </a:r>
            <a:r>
              <a:rPr lang="sv-SE" sz="1800" dirty="0"/>
              <a:t>Bruker </a:t>
            </a:r>
            <a:r>
              <a:rPr lang="sv-SE" sz="1800" dirty="0" smtClean="0"/>
              <a:t>125 </a:t>
            </a:r>
            <a:r>
              <a:rPr lang="sv-SE" sz="1800" dirty="0"/>
              <a:t>M, remotely controlled through internet</a:t>
            </a:r>
          </a:p>
          <a:p>
            <a:pPr eaLnBrk="0" hangingPunct="0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sv-SE" sz="1800" dirty="0"/>
              <a:t> </a:t>
            </a:r>
            <a:r>
              <a:rPr lang="sv-SE" sz="1800" dirty="0" smtClean="0"/>
              <a:t> Instrument installed in May </a:t>
            </a:r>
            <a:r>
              <a:rPr lang="sv-SE" sz="1800" dirty="0"/>
              <a:t>1994 and upgraded </a:t>
            </a:r>
            <a:r>
              <a:rPr lang="sv-SE" sz="1800" dirty="0" smtClean="0"/>
              <a:t>in Aug. </a:t>
            </a:r>
            <a:r>
              <a:rPr lang="sv-SE" sz="1800" dirty="0"/>
              <a:t>2008 </a:t>
            </a:r>
            <a:r>
              <a:rPr lang="sv-SE" sz="1800" dirty="0" smtClean="0"/>
              <a:t>to 125 M (Brault aquisition )</a:t>
            </a:r>
          </a:p>
          <a:p>
            <a:pPr eaLnBrk="0" hangingPunct="0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sv-SE" sz="1800" dirty="0" smtClean="0"/>
              <a:t>  Home made solar tracker since 2006, before solar coelistat of solar observatory.</a:t>
            </a:r>
            <a:endParaRPr lang="sv-SE" sz="1800" dirty="0"/>
          </a:p>
          <a:p>
            <a:pPr eaLnBrk="0" hangingPunct="0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sv-SE" sz="1800" dirty="0"/>
              <a:t> </a:t>
            </a:r>
            <a:r>
              <a:rPr lang="sv-SE" sz="1800" dirty="0" smtClean="0"/>
              <a:t> Remote LN2 </a:t>
            </a:r>
            <a:r>
              <a:rPr lang="sv-SE" sz="1800" dirty="0"/>
              <a:t>filling and meteorogical parameters (p, T and RH), 2008</a:t>
            </a:r>
          </a:p>
          <a:p>
            <a:pPr marL="0" lvl="1" eaLnBrk="0" hangingPunct="0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sv-SE" sz="1800" dirty="0" smtClean="0"/>
              <a:t>  New </a:t>
            </a:r>
            <a:r>
              <a:rPr lang="sv-SE" sz="1800" dirty="0"/>
              <a:t>beamsplitter and </a:t>
            </a:r>
            <a:r>
              <a:rPr lang="sv-SE" sz="1800" dirty="0" smtClean="0"/>
              <a:t>laser and new </a:t>
            </a:r>
            <a:r>
              <a:rPr lang="sv-SE" sz="1800" dirty="0"/>
              <a:t>aperture </a:t>
            </a:r>
            <a:r>
              <a:rPr lang="sv-SE" sz="1800" dirty="0" smtClean="0"/>
              <a:t>plate, Nov. 2009</a:t>
            </a:r>
          </a:p>
          <a:p>
            <a:pPr marL="0" lvl="1" eaLnBrk="0" hangingPunct="0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sv-SE" sz="1800" dirty="0" smtClean="0"/>
              <a:t>  HBr cell #13, new since Aug 2016 </a:t>
            </a:r>
          </a:p>
          <a:p>
            <a:pPr eaLnBrk="0" hangingPunct="0">
              <a:spcBef>
                <a:spcPct val="50000"/>
              </a:spcBef>
            </a:pPr>
            <a:endParaRPr lang="sv-SE" sz="2400" dirty="0"/>
          </a:p>
        </p:txBody>
      </p:sp>
      <p:pic>
        <p:nvPicPr>
          <p:cNvPr id="3075" name="Picture 4" descr="IMG_077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9" y="4015742"/>
            <a:ext cx="3641196" cy="2597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8" descr="PICT0104"/>
          <p:cNvPicPr>
            <a:picLocks noChangeAspect="1" noChangeArrowheads="1"/>
          </p:cNvPicPr>
          <p:nvPr/>
        </p:nvPicPr>
        <p:blipFill>
          <a:blip r:embed="rId4" cstate="print">
            <a:lum bright="18000"/>
          </a:blip>
          <a:srcRect/>
          <a:stretch>
            <a:fillRect/>
          </a:stretch>
        </p:blipFill>
        <p:spPr bwMode="auto">
          <a:xfrm>
            <a:off x="3962400" y="4015742"/>
            <a:ext cx="2927673" cy="264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tornet1 copy"/>
          <p:cNvPicPr>
            <a:picLocks noChangeAspect="1" noChangeArrowheads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248938" y="3017518"/>
            <a:ext cx="2504662" cy="384048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1" t="5498" r="26725" b="7584"/>
          <a:stretch/>
        </p:blipFill>
        <p:spPr bwMode="auto">
          <a:xfrm>
            <a:off x="7239000" y="116225"/>
            <a:ext cx="2559961" cy="2626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31648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sv-SE" sz="3200" dirty="0" smtClean="0">
                <a:latin typeface="Arial" pitchFamily="34" charset="0"/>
                <a:cs typeface="Arial" pitchFamily="34" charset="0"/>
              </a:rPr>
              <a:t>Line shape measurements of HBr cells, # 13 and new one since Aug </a:t>
            </a:r>
            <a:r>
              <a:rPr lang="sv-SE" sz="3200" dirty="0" smtClean="0">
                <a:latin typeface="Arial" pitchFamily="34" charset="0"/>
                <a:cs typeface="Arial" pitchFamily="34" charset="0"/>
              </a:rPr>
              <a:t>2016. But it started leaking end 2017, so now we use old one. . 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1" y="1600205"/>
            <a:ext cx="8007350" cy="1676399"/>
          </a:xfrm>
        </p:spPr>
        <p:txBody>
          <a:bodyPr/>
          <a:lstStyle/>
          <a:p>
            <a:pPr>
              <a:buNone/>
              <a:defRPr/>
            </a:pP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50" y="1524000"/>
            <a:ext cx="7535545" cy="524605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772400" y="3429000"/>
            <a:ext cx="16690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New HBr cell</a:t>
            </a:r>
            <a:endParaRPr lang="sv-SE" dirty="0"/>
          </a:p>
        </p:txBody>
      </p:sp>
      <p:sp>
        <p:nvSpPr>
          <p:cNvPr id="7" name="Up Arrow 6"/>
          <p:cNvSpPr/>
          <p:nvPr/>
        </p:nvSpPr>
        <p:spPr>
          <a:xfrm>
            <a:off x="8305800" y="2819400"/>
            <a:ext cx="76200" cy="609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9086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77850" y="0"/>
            <a:ext cx="89154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v-SE" sz="4000" dirty="0" smtClean="0">
                <a:solidFill>
                  <a:schemeClr val="tx1"/>
                </a:solidFill>
                <a:latin typeface="Tahoma" pitchFamily="34" charset="0"/>
              </a:rPr>
              <a:t/>
            </a:r>
            <a:br>
              <a:rPr lang="sv-SE" sz="4000" dirty="0" smtClean="0">
                <a:solidFill>
                  <a:schemeClr val="tx1"/>
                </a:solidFill>
                <a:latin typeface="Tahoma" pitchFamily="34" charset="0"/>
              </a:rPr>
            </a:br>
            <a:r>
              <a:rPr lang="sv-SE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Measurements</a:t>
            </a:r>
            <a:r>
              <a:rPr lang="sv-S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v-SE" dirty="0" smtClean="0">
                <a:latin typeface="Arial" pitchFamily="34" charset="0"/>
                <a:cs typeface="Arial" pitchFamily="34" charset="0"/>
              </a:rPr>
              <a:t>at Harestua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371600"/>
            <a:ext cx="8915400" cy="4419599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sv-SE" sz="2800" dirty="0" smtClean="0"/>
              <a:t>1120 </a:t>
            </a:r>
            <a:r>
              <a:rPr lang="sv-SE" sz="2800" dirty="0"/>
              <a:t>measurement days  since Nov </a:t>
            </a:r>
            <a:r>
              <a:rPr lang="sv-SE" sz="2800" dirty="0" smtClean="0"/>
              <a:t>1994 </a:t>
            </a:r>
            <a:endParaRPr lang="sv-SE" sz="2800" dirty="0"/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sv-SE" sz="2800" dirty="0" smtClean="0"/>
              <a:t> 44 </a:t>
            </a:r>
            <a:r>
              <a:rPr lang="sv-SE" sz="2800" dirty="0"/>
              <a:t>measurement days in </a:t>
            </a:r>
            <a:r>
              <a:rPr lang="sv-SE" sz="2800" dirty="0" smtClean="0"/>
              <a:t>2017 </a:t>
            </a:r>
            <a:r>
              <a:rPr lang="sv-SE" sz="2800" dirty="0"/>
              <a:t>(normally +50</a:t>
            </a:r>
            <a:r>
              <a:rPr lang="sv-SE" sz="2800" dirty="0" smtClean="0"/>
              <a:t>). </a:t>
            </a:r>
            <a:r>
              <a:rPr lang="sv-SE" sz="2800" dirty="0"/>
              <a:t>S</a:t>
            </a:r>
            <a:r>
              <a:rPr lang="sv-SE" sz="2800" dirty="0" smtClean="0"/>
              <a:t>canner and solar tracker problems plus weather. 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sv-SE" sz="2800" dirty="0" smtClean="0"/>
              <a:t>HBR cell measurements shows in general good quality 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sv-SE" sz="2800" dirty="0" smtClean="0"/>
              <a:t>Data </a:t>
            </a:r>
            <a:r>
              <a:rPr lang="sv-SE" sz="2800" dirty="0"/>
              <a:t>in AMES format reported to the NDACC archive up to the end of December </a:t>
            </a:r>
            <a:r>
              <a:rPr lang="sv-SE" sz="2800" dirty="0" smtClean="0"/>
              <a:t>2015, available as aems until 2016. </a:t>
            </a:r>
            <a:r>
              <a:rPr lang="sv-SE" sz="2800" dirty="0" smtClean="0"/>
              <a:t>HDF 4 Geoms not yet available since some of the erroranalysis is </a:t>
            </a:r>
            <a:r>
              <a:rPr lang="sv-SE" sz="2800" dirty="0" smtClean="0"/>
              <a:t>missing (see next slide). </a:t>
            </a:r>
            <a:endParaRPr lang="sv-SE" sz="2800" dirty="0"/>
          </a:p>
          <a:p>
            <a:pPr lvl="1">
              <a:lnSpc>
                <a:spcPct val="90000"/>
              </a:lnSpc>
              <a:spcAft>
                <a:spcPts val="600"/>
              </a:spcAft>
              <a:defRPr/>
            </a:pPr>
            <a:r>
              <a:rPr lang="sv-SE" dirty="0"/>
              <a:t>Species reported are C2H6, CCl2F2, CH4, ClONO2, CO, COF2, HCFC22, </a:t>
            </a:r>
            <a:r>
              <a:rPr lang="en-US" dirty="0"/>
              <a:t>HCl, HF, HNO3,  N2O, NO2 and O3.</a:t>
            </a:r>
            <a:endParaRPr lang="sv-SE" dirty="0"/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sv-SE" sz="2800" dirty="0"/>
              <a:t>Funding from Swedish EPA on an annual basis, (</a:t>
            </a:r>
            <a:r>
              <a:rPr lang="sv-SE" sz="2800" dirty="0" smtClean="0"/>
              <a:t>semi </a:t>
            </a:r>
            <a:r>
              <a:rPr lang="sv-SE" sz="2800" dirty="0"/>
              <a:t>secure</a:t>
            </a:r>
            <a:r>
              <a:rPr lang="sv-SE" sz="2800" dirty="0" smtClean="0"/>
              <a:t>).</a:t>
            </a: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endParaRPr lang="sv-SE" sz="2800" dirty="0"/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endParaRPr lang="sv-SE" sz="2800" dirty="0" smtClean="0"/>
          </a:p>
          <a:p>
            <a:pPr eaLnBrk="1" hangingPunct="1">
              <a:lnSpc>
                <a:spcPct val="90000"/>
              </a:lnSpc>
              <a:defRPr/>
            </a:pPr>
            <a:endParaRPr lang="sv-SE" sz="2400" dirty="0" smtClean="0"/>
          </a:p>
          <a:p>
            <a:pPr eaLnBrk="1" hangingPunct="1">
              <a:lnSpc>
                <a:spcPct val="90000"/>
              </a:lnSpc>
              <a:defRPr/>
            </a:pPr>
            <a:endParaRPr lang="sv-SE" sz="2400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26161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5052</TotalTime>
  <Pages>1</Pages>
  <Words>518</Words>
  <Application>Microsoft Office PowerPoint</Application>
  <PresentationFormat>A4 Paper (210x297 mm)</PresentationFormat>
  <Paragraphs>72</Paragraphs>
  <Slides>11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 </vt:lpstr>
      <vt:lpstr>PowerPoint Presentation</vt:lpstr>
      <vt:lpstr>Comparison FTIR Harestua and Dobson in Norrköping</vt:lpstr>
      <vt:lpstr>HCl and ClONO2 summer, 5 years averages </vt:lpstr>
      <vt:lpstr>HCl summer versus full year , 5 years averages</vt:lpstr>
      <vt:lpstr>Ethane and CO columns at Harestua. Ethane used to have the same trend as CO but is now increasing (fracking?).</vt:lpstr>
      <vt:lpstr>PowerPoint Presentation</vt:lpstr>
      <vt:lpstr>Line shape measurements of HBr cells, # 13 and new one since Aug 2016. But it started leaking end 2017, so now we use old one. . </vt:lpstr>
      <vt:lpstr> Measurements at Harestua</vt:lpstr>
      <vt:lpstr>PowerPoint Presentation</vt:lpstr>
      <vt:lpstr>Future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Ulla Edvardsson</dc:creator>
  <cp:lastModifiedBy>JohanM</cp:lastModifiedBy>
  <cp:revision>333</cp:revision>
  <cp:lastPrinted>1998-09-09T13:47:47Z</cp:lastPrinted>
  <dcterms:created xsi:type="dcterms:W3CDTF">1998-08-14T14:45:08Z</dcterms:created>
  <dcterms:modified xsi:type="dcterms:W3CDTF">2018-06-13T15:43:56Z</dcterms:modified>
</cp:coreProperties>
</file>