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6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451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474.jpg"/>
          <p:cNvPicPr>
            <a:picLocks noChangeAspect="1"/>
          </p:cNvPicPr>
          <p:nvPr/>
        </p:nvPicPr>
        <p:blipFill>
          <a:blip r:embed="rId2" cstate="print">
            <a:lum bright="40000" contrast="-40000"/>
          </a:blip>
          <a:srcRect l="13062" r="423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3832"/>
            <a:ext cx="8229600" cy="1143000"/>
          </a:xfrm>
        </p:spPr>
        <p:txBody>
          <a:bodyPr/>
          <a:lstStyle/>
          <a:p>
            <a:r>
              <a:rPr lang="en-AU" dirty="0" smtClean="0"/>
              <a:t>MIR Site Report: Wollongong, NSW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AU" sz="4000" dirty="0" smtClean="0"/>
              <a:t>Nicholas Jones, David Griffith, Clare Murphy, Nicholas </a:t>
            </a:r>
            <a:r>
              <a:rPr lang="en-AU" sz="4000" dirty="0" err="1" smtClean="0"/>
              <a:t>Deutscher</a:t>
            </a:r>
            <a:r>
              <a:rPr lang="en-AU" sz="4000" dirty="0" smtClean="0"/>
              <a:t>, Voltaire </a:t>
            </a:r>
            <a:r>
              <a:rPr lang="en-AU" sz="4000" dirty="0" err="1"/>
              <a:t>Velazco</a:t>
            </a:r>
            <a:r>
              <a:rPr lang="en-AU" sz="4000" dirty="0"/>
              <a:t>, </a:t>
            </a:r>
            <a:r>
              <a:rPr lang="en-AU" sz="4000" dirty="0" smtClean="0"/>
              <a:t>Graham </a:t>
            </a:r>
            <a:r>
              <a:rPr lang="en-AU" sz="4000" dirty="0" err="1" smtClean="0"/>
              <a:t>Kettlewell</a:t>
            </a:r>
            <a:r>
              <a:rPr lang="en-AU" sz="4000" dirty="0" smtClean="0"/>
              <a:t>, Beata </a:t>
            </a:r>
            <a:r>
              <a:rPr lang="en-AU" sz="4000" dirty="0" err="1" smtClean="0"/>
              <a:t>Bukosa</a:t>
            </a:r>
            <a:endParaRPr lang="en-AU" sz="4000" dirty="0" smtClean="0"/>
          </a:p>
        </p:txBody>
      </p:sp>
      <p:pic>
        <p:nvPicPr>
          <p:cNvPr id="4" name="Content Placeholder 7" descr="img_logo_uow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91048" y="44624"/>
            <a:ext cx="2845448" cy="508116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500" y="43866"/>
            <a:ext cx="1143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0" y="4293096"/>
            <a:ext cx="3388408" cy="2536294"/>
          </a:xfrm>
          <a:prstGeom prst="rect">
            <a:avLst/>
          </a:prstGeom>
        </p:spPr>
      </p:pic>
      <p:pic>
        <p:nvPicPr>
          <p:cNvPr id="8" name="Picture 5" descr="P1020315_smal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1200" y="4322993"/>
            <a:ext cx="3352800" cy="2514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0388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474.jpg"/>
          <p:cNvPicPr>
            <a:picLocks noChangeAspect="1"/>
          </p:cNvPicPr>
          <p:nvPr/>
        </p:nvPicPr>
        <p:blipFill>
          <a:blip r:embed="rId2" cstate="print">
            <a:lum bright="40000" contrast="-40000"/>
          </a:blip>
          <a:srcRect l="13062" r="423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3832"/>
            <a:ext cx="8229600" cy="1143000"/>
          </a:xfrm>
        </p:spPr>
        <p:txBody>
          <a:bodyPr/>
          <a:lstStyle/>
          <a:p>
            <a:r>
              <a:rPr lang="en-AU" dirty="0" smtClean="0"/>
              <a:t>Site Report: Wollongong, NSW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00600"/>
          </a:xfrm>
        </p:spPr>
        <p:txBody>
          <a:bodyPr>
            <a:normAutofit fontScale="32500" lnSpcReduction="20000"/>
          </a:bodyPr>
          <a:lstStyle/>
          <a:p>
            <a:r>
              <a:rPr lang="en-AU" sz="4300" dirty="0" smtClean="0"/>
              <a:t>Administrative matters</a:t>
            </a:r>
          </a:p>
          <a:p>
            <a:pPr lvl="1"/>
            <a:endParaRPr lang="en-AU" sz="4300" dirty="0" smtClean="0"/>
          </a:p>
          <a:p>
            <a:pPr lvl="1"/>
            <a:r>
              <a:rPr lang="en-AU" sz="4300" dirty="0" smtClean="0"/>
              <a:t>The MIR programme is funded through Australian Federal grant till end of </a:t>
            </a:r>
            <a:r>
              <a:rPr lang="en-AU" sz="4300" dirty="0" smtClean="0"/>
              <a:t>2020)</a:t>
            </a:r>
          </a:p>
          <a:p>
            <a:pPr lvl="1"/>
            <a:r>
              <a:rPr lang="en-AU" sz="4300" dirty="0" smtClean="0"/>
              <a:t>NJ is funded at 50%.</a:t>
            </a:r>
            <a:endParaRPr lang="en-AU" sz="4300" dirty="0" smtClean="0"/>
          </a:p>
          <a:p>
            <a:pPr marL="457200" lvl="1" indent="0">
              <a:buNone/>
            </a:pPr>
            <a:r>
              <a:rPr lang="en-AU" sz="4300" dirty="0" smtClean="0"/>
              <a:t> </a:t>
            </a:r>
            <a:endParaRPr lang="en-AU" sz="4300" dirty="0" smtClean="0"/>
          </a:p>
          <a:p>
            <a:r>
              <a:rPr lang="en-AU" sz="4300" dirty="0" smtClean="0"/>
              <a:t>Added formal errors per spectrum (using </a:t>
            </a:r>
            <a:r>
              <a:rPr lang="en-AU" sz="4300" dirty="0" err="1" smtClean="0"/>
              <a:t>idl</a:t>
            </a:r>
            <a:r>
              <a:rPr lang="en-AU" sz="4300" dirty="0" smtClean="0"/>
              <a:t> code by Dan </a:t>
            </a:r>
            <a:r>
              <a:rPr lang="en-AU" sz="4300" dirty="0" err="1" smtClean="0"/>
              <a:t>Smale</a:t>
            </a:r>
            <a:r>
              <a:rPr lang="en-AU" sz="4300" dirty="0" smtClean="0"/>
              <a:t> which in turn is based on an older NCAR </a:t>
            </a:r>
            <a:r>
              <a:rPr lang="en-AU" sz="4300" dirty="0" smtClean="0"/>
              <a:t>version) </a:t>
            </a:r>
            <a:r>
              <a:rPr lang="en-AU" sz="4300" dirty="0" smtClean="0"/>
              <a:t>plus other sundry changes (surface temperature) for inclusion in the HDF file.</a:t>
            </a:r>
          </a:p>
          <a:p>
            <a:endParaRPr lang="en-AU" sz="4300" dirty="0" smtClean="0"/>
          </a:p>
          <a:p>
            <a:r>
              <a:rPr lang="en-AU" sz="4300" dirty="0"/>
              <a:t>Archiving: updated HDF O</a:t>
            </a:r>
            <a:r>
              <a:rPr lang="en-AU" sz="4300" baseline="-25000" dirty="0"/>
              <a:t>3</a:t>
            </a:r>
            <a:r>
              <a:rPr lang="en-AU" sz="4300" dirty="0"/>
              <a:t> (to Sep 2017</a:t>
            </a:r>
            <a:r>
              <a:rPr lang="en-AU" sz="4300" dirty="0" smtClean="0"/>
              <a:t>). HNO</a:t>
            </a:r>
            <a:r>
              <a:rPr lang="en-AU" sz="4300" baseline="-25000" dirty="0" smtClean="0"/>
              <a:t>3</a:t>
            </a:r>
            <a:r>
              <a:rPr lang="en-AU" sz="4300" dirty="0" smtClean="0"/>
              <a:t>/HF ready, while </a:t>
            </a:r>
            <a:r>
              <a:rPr lang="en-AU" sz="4300" dirty="0"/>
              <a:t>N</a:t>
            </a:r>
            <a:r>
              <a:rPr lang="en-AU" sz="4300" baseline="-25000" dirty="0"/>
              <a:t>2</a:t>
            </a:r>
            <a:r>
              <a:rPr lang="en-AU" sz="4300" dirty="0"/>
              <a:t>O/</a:t>
            </a:r>
            <a:r>
              <a:rPr lang="en-AU" sz="4300" dirty="0" err="1"/>
              <a:t>HCl</a:t>
            </a:r>
            <a:r>
              <a:rPr lang="en-AU" sz="4300" dirty="0"/>
              <a:t>/C</a:t>
            </a:r>
            <a:r>
              <a:rPr lang="en-AU" sz="4300" baseline="-25000" dirty="0"/>
              <a:t>2</a:t>
            </a:r>
            <a:r>
              <a:rPr lang="en-AU" sz="4300" dirty="0"/>
              <a:t>H</a:t>
            </a:r>
            <a:r>
              <a:rPr lang="en-AU" sz="4300" baseline="-25000" dirty="0"/>
              <a:t>6</a:t>
            </a:r>
            <a:r>
              <a:rPr lang="en-AU" sz="4300" dirty="0"/>
              <a:t> </a:t>
            </a:r>
            <a:r>
              <a:rPr lang="en-AU" sz="4300" dirty="0" smtClean="0"/>
              <a:t>nearly </a:t>
            </a:r>
            <a:r>
              <a:rPr lang="en-AU" sz="4300" dirty="0"/>
              <a:t>ready to go (into the archive) and will also replace previous versions.</a:t>
            </a:r>
          </a:p>
          <a:p>
            <a:endParaRPr lang="en-AU" sz="4300" dirty="0" smtClean="0"/>
          </a:p>
          <a:p>
            <a:r>
              <a:rPr lang="en-AU" sz="4300" dirty="0" smtClean="0"/>
              <a:t>Sfit4 operational code with a single output file?. Testing sfit4_0.9.7.0 but issues with compiling.</a:t>
            </a:r>
          </a:p>
          <a:p>
            <a:endParaRPr lang="en-AU" sz="4300" dirty="0"/>
          </a:p>
          <a:p>
            <a:r>
              <a:rPr lang="en-AU" sz="4300" dirty="0" smtClean="0"/>
              <a:t>Instrument </a:t>
            </a:r>
            <a:r>
              <a:rPr lang="en-AU" sz="4300" dirty="0" smtClean="0"/>
              <a:t>performing well, no </a:t>
            </a:r>
            <a:r>
              <a:rPr lang="en-AU" sz="4300" dirty="0" smtClean="0"/>
              <a:t>current significant issues but lost 6 months of data (Sep 2017 – March 2018 due to problems with solar tracker)</a:t>
            </a:r>
            <a:endParaRPr lang="en-AU" sz="4300" dirty="0" smtClean="0"/>
          </a:p>
          <a:p>
            <a:endParaRPr lang="en-AU" sz="4300" dirty="0" smtClean="0"/>
          </a:p>
          <a:p>
            <a:r>
              <a:rPr lang="en-AU" sz="4300" dirty="0" smtClean="0"/>
              <a:t>Data</a:t>
            </a:r>
            <a:r>
              <a:rPr lang="en-AU" sz="4300" dirty="0" smtClean="0"/>
              <a:t>: 12 months April </a:t>
            </a:r>
            <a:r>
              <a:rPr lang="en-AU" sz="4300" dirty="0" smtClean="0"/>
              <a:t>2017-March 2018, 104 </a:t>
            </a:r>
            <a:r>
              <a:rPr lang="en-AU" sz="4300" dirty="0" smtClean="0"/>
              <a:t>measurement days for </a:t>
            </a:r>
            <a:r>
              <a:rPr lang="en-AU" sz="4300" dirty="0" smtClean="0"/>
              <a:t>MIR (180 in 2016-2017).</a:t>
            </a:r>
          </a:p>
          <a:p>
            <a:endParaRPr lang="en-AU" sz="4300" dirty="0" smtClean="0"/>
          </a:p>
          <a:p>
            <a:r>
              <a:rPr lang="en-AU" sz="4300" dirty="0" smtClean="0"/>
              <a:t>Worked on procedures for rapid delivery of CO, CH</a:t>
            </a:r>
            <a:r>
              <a:rPr lang="en-AU" sz="4300" baseline="-25000" dirty="0" smtClean="0"/>
              <a:t>4</a:t>
            </a:r>
            <a:r>
              <a:rPr lang="en-AU" sz="4300" dirty="0" smtClean="0"/>
              <a:t>, and HCHO for SP5 (almost there)</a:t>
            </a:r>
          </a:p>
          <a:p>
            <a:pPr marL="0" indent="0">
              <a:buNone/>
            </a:pPr>
            <a:endParaRPr lang="en-AU" dirty="0" smtClean="0"/>
          </a:p>
        </p:txBody>
      </p:sp>
      <p:pic>
        <p:nvPicPr>
          <p:cNvPr id="4" name="Content Placeholder 7" descr="img_logo_uow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91048" y="44624"/>
            <a:ext cx="2845448" cy="508116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500" y="43866"/>
            <a:ext cx="1143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7680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474.jpg"/>
          <p:cNvPicPr>
            <a:picLocks noChangeAspect="1"/>
          </p:cNvPicPr>
          <p:nvPr/>
        </p:nvPicPr>
        <p:blipFill>
          <a:blip r:embed="rId2" cstate="print">
            <a:lum bright="40000" contrast="-40000"/>
          </a:blip>
          <a:srcRect l="13062" r="423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Content Placeholder 7" descr="img_logo_uow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91048" y="44624"/>
            <a:ext cx="2845448" cy="508116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500" y="43866"/>
            <a:ext cx="1143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733801"/>
            <a:ext cx="3449124" cy="23920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742717"/>
            <a:ext cx="3321163" cy="237424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19000" y="3276600"/>
            <a:ext cx="2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HITRAN 2018</a:t>
            </a:r>
            <a:endParaRPr lang="en-A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4976548" y="3272135"/>
            <a:ext cx="36340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HITRAN 2018 - modified</a:t>
            </a:r>
            <a:endParaRPr lang="en-AU" sz="24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697378"/>
            <a:ext cx="3443638" cy="242682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547548" y="224135"/>
            <a:ext cx="2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HITRAN 2008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3084735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474.jpg"/>
          <p:cNvPicPr>
            <a:picLocks noChangeAspect="1"/>
          </p:cNvPicPr>
          <p:nvPr/>
        </p:nvPicPr>
        <p:blipFill>
          <a:blip r:embed="rId2" cstate="print">
            <a:lum bright="40000" contrast="-40000"/>
          </a:blip>
          <a:srcRect l="13062" r="423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Content Placeholder 7" descr="img_logo_uow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91048" y="44624"/>
            <a:ext cx="2845448" cy="508116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500" y="43866"/>
            <a:ext cx="1143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I:\wollongong\hf\results\hf_comp_ftir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045" y="1556792"/>
            <a:ext cx="7797801" cy="399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I:\wollongong\hf\results\hf_comp_ftir_haloe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42" y="1556792"/>
            <a:ext cx="7797801" cy="399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I:\wollongong\hf\results\hf_comp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045" y="1556792"/>
            <a:ext cx="7797801" cy="399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1914" y="5661248"/>
            <a:ext cx="4064061" cy="92333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AU" dirty="0" err="1" smtClean="0"/>
              <a:t>Haloe</a:t>
            </a:r>
            <a:r>
              <a:rPr lang="en-AU" dirty="0" smtClean="0"/>
              <a:t> Total column,  computed from v19 data (includes pressure/Temp/Z grid) within 500km</a:t>
            </a:r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4547945" y="5638098"/>
            <a:ext cx="4488551" cy="923330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AU" dirty="0" smtClean="0"/>
              <a:t>ACE total column computed from v3p6 data selected using online selection tool within 500km </a:t>
            </a:r>
            <a:r>
              <a:rPr lang="en-AU" dirty="0"/>
              <a:t>on </a:t>
            </a:r>
            <a:r>
              <a:rPr lang="en-AU" dirty="0" smtClean="0"/>
              <a:t>given pressure/Temp </a:t>
            </a:r>
            <a:r>
              <a:rPr lang="en-AU" dirty="0"/>
              <a:t>grid </a:t>
            </a:r>
          </a:p>
        </p:txBody>
      </p:sp>
      <p:sp>
        <p:nvSpPr>
          <p:cNvPr id="7" name="Oval 6"/>
          <p:cNvSpPr/>
          <p:nvPr/>
        </p:nvSpPr>
        <p:spPr>
          <a:xfrm>
            <a:off x="3944521" y="2924943"/>
            <a:ext cx="792088" cy="826589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4" name="Straight Arrow Connector 13"/>
          <p:cNvCxnSpPr>
            <a:stCxn id="7" idx="1"/>
          </p:cNvCxnSpPr>
          <p:nvPr/>
        </p:nvCxnSpPr>
        <p:spPr>
          <a:xfrm flipH="1" flipV="1">
            <a:off x="2627786" y="1197306"/>
            <a:ext cx="1432734" cy="18486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403648" y="552740"/>
            <a:ext cx="4464496" cy="64633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AU" dirty="0" smtClean="0"/>
              <a:t>Used 2004.5-2006  period mean to scale all </a:t>
            </a:r>
            <a:r>
              <a:rPr lang="en-AU" dirty="0" err="1" smtClean="0"/>
              <a:t>Haloe</a:t>
            </a:r>
            <a:r>
              <a:rPr lang="en-AU" dirty="0" smtClean="0"/>
              <a:t> data upwards by a factor of 1.17</a:t>
            </a:r>
            <a:endParaRPr lang="en-AU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2627784" y="4437112"/>
            <a:ext cx="72008" cy="122413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7164288" y="4005064"/>
            <a:ext cx="72008" cy="1656184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8347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474.jpg"/>
          <p:cNvPicPr>
            <a:picLocks noChangeAspect="1"/>
          </p:cNvPicPr>
          <p:nvPr/>
        </p:nvPicPr>
        <p:blipFill>
          <a:blip r:embed="rId2" cstate="print">
            <a:lum bright="40000" contrast="-40000"/>
          </a:blip>
          <a:srcRect l="13062" r="423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Content Placeholder 7" descr="img_logo_uow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91048" y="44624"/>
            <a:ext cx="2845448" cy="508116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500" y="43866"/>
            <a:ext cx="1143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 smtClean="0">
                <a:solidFill>
                  <a:schemeClr val="accent2"/>
                </a:solidFill>
              </a:rPr>
              <a:t>HF trends </a:t>
            </a:r>
            <a:r>
              <a:rPr lang="en-AU" dirty="0" smtClean="0">
                <a:solidFill>
                  <a:schemeClr val="accent2"/>
                </a:solidFill>
              </a:rPr>
              <a:t>1996-2016</a:t>
            </a:r>
            <a:endParaRPr lang="en-AU" dirty="0">
              <a:solidFill>
                <a:schemeClr val="accent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5879" y="5249456"/>
            <a:ext cx="8280921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 err="1" smtClean="0"/>
              <a:t>Kasima</a:t>
            </a:r>
            <a:r>
              <a:rPr lang="en-AU" sz="1400" b="1" dirty="0" smtClean="0"/>
              <a:t> (Thomas </a:t>
            </a:r>
            <a:r>
              <a:rPr lang="en-AU" sz="1400" b="1" dirty="0" err="1" smtClean="0"/>
              <a:t>Reddmann</a:t>
            </a:r>
            <a:r>
              <a:rPr lang="en-AU" sz="1400" b="1" dirty="0" smtClean="0"/>
              <a:t>, KIT, “first try”)</a:t>
            </a:r>
          </a:p>
          <a:p>
            <a:endParaRPr lang="en-AU" sz="1400" dirty="0" smtClean="0"/>
          </a:p>
          <a:p>
            <a:r>
              <a:rPr lang="en-AU" sz="1400" dirty="0" smtClean="0"/>
              <a:t>Model </a:t>
            </a:r>
            <a:r>
              <a:rPr lang="en-AU" sz="1400" dirty="0"/>
              <a:t>run with a horizontal </a:t>
            </a:r>
            <a:r>
              <a:rPr lang="en-AU" sz="1400" dirty="0" smtClean="0"/>
              <a:t>resolution </a:t>
            </a:r>
            <a:r>
              <a:rPr lang="en-AU" sz="1400" dirty="0"/>
              <a:t>of ~5.6° and vertical resolution of about 1 km in </a:t>
            </a:r>
            <a:r>
              <a:rPr lang="en-AU" sz="1400" dirty="0" smtClean="0"/>
              <a:t>the stratosphere </a:t>
            </a:r>
            <a:r>
              <a:rPr lang="en-AU" sz="1400" dirty="0"/>
              <a:t>(varying). </a:t>
            </a:r>
            <a:endParaRPr lang="en-AU" sz="1400" dirty="0" smtClean="0"/>
          </a:p>
          <a:p>
            <a:r>
              <a:rPr lang="en-AU" sz="1400" dirty="0" smtClean="0"/>
              <a:t>Model </a:t>
            </a:r>
            <a:r>
              <a:rPr lang="en-AU" sz="1400" dirty="0"/>
              <a:t>was nudged to ERA-Interim data</a:t>
            </a:r>
            <a:r>
              <a:rPr lang="en-AU" sz="1400" dirty="0" smtClean="0"/>
              <a:t>.</a:t>
            </a:r>
          </a:p>
          <a:p>
            <a:r>
              <a:rPr lang="en-AU" sz="1400" dirty="0"/>
              <a:t>The run was started in </a:t>
            </a:r>
            <a:r>
              <a:rPr lang="en-AU" sz="1400" dirty="0" smtClean="0"/>
              <a:t>19980101.  </a:t>
            </a:r>
            <a:r>
              <a:rPr lang="en-AU" sz="1400" dirty="0"/>
              <a:t>Model data have been interpolated to longitude 150.88 and latitude </a:t>
            </a:r>
            <a:r>
              <a:rPr lang="en-AU" sz="1400" dirty="0" smtClean="0"/>
              <a:t>-</a:t>
            </a:r>
            <a:r>
              <a:rPr lang="en-AU" sz="1400" dirty="0"/>
              <a:t>34.41.</a:t>
            </a:r>
          </a:p>
          <a:p>
            <a:endParaRPr lang="en-AU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000" y="1728000"/>
            <a:ext cx="6049280" cy="33500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000" y="1728000"/>
            <a:ext cx="6049280" cy="335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401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2102</TotalTime>
  <Words>325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MIR Site Report: Wollongong, NSW</vt:lpstr>
      <vt:lpstr>Site Report: Wollongong, NSW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MIR Site Report: Wollongong, NSW</dc:title>
  <dc:creator>NicholasJones</dc:creator>
  <cp:lastModifiedBy>NicholasJones</cp:lastModifiedBy>
  <cp:revision>42</cp:revision>
  <dcterms:created xsi:type="dcterms:W3CDTF">2006-08-16T00:00:00Z</dcterms:created>
  <dcterms:modified xsi:type="dcterms:W3CDTF">2018-06-13T19:42:55Z</dcterms:modified>
</cp:coreProperties>
</file>