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1" r:id="rId3"/>
    <p:sldId id="257" r:id="rId4"/>
    <p:sldId id="258" r:id="rId5"/>
    <p:sldId id="259" r:id="rId6"/>
    <p:sldId id="269" r:id="rId7"/>
    <p:sldId id="270" r:id="rId8"/>
    <p:sldId id="266" r:id="rId9"/>
    <p:sldId id="262" r:id="rId10"/>
    <p:sldId id="267" r:id="rId11"/>
    <p:sldId id="265" r:id="rId12"/>
    <p:sldId id="264" r:id="rId13"/>
    <p:sldId id="268" r:id="rId14"/>
    <p:sldId id="260" r:id="rId15"/>
    <p:sldId id="271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001" autoAdjust="0"/>
    <p:restoredTop sz="92993" autoAdjust="0"/>
  </p:normalViewPr>
  <p:slideViewPr>
    <p:cSldViewPr snapToGrid="0" snapToObjects="1">
      <p:cViewPr varScale="1">
        <p:scale>
          <a:sx n="122" d="100"/>
          <a:sy n="122" d="100"/>
        </p:scale>
        <p:origin x="-19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A5BD6-7FF1-4A4D-9C1C-FEF80E172301}" type="datetimeFigureOut">
              <a:t>13/06/18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6D863-25AD-8346-83CC-63BC06D86DE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9802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A5BD6-7FF1-4A4D-9C1C-FEF80E172301}" type="datetimeFigureOut">
              <a:t>13/06/18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6D863-25AD-8346-83CC-63BC06D86DE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267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A5BD6-7FF1-4A4D-9C1C-FEF80E172301}" type="datetimeFigureOut">
              <a:t>13/06/18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6D863-25AD-8346-83CC-63BC06D86DE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8769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A5BD6-7FF1-4A4D-9C1C-FEF80E172301}" type="datetimeFigureOut">
              <a:t>13/06/18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6D863-25AD-8346-83CC-63BC06D86DE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3099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A5BD6-7FF1-4A4D-9C1C-FEF80E172301}" type="datetimeFigureOut">
              <a:t>13/06/18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6D863-25AD-8346-83CC-63BC06D86DE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74600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A5BD6-7FF1-4A4D-9C1C-FEF80E172301}" type="datetimeFigureOut">
              <a:t>13/06/18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6D863-25AD-8346-83CC-63BC06D86DE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303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A5BD6-7FF1-4A4D-9C1C-FEF80E172301}" type="datetimeFigureOut">
              <a:t>13/06/18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6D863-25AD-8346-83CC-63BC06D86DE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997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A5BD6-7FF1-4A4D-9C1C-FEF80E172301}" type="datetimeFigureOut">
              <a:t>13/06/18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6D863-25AD-8346-83CC-63BC06D86DE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5796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A5BD6-7FF1-4A4D-9C1C-FEF80E172301}" type="datetimeFigureOut">
              <a:t>13/06/18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6D863-25AD-8346-83CC-63BC06D86DE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989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A5BD6-7FF1-4A4D-9C1C-FEF80E172301}" type="datetimeFigureOut">
              <a:t>13/06/18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6D863-25AD-8346-83CC-63BC06D86DE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207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A5BD6-7FF1-4A4D-9C1C-FEF80E172301}" type="datetimeFigureOut">
              <a:t>13/06/18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6D863-25AD-8346-83CC-63BC06D86DE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6200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5A5BD6-7FF1-4A4D-9C1C-FEF80E172301}" type="datetimeFigureOut">
              <a:t>13/06/18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26D863-25AD-8346-83CC-63BC06D86DE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831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5" Type="http://schemas.openxmlformats.org/officeDocument/2006/relationships/image" Target="../media/image31.png"/><Relationship Id="rId6" Type="http://schemas.openxmlformats.org/officeDocument/2006/relationships/image" Target="../media/image32.png"/><Relationship Id="rId7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4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4" Type="http://schemas.openxmlformats.org/officeDocument/2006/relationships/image" Target="../media/image39.png"/><Relationship Id="rId5" Type="http://schemas.openxmlformats.org/officeDocument/2006/relationships/image" Target="../media/image40.png"/><Relationship Id="rId6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5" Type="http://schemas.openxmlformats.org/officeDocument/2006/relationships/image" Target="../media/image45.png"/><Relationship Id="rId6" Type="http://schemas.openxmlformats.org/officeDocument/2006/relationships/image" Target="../media/image46.png"/><Relationship Id="rId7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4" Type="http://schemas.openxmlformats.org/officeDocument/2006/relationships/image" Target="../media/image50.png"/><Relationship Id="rId5" Type="http://schemas.openxmlformats.org/officeDocument/2006/relationships/image" Target="../media/image51.png"/><Relationship Id="rId6" Type="http://schemas.openxmlformats.org/officeDocument/2006/relationships/image" Target="../media/image52.png"/><Relationship Id="rId7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Relationship Id="rId3" Type="http://schemas.openxmlformats.org/officeDocument/2006/relationships/image" Target="../media/image5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5.png"/><Relationship Id="rId7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6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5" Type="http://schemas.openxmlformats.org/officeDocument/2006/relationships/image" Target="../media/image25.png"/><Relationship Id="rId6" Type="http://schemas.openxmlformats.org/officeDocument/2006/relationships/image" Target="../media/image26.png"/><Relationship Id="rId7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401398"/>
            <a:ext cx="7772400" cy="1470025"/>
          </a:xfrm>
        </p:spPr>
        <p:txBody>
          <a:bodyPr>
            <a:noAutofit/>
          </a:bodyPr>
          <a:lstStyle/>
          <a:p>
            <a:r>
              <a:rPr lang="en-US" sz="3200"/>
              <a:t>Observational capacities and results from our two ground-based stations in México </a:t>
            </a:r>
          </a:p>
        </p:txBody>
      </p:sp>
      <p:pic>
        <p:nvPicPr>
          <p:cNvPr id="4" name="Picture 3" descr="customLogo.gif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2025122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685800" y="4141619"/>
            <a:ext cx="7772400" cy="23842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/>
              <a:t>Michel Grutter, Wolfgang Stremme, Alejandro Besanilla, Jorge Baylón, Noemie Taquet, Cesar Guarín, Rubén Pavia-Hernández, Alain García-Zuber, Beatriz Herrera, Benedetto Schiavo and Zuleica Ojeda </a:t>
            </a:r>
          </a:p>
          <a:p>
            <a:endParaRPr lang="en-US" sz="2000"/>
          </a:p>
          <a:p>
            <a:r>
              <a:rPr lang="en-US" sz="2000"/>
              <a:t>Centro de Ciencias de la Atmósfera</a:t>
            </a:r>
          </a:p>
          <a:p>
            <a:r>
              <a:rPr lang="en-US" sz="2000"/>
              <a:t>UNAM </a:t>
            </a:r>
          </a:p>
        </p:txBody>
      </p:sp>
    </p:spTree>
    <p:extLst>
      <p:ext uri="{BB962C8B-B14F-4D97-AF65-F5344CB8AC3E}">
        <p14:creationId xmlns:p14="http://schemas.microsoft.com/office/powerpoint/2010/main" val="11473461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aptura de pantalla 2018-06-09 a la(s) 18.42.0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803" y="464143"/>
            <a:ext cx="8228742" cy="427418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372719" y="282198"/>
            <a:ext cx="6388143" cy="461665"/>
          </a:xfrm>
          <a:prstGeom prst="rect">
            <a:avLst/>
          </a:prstGeom>
          <a:solidFill>
            <a:srgbClr val="000090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b="1">
                <a:solidFill>
                  <a:schemeClr val="bg1"/>
                </a:solidFill>
              </a:rPr>
              <a:t>Emissions and dynamics of CO</a:t>
            </a:r>
          </a:p>
        </p:txBody>
      </p:sp>
      <p:pic>
        <p:nvPicPr>
          <p:cNvPr id="2" name="Picture 1" descr="Captura de pantalla 2018-06-09 a la(s) 17.28.0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27" y="107675"/>
            <a:ext cx="1430682" cy="136823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479210" y="1684477"/>
            <a:ext cx="10843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Wolfgang</a:t>
            </a:r>
          </a:p>
        </p:txBody>
      </p:sp>
      <p:pic>
        <p:nvPicPr>
          <p:cNvPr id="6" name="Picture 5" descr="Captura de pantalla 2018-06-09 a la(s) 18.35.17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3683" y="4715447"/>
            <a:ext cx="2896543" cy="2043246"/>
          </a:xfrm>
          <a:prstGeom prst="rect">
            <a:avLst/>
          </a:prstGeom>
        </p:spPr>
      </p:pic>
      <p:pic>
        <p:nvPicPr>
          <p:cNvPr id="7" name="Picture 6" descr="Captura de pantalla 2018-06-09 a la(s) 18.37.2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516" y="4715447"/>
            <a:ext cx="2823519" cy="2142553"/>
          </a:xfrm>
          <a:prstGeom prst="rect">
            <a:avLst/>
          </a:prstGeom>
        </p:spPr>
      </p:pic>
      <p:pic>
        <p:nvPicPr>
          <p:cNvPr id="8" name="Picture 7" descr="Captura de pantalla 2018-06-09 a la(s) 18.41.18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39" y="4671468"/>
            <a:ext cx="3012449" cy="218653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849787" y="2906247"/>
            <a:ext cx="11888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rgbClr val="FF0000"/>
                </a:solidFill>
              </a:rPr>
              <a:t>ventilation</a:t>
            </a:r>
          </a:p>
        </p:txBody>
      </p:sp>
      <p:pic>
        <p:nvPicPr>
          <p:cNvPr id="11" name="Picture 10" descr="Captura de pantalla 2018-06-09 a la(s) 18.44.52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959" y="1830707"/>
            <a:ext cx="2712086" cy="2840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8237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72719" y="282198"/>
            <a:ext cx="6388143" cy="461665"/>
          </a:xfrm>
          <a:prstGeom prst="rect">
            <a:avLst/>
          </a:prstGeom>
          <a:solidFill>
            <a:srgbClr val="000090"/>
          </a:solidFill>
        </p:spPr>
        <p:txBody>
          <a:bodyPr wrap="square" rtlCol="0" anchor="ctr">
            <a:spAutoFit/>
          </a:bodyPr>
          <a:lstStyle/>
          <a:p>
            <a:pPr algn="r"/>
            <a:r>
              <a:rPr lang="en-US" sz="2400" b="1">
                <a:solidFill>
                  <a:schemeClr val="bg1"/>
                </a:solidFill>
              </a:rPr>
              <a:t>Methane enhancements over Mexico City</a:t>
            </a:r>
          </a:p>
        </p:txBody>
      </p:sp>
      <p:pic>
        <p:nvPicPr>
          <p:cNvPr id="2" name="Picture 1" descr="Captura de pantalla 2018-06-09 a la(s) 17.30.5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643" y="99383"/>
            <a:ext cx="1516401" cy="130246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22976" y="1600603"/>
            <a:ext cx="595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Alex</a:t>
            </a:r>
          </a:p>
        </p:txBody>
      </p:sp>
      <p:pic>
        <p:nvPicPr>
          <p:cNvPr id="3" name="Picture 2" descr="Captura de pantalla 2018-06-09 a la(s) 18.25.16.png"/>
          <p:cNvPicPr>
            <a:picLocks noChangeAspect="1"/>
          </p:cNvPicPr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46714"/>
            <a:ext cx="9144000" cy="4716780"/>
          </a:xfrm>
          <a:prstGeom prst="rect">
            <a:avLst/>
          </a:prstGeom>
        </p:spPr>
      </p:pic>
      <p:pic>
        <p:nvPicPr>
          <p:cNvPr id="6" name="Picture 5" descr="Captura de pantalla 2018-06-09 a la(s) 18.29.17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208" y="1401852"/>
            <a:ext cx="5510747" cy="2361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3339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aptura de pantalla 2018-06-09 a la(s) 18.15.1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75667"/>
            <a:ext cx="9144000" cy="247360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372719" y="282198"/>
            <a:ext cx="6388143" cy="461665"/>
          </a:xfrm>
          <a:prstGeom prst="rect">
            <a:avLst/>
          </a:prstGeom>
          <a:solidFill>
            <a:srgbClr val="000090"/>
          </a:solidFill>
        </p:spPr>
        <p:txBody>
          <a:bodyPr wrap="square" rtlCol="0" anchor="ctr">
            <a:spAutoFit/>
          </a:bodyPr>
          <a:lstStyle/>
          <a:p>
            <a:pPr algn="r"/>
            <a:r>
              <a:rPr lang="en-US" sz="2400" b="1">
                <a:solidFill>
                  <a:schemeClr val="bg1"/>
                </a:solidFill>
              </a:rPr>
              <a:t>NH</a:t>
            </a:r>
            <a:r>
              <a:rPr lang="en-US" sz="2400" b="1" baseline="-25000">
                <a:solidFill>
                  <a:schemeClr val="bg1"/>
                </a:solidFill>
              </a:rPr>
              <a:t>3</a:t>
            </a:r>
            <a:r>
              <a:rPr lang="en-US" sz="2400" b="1">
                <a:solidFill>
                  <a:schemeClr val="bg1"/>
                </a:solidFill>
              </a:rPr>
              <a:t> variability and spatial distribution</a:t>
            </a:r>
          </a:p>
        </p:txBody>
      </p:sp>
      <p:pic>
        <p:nvPicPr>
          <p:cNvPr id="3" name="Picture 2" descr="Captura de pantalla 2018-06-09 a la(s) 17.29.45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413" y="162282"/>
            <a:ext cx="1424115" cy="137137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503170" y="1677431"/>
            <a:ext cx="8386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Beatriz</a:t>
            </a:r>
          </a:p>
        </p:txBody>
      </p:sp>
      <p:pic>
        <p:nvPicPr>
          <p:cNvPr id="2" name="Picture 1" descr="Captura de pantalla 2018-06-09 a la(s) 18.11.59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4952" y="3549272"/>
            <a:ext cx="2991961" cy="301578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858390" y="6488668"/>
            <a:ext cx="2401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NH</a:t>
            </a:r>
            <a:r>
              <a:rPr lang="en-US" baseline="-25000"/>
              <a:t>3</a:t>
            </a:r>
            <a:r>
              <a:rPr lang="en-US"/>
              <a:t> (molec/cm</a:t>
            </a:r>
            <a:r>
              <a:rPr lang="en-US" baseline="30000"/>
              <a:t>2</a:t>
            </a:r>
            <a:r>
              <a:rPr lang="en-US"/>
              <a:t>) x 10</a:t>
            </a:r>
            <a:r>
              <a:rPr lang="en-US" baseline="30000"/>
              <a:t>16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069251" y="917223"/>
            <a:ext cx="1141809" cy="369332"/>
          </a:xfrm>
          <a:prstGeom prst="rect">
            <a:avLst/>
          </a:prstGeom>
          <a:solidFill>
            <a:srgbClr val="3366FF"/>
          </a:solidFill>
        </p:spPr>
        <p:txBody>
          <a:bodyPr wrap="none" rtlCol="0">
            <a:spAutoFit/>
          </a:bodyPr>
          <a:lstStyle/>
          <a:p>
            <a:r>
              <a:rPr lang="en-US">
                <a:solidFill>
                  <a:srgbClr val="FFFFFF"/>
                </a:solidFill>
              </a:rPr>
              <a:t>Altzomoni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633763" y="917223"/>
            <a:ext cx="812692" cy="369332"/>
          </a:xfrm>
          <a:prstGeom prst="rect">
            <a:avLst/>
          </a:prstGeom>
          <a:solidFill>
            <a:srgbClr val="3366FF"/>
          </a:solidFill>
        </p:spPr>
        <p:txBody>
          <a:bodyPr wrap="none" rtlCol="0">
            <a:spAutoFit/>
          </a:bodyPr>
          <a:lstStyle/>
          <a:p>
            <a:r>
              <a:rPr lang="en-US">
                <a:solidFill>
                  <a:srgbClr val="FFFFFF"/>
                </a:solidFill>
              </a:rPr>
              <a:t>UNAM</a:t>
            </a:r>
          </a:p>
        </p:txBody>
      </p:sp>
      <p:pic>
        <p:nvPicPr>
          <p:cNvPr id="12" name="Picture 11" descr="Captura de pantalla 2018-06-09 a la(s) 18.22.48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480" y="3654406"/>
            <a:ext cx="4084841" cy="3203594"/>
          </a:xfrm>
          <a:prstGeom prst="rect">
            <a:avLst/>
          </a:prstGeom>
        </p:spPr>
      </p:pic>
      <p:pic>
        <p:nvPicPr>
          <p:cNvPr id="13" name="Picture 12" descr="Captura de pantalla 2018-06-09 a la(s) 18.22.11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0731" y="4181596"/>
            <a:ext cx="1914460" cy="162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0101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Captura de pantalla 2018-06-09 a la(s) 19.45.5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09338"/>
            <a:ext cx="9144000" cy="474866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72719" y="282198"/>
            <a:ext cx="6388143" cy="461665"/>
          </a:xfrm>
          <a:prstGeom prst="rect">
            <a:avLst/>
          </a:prstGeom>
          <a:solidFill>
            <a:srgbClr val="000090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b="1">
                <a:solidFill>
                  <a:schemeClr val="bg1"/>
                </a:solidFill>
              </a:rPr>
              <a:t>Formaldehyde over Mexico City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69968" y="1551576"/>
            <a:ext cx="7039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César</a:t>
            </a:r>
          </a:p>
        </p:txBody>
      </p:sp>
      <p:pic>
        <p:nvPicPr>
          <p:cNvPr id="11" name="Picture 10" descr="Captura de pantalla 2018-06-09 a la(s) 19.49.2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39002"/>
            <a:ext cx="9144000" cy="4718998"/>
          </a:xfrm>
          <a:prstGeom prst="rect">
            <a:avLst/>
          </a:prstGeom>
        </p:spPr>
      </p:pic>
      <p:pic>
        <p:nvPicPr>
          <p:cNvPr id="13" name="Picture 12" descr="Captura de pantalla 2018-06-09 a la(s) 19.51.07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64" y="2103358"/>
            <a:ext cx="4759342" cy="4754641"/>
          </a:xfrm>
          <a:prstGeom prst="rect">
            <a:avLst/>
          </a:prstGeom>
        </p:spPr>
      </p:pic>
      <p:pic>
        <p:nvPicPr>
          <p:cNvPr id="16" name="Picture 15" descr="Captura de pantalla 2018-06-09 a la(s) 19.48.29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5106" y="2141950"/>
            <a:ext cx="4338894" cy="4716049"/>
          </a:xfrm>
          <a:prstGeom prst="rect">
            <a:avLst/>
          </a:prstGeom>
        </p:spPr>
      </p:pic>
      <p:pic>
        <p:nvPicPr>
          <p:cNvPr id="3" name="Picture 2" descr="Captura de pantalla 2018-06-09 a la(s) 19.14.25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137" y="83439"/>
            <a:ext cx="1338080" cy="142236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2" name="TextBox 21"/>
          <p:cNvSpPr txBox="1"/>
          <p:nvPr/>
        </p:nvSpPr>
        <p:spPr>
          <a:xfrm>
            <a:off x="2489945" y="1321142"/>
            <a:ext cx="3024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Vertex 80     vs.      MAX-DOAS</a:t>
            </a:r>
          </a:p>
        </p:txBody>
      </p:sp>
      <p:pic>
        <p:nvPicPr>
          <p:cNvPr id="2" name="Picture 1" descr="MAX-DOAS_UNA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3775" y="893303"/>
            <a:ext cx="2389234" cy="1144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7852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aptura de pantalla 2017-05-28 a la(s) 09.42.3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346" y="2340278"/>
            <a:ext cx="3294266" cy="217139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29346" y="3973738"/>
            <a:ext cx="22847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/>
              <a:t>OPAG22 / EM27 (MIR)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962092" y="3002010"/>
            <a:ext cx="927421" cy="2571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bg1">
                    <a:lumMod val="50000"/>
                  </a:schemeClr>
                </a:solidFill>
              </a:rPr>
              <a:t>Volcanic gas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781327" y="977860"/>
            <a:ext cx="2216372" cy="788567"/>
          </a:xfrm>
        </p:spPr>
        <p:txBody>
          <a:bodyPr>
            <a:normAutofit/>
          </a:bodyPr>
          <a:lstStyle/>
          <a:p>
            <a:pPr algn="r"/>
            <a:r>
              <a:rPr lang="en-US" sz="2200"/>
              <a:t>Thermal emission </a:t>
            </a:r>
            <a:br>
              <a:rPr lang="en-US" sz="2200"/>
            </a:br>
            <a:r>
              <a:rPr lang="en-US" sz="2200"/>
              <a:t>(SO</a:t>
            </a:r>
            <a:r>
              <a:rPr lang="en-US" sz="2200" baseline="-25000"/>
              <a:t>2</a:t>
            </a:r>
            <a:r>
              <a:rPr lang="en-US" sz="2200"/>
              <a:t> and SIF</a:t>
            </a:r>
            <a:r>
              <a:rPr lang="en-US" sz="2200" baseline="-25000"/>
              <a:t>4</a:t>
            </a:r>
            <a:r>
              <a:rPr lang="en-US" sz="2200"/>
              <a:t>)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6367663" y="937495"/>
            <a:ext cx="2336563" cy="11788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/>
              <a:t>Solar absorption </a:t>
            </a:r>
          </a:p>
          <a:p>
            <a:pPr algn="l"/>
            <a:r>
              <a:rPr lang="en-US" sz="2200"/>
              <a:t>in the IR and UV</a:t>
            </a:r>
          </a:p>
          <a:p>
            <a:pPr algn="l"/>
            <a:r>
              <a:rPr lang="en-US" sz="2200"/>
              <a:t>(SO</a:t>
            </a:r>
            <a:r>
              <a:rPr lang="en-US" sz="2200" baseline="-25000"/>
              <a:t>2</a:t>
            </a:r>
            <a:r>
              <a:rPr lang="en-US" sz="2200"/>
              <a:t>, HCl, HF, SiF</a:t>
            </a:r>
            <a:r>
              <a:rPr lang="en-US" sz="2200" baseline="-25000"/>
              <a:t>4</a:t>
            </a:r>
            <a:r>
              <a:rPr lang="en-US" sz="2200"/>
              <a:t>) </a:t>
            </a:r>
          </a:p>
        </p:txBody>
      </p:sp>
      <p:pic>
        <p:nvPicPr>
          <p:cNvPr id="12" name="Picture 11" descr="Captura de pantalla 2018-06-09 a la(s) 17.04.09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8449" y="896300"/>
            <a:ext cx="2078625" cy="1484146"/>
          </a:xfrm>
          <a:prstGeom prst="rect">
            <a:avLst/>
          </a:prstGeom>
        </p:spPr>
      </p:pic>
      <p:pic>
        <p:nvPicPr>
          <p:cNvPr id="14" name="Picture 13" descr="FIG_HCl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2148" y="4691541"/>
            <a:ext cx="4693163" cy="214310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72719" y="282198"/>
            <a:ext cx="6388143" cy="461665"/>
          </a:xfrm>
          <a:prstGeom prst="rect">
            <a:avLst/>
          </a:prstGeom>
          <a:solidFill>
            <a:srgbClr val="000090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b="1">
                <a:solidFill>
                  <a:schemeClr val="bg1"/>
                </a:solidFill>
              </a:rPr>
              <a:t>Volcanic emissions</a:t>
            </a:r>
          </a:p>
        </p:txBody>
      </p:sp>
      <p:pic>
        <p:nvPicPr>
          <p:cNvPr id="17" name="Picture 16" descr="Captura de pantalla 2018-06-09 a la(s) 17.13.50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960" y="4523886"/>
            <a:ext cx="3886489" cy="2310761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5749255" y="2863542"/>
            <a:ext cx="29549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/>
              <a:t>What can we learn from the variability of SiF</a:t>
            </a:r>
            <a:r>
              <a:rPr lang="en-US" baseline="-25000"/>
              <a:t>4</a:t>
            </a:r>
            <a:r>
              <a:rPr lang="en-US"/>
              <a:t>/SO2 and HCl/SO</a:t>
            </a:r>
            <a:r>
              <a:rPr lang="en-US" baseline="-25000"/>
              <a:t>2</a:t>
            </a:r>
            <a:r>
              <a:rPr lang="en-US"/>
              <a:t> of Popocatépetl’s emissions over the years?  </a:t>
            </a:r>
          </a:p>
        </p:txBody>
      </p:sp>
      <p:pic>
        <p:nvPicPr>
          <p:cNvPr id="19" name="Picture 18" descr="Captura de pantalla 2018-06-09 a la(s) 17.07.14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1450" y="2914973"/>
            <a:ext cx="1935465" cy="1464559"/>
          </a:xfrm>
          <a:prstGeom prst="rect">
            <a:avLst/>
          </a:prstGeom>
        </p:spPr>
      </p:pic>
      <p:pic>
        <p:nvPicPr>
          <p:cNvPr id="20" name="Picture 19" descr="Captura de pantalla 2018-06-09 a la(s) 17.33.24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518" y="127939"/>
            <a:ext cx="1162643" cy="123184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1" name="TextBox 20"/>
          <p:cNvSpPr txBox="1"/>
          <p:nvPr/>
        </p:nvSpPr>
        <p:spPr>
          <a:xfrm>
            <a:off x="569968" y="1551576"/>
            <a:ext cx="9224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Noémie</a:t>
            </a:r>
          </a:p>
        </p:txBody>
      </p:sp>
    </p:spTree>
    <p:extLst>
      <p:ext uri="{BB962C8B-B14F-4D97-AF65-F5344CB8AC3E}">
        <p14:creationId xmlns:p14="http://schemas.microsoft.com/office/powerpoint/2010/main" val="32507078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aptura de pantalla 2018-06-13 a la(s) 09.23.5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5467" y="2123767"/>
            <a:ext cx="5521339" cy="4650948"/>
          </a:xfrm>
          <a:prstGeom prst="rect">
            <a:avLst/>
          </a:prstGeom>
        </p:spPr>
      </p:pic>
      <p:pic>
        <p:nvPicPr>
          <p:cNvPr id="5" name="Picture 4" descr="Captura de pantalla 2018-06-13 a la(s) 09.30.2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424" y="2123767"/>
            <a:ext cx="2725932" cy="465094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37226" y="530942"/>
            <a:ext cx="45228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>
                <a:solidFill>
                  <a:srgbClr val="000090"/>
                </a:solidFill>
              </a:rPr>
              <a:t>Saturday visit to UNAM (optional)</a:t>
            </a:r>
          </a:p>
          <a:p>
            <a:r>
              <a:rPr lang="en-US" sz="2400" b="1">
                <a:solidFill>
                  <a:srgbClr val="000090"/>
                </a:solidFill>
              </a:rPr>
              <a:t>11 a.m.</a:t>
            </a:r>
          </a:p>
        </p:txBody>
      </p:sp>
    </p:spTree>
    <p:extLst>
      <p:ext uri="{BB962C8B-B14F-4D97-AF65-F5344CB8AC3E}">
        <p14:creationId xmlns:p14="http://schemas.microsoft.com/office/powerpoint/2010/main" val="14204044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40712" y="274637"/>
            <a:ext cx="3846088" cy="1510301"/>
          </a:xfrm>
        </p:spPr>
        <p:txBody>
          <a:bodyPr>
            <a:normAutofit/>
          </a:bodyPr>
          <a:lstStyle/>
          <a:p>
            <a:pPr algn="l"/>
            <a:r>
              <a:rPr lang="en-US" sz="2400" b="1"/>
              <a:t>Spectroscopy and </a:t>
            </a:r>
            <a:br>
              <a:rPr lang="en-US" sz="2400" b="1"/>
            </a:br>
            <a:r>
              <a:rPr lang="en-US" sz="2400" b="1"/>
              <a:t>Remote Sensing Group</a:t>
            </a:r>
            <a:r>
              <a:rPr lang="en-US" sz="2000"/>
              <a:t/>
            </a:r>
            <a:br>
              <a:rPr lang="en-US" sz="2000"/>
            </a:br>
            <a:r>
              <a:rPr lang="en-US" sz="2000"/>
              <a:t>Center for Atmospheric Sciences</a:t>
            </a:r>
            <a:br>
              <a:rPr lang="en-US" sz="2000"/>
            </a:br>
            <a:r>
              <a:rPr lang="en-US" sz="2000"/>
              <a:t>UNAM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91123" y="1974491"/>
            <a:ext cx="3595676" cy="4284239"/>
          </a:xfrm>
        </p:spPr>
        <p:txBody>
          <a:bodyPr>
            <a:normAutofit/>
          </a:bodyPr>
          <a:lstStyle/>
          <a:p>
            <a:r>
              <a:rPr lang="en-US" sz="1800"/>
              <a:t>Study the variability of the chemical composition of the atmosphere</a:t>
            </a:r>
          </a:p>
          <a:p>
            <a:r>
              <a:rPr lang="en-US" sz="1800"/>
              <a:t>Air pollution episodes, chemistry and transport phenomena</a:t>
            </a:r>
          </a:p>
          <a:p>
            <a:r>
              <a:rPr lang="en-US" sz="1800"/>
              <a:t>Evaluation of primary and secondary emissions, model constraints</a:t>
            </a:r>
          </a:p>
          <a:p>
            <a:r>
              <a:rPr lang="en-US" sz="1800"/>
              <a:t>Satellite validation and intercomparison of various techniques</a:t>
            </a:r>
          </a:p>
          <a:p>
            <a:r>
              <a:rPr lang="en-US" sz="1800"/>
              <a:t>Volcanic emissions: impacts on the atmosphere and their relationship to volccanic activity</a:t>
            </a:r>
          </a:p>
          <a:p>
            <a:endParaRPr lang="en-US" sz="1800"/>
          </a:p>
        </p:txBody>
      </p:sp>
      <p:pic>
        <p:nvPicPr>
          <p:cNvPr id="5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842" y="4021895"/>
            <a:ext cx="3928699" cy="2684815"/>
          </a:xfrm>
          <a:prstGeom prst="rect">
            <a:avLst/>
          </a:prstGeom>
        </p:spPr>
      </p:pic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901262" y="6390336"/>
            <a:ext cx="1406502" cy="439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2808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charset="0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charset="0"/>
              <a:defRPr sz="28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1">
              <a:lnSpc>
                <a:spcPct val="90000"/>
              </a:lnSpc>
              <a:defRPr/>
            </a:pPr>
            <a:r>
              <a:rPr lang="es-MX" sz="1800" smtClean="0"/>
              <a:t>2,240 m a.s.l.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2887834" y="5446775"/>
            <a:ext cx="1675883" cy="315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2808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charset="0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charset="0"/>
              <a:defRPr sz="28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1">
              <a:lnSpc>
                <a:spcPct val="50000"/>
              </a:lnSpc>
              <a:defRPr/>
            </a:pPr>
            <a:r>
              <a:rPr lang="es-MX" sz="1800" smtClean="0"/>
              <a:t>4,000 m a.s.l.</a:t>
            </a:r>
          </a:p>
        </p:txBody>
      </p:sp>
      <p:pic>
        <p:nvPicPr>
          <p:cNvPr id="9" name="Picture 8" descr="Captura de pantalla 2018-06-09 a la(s) 20.00.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843" y="274637"/>
            <a:ext cx="3928699" cy="3540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1602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C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 rot="19310279">
            <a:off x="826475" y="831650"/>
            <a:ext cx="1172116" cy="369332"/>
          </a:xfrm>
          <a:prstGeom prst="rect">
            <a:avLst/>
          </a:prstGeom>
          <a:solidFill>
            <a:srgbClr val="000090"/>
          </a:solidFill>
        </p:spPr>
        <p:txBody>
          <a:bodyPr wrap="none" rtlCol="0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PANDORA</a:t>
            </a:r>
          </a:p>
        </p:txBody>
      </p:sp>
      <p:sp>
        <p:nvSpPr>
          <p:cNvPr id="7" name="TextBox 6"/>
          <p:cNvSpPr txBox="1"/>
          <p:nvPr/>
        </p:nvSpPr>
        <p:spPr>
          <a:xfrm rot="19310279">
            <a:off x="1790902" y="863342"/>
            <a:ext cx="1405891" cy="369332"/>
          </a:xfrm>
          <a:prstGeom prst="rect">
            <a:avLst/>
          </a:prstGeom>
          <a:solidFill>
            <a:srgbClr val="000090"/>
          </a:solidFill>
        </p:spPr>
        <p:txBody>
          <a:bodyPr wrap="none" rtlCol="0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CEILOMETER</a:t>
            </a:r>
          </a:p>
        </p:txBody>
      </p:sp>
      <p:sp>
        <p:nvSpPr>
          <p:cNvPr id="8" name="TextBox 7"/>
          <p:cNvSpPr txBox="1"/>
          <p:nvPr/>
        </p:nvSpPr>
        <p:spPr>
          <a:xfrm rot="19310279">
            <a:off x="3101269" y="863342"/>
            <a:ext cx="1274695" cy="369332"/>
          </a:xfrm>
          <a:prstGeom prst="rect">
            <a:avLst/>
          </a:prstGeom>
          <a:solidFill>
            <a:srgbClr val="000090"/>
          </a:solidFill>
        </p:spPr>
        <p:txBody>
          <a:bodyPr wrap="none" rtlCol="0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MAX-DOAS</a:t>
            </a:r>
          </a:p>
        </p:txBody>
      </p:sp>
      <p:sp>
        <p:nvSpPr>
          <p:cNvPr id="9" name="TextBox 8"/>
          <p:cNvSpPr txBox="1"/>
          <p:nvPr/>
        </p:nvSpPr>
        <p:spPr>
          <a:xfrm rot="19310279">
            <a:off x="6133783" y="863343"/>
            <a:ext cx="1571802" cy="369332"/>
          </a:xfrm>
          <a:prstGeom prst="rect">
            <a:avLst/>
          </a:prstGeom>
          <a:solidFill>
            <a:srgbClr val="000090"/>
          </a:solidFill>
        </p:spPr>
        <p:txBody>
          <a:bodyPr wrap="none" rtlCol="0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FTIR Vertex 80</a:t>
            </a:r>
          </a:p>
        </p:txBody>
      </p:sp>
      <p:sp>
        <p:nvSpPr>
          <p:cNvPr id="10" name="TextBox 9"/>
          <p:cNvSpPr txBox="1"/>
          <p:nvPr/>
        </p:nvSpPr>
        <p:spPr>
          <a:xfrm rot="19310279">
            <a:off x="6539664" y="4233398"/>
            <a:ext cx="1941945" cy="369332"/>
          </a:xfrm>
          <a:prstGeom prst="rect">
            <a:avLst/>
          </a:prstGeom>
          <a:solidFill>
            <a:srgbClr val="000090"/>
          </a:solidFill>
        </p:spPr>
        <p:txBody>
          <a:bodyPr wrap="none" rtlCol="0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FTIR EM27/SUN80</a:t>
            </a:r>
          </a:p>
        </p:txBody>
      </p:sp>
    </p:spTree>
    <p:extLst>
      <p:ext uri="{BB962C8B-B14F-4D97-AF65-F5344CB8AC3E}">
        <p14:creationId xmlns:p14="http://schemas.microsoft.com/office/powerpoint/2010/main" val="23603257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aptura de pantalla 2018-06-09 a la(s) 16.05.0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035" y="376265"/>
            <a:ext cx="4193736" cy="3624215"/>
          </a:xfrm>
          <a:prstGeom prst="rect">
            <a:avLst/>
          </a:prstGeom>
        </p:spPr>
      </p:pic>
      <p:pic>
        <p:nvPicPr>
          <p:cNvPr id="5" name="Picture 4" descr="Captura de pantalla 2018-06-09 a la(s) 16.05.5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2624" y="376265"/>
            <a:ext cx="3975819" cy="3624216"/>
          </a:xfrm>
          <a:prstGeom prst="rect">
            <a:avLst/>
          </a:prstGeom>
        </p:spPr>
      </p:pic>
      <p:pic>
        <p:nvPicPr>
          <p:cNvPr id="6" name="Picture 5" descr="Captura de pantalla 2018-06-09 a la(s) 16.10.2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2423" y="4312528"/>
            <a:ext cx="2486020" cy="2244932"/>
          </a:xfrm>
          <a:prstGeom prst="rect">
            <a:avLst/>
          </a:prstGeom>
        </p:spPr>
      </p:pic>
      <p:pic>
        <p:nvPicPr>
          <p:cNvPr id="7" name="Picture 6" descr="Captura de pantalla 2018-06-09 a la(s) 16.09.48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654" y="4312528"/>
            <a:ext cx="2929513" cy="2244932"/>
          </a:xfrm>
          <a:prstGeom prst="rect">
            <a:avLst/>
          </a:prstGeom>
        </p:spPr>
      </p:pic>
      <p:pic>
        <p:nvPicPr>
          <p:cNvPr id="8" name="Picture 7" descr="Captura de pantalla 2018-06-09 a la(s) 16.11.24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035" y="4312528"/>
            <a:ext cx="2793077" cy="224493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613734" y="2250163"/>
            <a:ext cx="1649122" cy="646331"/>
          </a:xfrm>
          <a:prstGeom prst="rect">
            <a:avLst/>
          </a:prstGeom>
          <a:solidFill>
            <a:srgbClr val="000090"/>
          </a:solidFill>
        </p:spPr>
        <p:txBody>
          <a:bodyPr wrap="none" rtlCol="0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Czerny-Turner</a:t>
            </a:r>
          </a:p>
          <a:p>
            <a:r>
              <a:rPr lang="en-US" b="1">
                <a:solidFill>
                  <a:schemeClr val="bg1"/>
                </a:solidFill>
              </a:rPr>
              <a:t>Monocromator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004500" y="3185019"/>
            <a:ext cx="1571802" cy="369332"/>
          </a:xfrm>
          <a:prstGeom prst="rect">
            <a:avLst/>
          </a:prstGeom>
          <a:solidFill>
            <a:srgbClr val="000090"/>
          </a:solidFill>
        </p:spPr>
        <p:txBody>
          <a:bodyPr wrap="none" rtlCol="0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FTIR Vertex 80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613734" y="4111760"/>
            <a:ext cx="1438690" cy="646331"/>
          </a:xfrm>
          <a:prstGeom prst="rect">
            <a:avLst/>
          </a:prstGeom>
          <a:solidFill>
            <a:srgbClr val="000090"/>
          </a:solidFill>
        </p:spPr>
        <p:txBody>
          <a:bodyPr wrap="none" rtlCol="0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Home-made</a:t>
            </a:r>
          </a:p>
          <a:p>
            <a:r>
              <a:rPr lang="en-US" b="1">
                <a:solidFill>
                  <a:schemeClr val="bg1"/>
                </a:solidFill>
              </a:rPr>
              <a:t>Solar Tracker</a:t>
            </a:r>
          </a:p>
        </p:txBody>
      </p:sp>
    </p:spTree>
    <p:extLst>
      <p:ext uri="{BB962C8B-B14F-4D97-AF65-F5344CB8AC3E}">
        <p14:creationId xmlns:p14="http://schemas.microsoft.com/office/powerpoint/2010/main" val="25439648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aptura de pantalla 2018-06-09 a la(s) 16.17.3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 rot="20150396">
            <a:off x="169855" y="644519"/>
            <a:ext cx="1106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>
                <a:solidFill>
                  <a:srgbClr val="000090"/>
                </a:solidFill>
              </a:rPr>
              <a:t>Radiation</a:t>
            </a:r>
          </a:p>
          <a:p>
            <a:r>
              <a:rPr lang="en-US" b="1">
                <a:solidFill>
                  <a:srgbClr val="000090"/>
                </a:solidFill>
              </a:rPr>
              <a:t>AERONET</a:t>
            </a:r>
          </a:p>
        </p:txBody>
      </p:sp>
      <p:sp>
        <p:nvSpPr>
          <p:cNvPr id="7" name="TextBox 6"/>
          <p:cNvSpPr txBox="1"/>
          <p:nvPr/>
        </p:nvSpPr>
        <p:spPr>
          <a:xfrm rot="20150396">
            <a:off x="7299800" y="1499549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>
                <a:solidFill>
                  <a:srgbClr val="000090"/>
                </a:solidFill>
              </a:rPr>
              <a:t>Alex</a:t>
            </a:r>
          </a:p>
        </p:txBody>
      </p:sp>
      <p:sp>
        <p:nvSpPr>
          <p:cNvPr id="8" name="TextBox 7"/>
          <p:cNvSpPr txBox="1"/>
          <p:nvPr/>
        </p:nvSpPr>
        <p:spPr>
          <a:xfrm rot="20150396">
            <a:off x="3839381" y="2214987"/>
            <a:ext cx="25605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>
                <a:solidFill>
                  <a:srgbClr val="000090"/>
                </a:solidFill>
              </a:rPr>
              <a:t>Air Quality:</a:t>
            </a:r>
          </a:p>
          <a:p>
            <a:r>
              <a:rPr lang="en-US" b="1">
                <a:solidFill>
                  <a:srgbClr val="000090"/>
                </a:solidFill>
              </a:rPr>
              <a:t>NOx, CO, O</a:t>
            </a:r>
            <a:r>
              <a:rPr lang="en-US" b="1" baseline="-25000">
                <a:solidFill>
                  <a:srgbClr val="000090"/>
                </a:solidFill>
              </a:rPr>
              <a:t>3</a:t>
            </a:r>
            <a:r>
              <a:rPr lang="en-US" b="1">
                <a:solidFill>
                  <a:srgbClr val="000090"/>
                </a:solidFill>
              </a:rPr>
              <a:t>, SO</a:t>
            </a:r>
            <a:r>
              <a:rPr lang="en-US" b="1" baseline="-25000">
                <a:solidFill>
                  <a:srgbClr val="000090"/>
                </a:solidFill>
              </a:rPr>
              <a:t>2</a:t>
            </a:r>
            <a:r>
              <a:rPr lang="en-US" b="1">
                <a:solidFill>
                  <a:srgbClr val="000090"/>
                </a:solidFill>
              </a:rPr>
              <a:t>, PM2.5</a:t>
            </a:r>
          </a:p>
        </p:txBody>
      </p:sp>
      <p:sp>
        <p:nvSpPr>
          <p:cNvPr id="9" name="TextBox 8"/>
          <p:cNvSpPr txBox="1"/>
          <p:nvPr/>
        </p:nvSpPr>
        <p:spPr>
          <a:xfrm rot="20150396">
            <a:off x="2403700" y="1647308"/>
            <a:ext cx="15953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>
                <a:solidFill>
                  <a:srgbClr val="000090"/>
                </a:solidFill>
              </a:rPr>
              <a:t>PM: </a:t>
            </a:r>
          </a:p>
          <a:p>
            <a:pPr marL="285750" indent="-285750">
              <a:buFont typeface="Arial"/>
              <a:buChar char="•"/>
            </a:pPr>
            <a:r>
              <a:rPr lang="en-US" b="1">
                <a:solidFill>
                  <a:srgbClr val="000090"/>
                </a:solidFill>
              </a:rPr>
              <a:t>Chem comp</a:t>
            </a:r>
          </a:p>
          <a:p>
            <a:pPr marL="285750" indent="-285750">
              <a:buFont typeface="Arial"/>
              <a:buChar char="•"/>
            </a:pPr>
            <a:r>
              <a:rPr lang="en-US" b="1">
                <a:solidFill>
                  <a:srgbClr val="000090"/>
                </a:solidFill>
              </a:rPr>
              <a:t>BC</a:t>
            </a:r>
          </a:p>
          <a:p>
            <a:pPr marL="285750" indent="-285750">
              <a:buFont typeface="Arial"/>
              <a:buChar char="•"/>
            </a:pPr>
            <a:r>
              <a:rPr lang="en-US" b="1">
                <a:solidFill>
                  <a:srgbClr val="000090"/>
                </a:solidFill>
              </a:rPr>
              <a:t>Biological</a:t>
            </a:r>
          </a:p>
        </p:txBody>
      </p:sp>
      <p:sp>
        <p:nvSpPr>
          <p:cNvPr id="10" name="TextBox 9"/>
          <p:cNvSpPr txBox="1"/>
          <p:nvPr/>
        </p:nvSpPr>
        <p:spPr>
          <a:xfrm rot="20150396">
            <a:off x="292522" y="1913574"/>
            <a:ext cx="159530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>
                <a:solidFill>
                  <a:srgbClr val="000090"/>
                </a:solidFill>
              </a:rPr>
              <a:t>Precipitation</a:t>
            </a:r>
          </a:p>
          <a:p>
            <a:pPr marL="285750" indent="-285750">
              <a:buFont typeface="Arial"/>
              <a:buChar char="•"/>
            </a:pPr>
            <a:r>
              <a:rPr lang="en-US" b="1">
                <a:solidFill>
                  <a:srgbClr val="000090"/>
                </a:solidFill>
              </a:rPr>
              <a:t>Chem comp</a:t>
            </a:r>
          </a:p>
          <a:p>
            <a:pPr marL="285750" indent="-285750">
              <a:buFont typeface="Arial"/>
              <a:buChar char="•"/>
            </a:pPr>
            <a:r>
              <a:rPr lang="en-US" b="1">
                <a:solidFill>
                  <a:srgbClr val="000090"/>
                </a:solidFill>
              </a:rPr>
              <a:t>Size distr</a:t>
            </a:r>
          </a:p>
        </p:txBody>
      </p:sp>
      <p:sp>
        <p:nvSpPr>
          <p:cNvPr id="11" name="TextBox 10"/>
          <p:cNvSpPr txBox="1"/>
          <p:nvPr/>
        </p:nvSpPr>
        <p:spPr>
          <a:xfrm rot="20150396">
            <a:off x="7263852" y="418512"/>
            <a:ext cx="14286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>
                <a:solidFill>
                  <a:srgbClr val="000090"/>
                </a:solidFill>
              </a:rPr>
              <a:t>Meteorology</a:t>
            </a:r>
          </a:p>
        </p:txBody>
      </p:sp>
      <p:sp>
        <p:nvSpPr>
          <p:cNvPr id="12" name="TextBox 11"/>
          <p:cNvSpPr txBox="1"/>
          <p:nvPr/>
        </p:nvSpPr>
        <p:spPr>
          <a:xfrm rot="20150396">
            <a:off x="7461749" y="2170995"/>
            <a:ext cx="9984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>
                <a:solidFill>
                  <a:srgbClr val="000090"/>
                </a:solidFill>
              </a:rPr>
              <a:t>GHG</a:t>
            </a:r>
          </a:p>
          <a:p>
            <a:r>
              <a:rPr lang="en-US" b="1">
                <a:solidFill>
                  <a:srgbClr val="000090"/>
                </a:solidFill>
              </a:rPr>
              <a:t>CO</a:t>
            </a:r>
            <a:r>
              <a:rPr lang="en-US" b="1" baseline="-25000">
                <a:solidFill>
                  <a:srgbClr val="000090"/>
                </a:solidFill>
              </a:rPr>
              <a:t>2</a:t>
            </a:r>
            <a:r>
              <a:rPr lang="en-US" b="1">
                <a:solidFill>
                  <a:srgbClr val="000090"/>
                </a:solidFill>
              </a:rPr>
              <a:t>, CH</a:t>
            </a:r>
            <a:r>
              <a:rPr lang="en-US" b="1" baseline="-25000">
                <a:solidFill>
                  <a:srgbClr val="000090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4477092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45 Imagen"/>
          <p:cNvPicPr/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4879455" cy="3596046"/>
          </a:xfrm>
          <a:prstGeom prst="rect">
            <a:avLst/>
          </a:prstGeom>
          <a:ln w="57150" cmpd="sng">
            <a:noFill/>
          </a:ln>
        </p:spPr>
      </p:pic>
      <p:pic>
        <p:nvPicPr>
          <p:cNvPr id="5" name="Picture 4" descr="Captura de pantalla 2015-09-09 a la(s) 01.21.25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5079" y="0"/>
            <a:ext cx="4528921" cy="3619237"/>
          </a:xfrm>
          <a:prstGeom prst="rect">
            <a:avLst/>
          </a:prstGeom>
        </p:spPr>
      </p:pic>
      <p:pic>
        <p:nvPicPr>
          <p:cNvPr id="6" name="Picture 5" descr="Captura de pantalla 2015-09-09 a la(s) 01.16.18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183" y="5223474"/>
            <a:ext cx="2510896" cy="1647024"/>
          </a:xfrm>
          <a:prstGeom prst="rect">
            <a:avLst/>
          </a:prstGeom>
        </p:spPr>
      </p:pic>
      <p:pic>
        <p:nvPicPr>
          <p:cNvPr id="7" name="Picture 6" descr="Captura de pantalla 2015-09-09 a la(s) 01.17.1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3272" y="5223475"/>
            <a:ext cx="2420728" cy="1680293"/>
          </a:xfrm>
          <a:prstGeom prst="rect">
            <a:avLst/>
          </a:prstGeom>
        </p:spPr>
      </p:pic>
      <p:pic>
        <p:nvPicPr>
          <p:cNvPr id="8" name="Picture 7" descr="Captura de pantalla 2015-09-09 a la(s) 01.18.11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5079" y="5223475"/>
            <a:ext cx="2108193" cy="1667326"/>
          </a:xfrm>
          <a:prstGeom prst="rect">
            <a:avLst/>
          </a:prstGeom>
        </p:spPr>
      </p:pic>
      <p:sp>
        <p:nvSpPr>
          <p:cNvPr id="9" name="CustomShape 1"/>
          <p:cNvSpPr/>
          <p:nvPr/>
        </p:nvSpPr>
        <p:spPr>
          <a:xfrm>
            <a:off x="510176" y="3053264"/>
            <a:ext cx="2913437" cy="414409"/>
          </a:xfrm>
          <a:prstGeom prst="rect">
            <a:avLst/>
          </a:prstGeom>
          <a:noFill/>
          <a:ln>
            <a:noFill/>
          </a:ln>
        </p:spPr>
        <p:txBody>
          <a:bodyPr wrap="none" lIns="81639" tIns="40820" rIns="81639" bIns="40820"/>
          <a:lstStyle/>
          <a:p>
            <a:pPr>
              <a:lnSpc>
                <a:spcPct val="100000"/>
              </a:lnSpc>
            </a:pPr>
            <a:r>
              <a:rPr lang="es-MX" i="1" dirty="0">
                <a:solidFill>
                  <a:srgbClr val="FFFF00"/>
                </a:solidFill>
                <a:latin typeface="Arial"/>
                <a:ea typeface="DejaVu Sans"/>
              </a:rPr>
              <a:t>Izta-Popo National Park</a:t>
            </a:r>
            <a:endParaRPr dirty="0">
              <a:solidFill>
                <a:srgbClr val="FFFF00"/>
              </a:solidFill>
            </a:endParaRPr>
          </a:p>
        </p:txBody>
      </p:sp>
      <p:pic>
        <p:nvPicPr>
          <p:cNvPr id="10" name="43 Imagen"/>
          <p:cNvPicPr/>
          <p:nvPr/>
        </p:nvPicPr>
        <p:blipFill>
          <a:blip r:embed="rId7"/>
          <a:stretch>
            <a:fillRect/>
          </a:stretch>
        </p:blipFill>
        <p:spPr>
          <a:xfrm>
            <a:off x="-1" y="5223475"/>
            <a:ext cx="2115836" cy="1663916"/>
          </a:xfrm>
          <a:prstGeom prst="rect">
            <a:avLst/>
          </a:prstGeom>
          <a:ln>
            <a:noFill/>
          </a:ln>
        </p:spPr>
      </p:pic>
      <p:sp>
        <p:nvSpPr>
          <p:cNvPr id="11" name="TextBox 10"/>
          <p:cNvSpPr txBox="1"/>
          <p:nvPr/>
        </p:nvSpPr>
        <p:spPr>
          <a:xfrm>
            <a:off x="594918" y="91533"/>
            <a:ext cx="73678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>
                <a:solidFill>
                  <a:srgbClr val="FFFF00"/>
                </a:solidFill>
              </a:rPr>
              <a:t>Tha Altzomoni Atmospheric Observatory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879090" y="3071568"/>
            <a:ext cx="17236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>
                <a:solidFill>
                  <a:srgbClr val="FFFF00"/>
                </a:solidFill>
              </a:rPr>
              <a:t>4,000 m s.n.m.</a:t>
            </a:r>
          </a:p>
        </p:txBody>
      </p:sp>
      <p:sp>
        <p:nvSpPr>
          <p:cNvPr id="13" name="TextBox 12"/>
          <p:cNvSpPr txBox="1"/>
          <p:nvPr/>
        </p:nvSpPr>
        <p:spPr>
          <a:xfrm rot="19310279">
            <a:off x="91849" y="4458739"/>
            <a:ext cx="1428659" cy="369332"/>
          </a:xfrm>
          <a:prstGeom prst="rect">
            <a:avLst/>
          </a:prstGeom>
          <a:solidFill>
            <a:srgbClr val="000090"/>
          </a:solidFill>
        </p:spPr>
        <p:txBody>
          <a:bodyPr wrap="none" rtlCol="0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Meteorology</a:t>
            </a:r>
          </a:p>
        </p:txBody>
      </p:sp>
      <p:sp>
        <p:nvSpPr>
          <p:cNvPr id="14" name="TextBox 13"/>
          <p:cNvSpPr txBox="1"/>
          <p:nvPr/>
        </p:nvSpPr>
        <p:spPr>
          <a:xfrm rot="19310279">
            <a:off x="1266951" y="4458739"/>
            <a:ext cx="1172116" cy="369332"/>
          </a:xfrm>
          <a:prstGeom prst="rect">
            <a:avLst/>
          </a:prstGeom>
          <a:solidFill>
            <a:srgbClr val="000090"/>
          </a:solidFill>
        </p:spPr>
        <p:txBody>
          <a:bodyPr wrap="none" rtlCol="0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PANDORA</a:t>
            </a:r>
          </a:p>
        </p:txBody>
      </p:sp>
      <p:sp>
        <p:nvSpPr>
          <p:cNvPr id="15" name="TextBox 14"/>
          <p:cNvSpPr txBox="1"/>
          <p:nvPr/>
        </p:nvSpPr>
        <p:spPr>
          <a:xfrm rot="19310279">
            <a:off x="3452165" y="4284789"/>
            <a:ext cx="1126255" cy="646331"/>
          </a:xfrm>
          <a:prstGeom prst="rect">
            <a:avLst/>
          </a:prstGeom>
          <a:solidFill>
            <a:srgbClr val="000090"/>
          </a:solidFill>
        </p:spPr>
        <p:txBody>
          <a:bodyPr wrap="none" rtlCol="0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Volcanic </a:t>
            </a:r>
          </a:p>
          <a:p>
            <a:r>
              <a:rPr lang="en-US" b="1">
                <a:solidFill>
                  <a:schemeClr val="bg1"/>
                </a:solidFill>
              </a:rPr>
              <a:t>emissions</a:t>
            </a:r>
          </a:p>
        </p:txBody>
      </p:sp>
      <p:sp>
        <p:nvSpPr>
          <p:cNvPr id="16" name="TextBox 15"/>
          <p:cNvSpPr txBox="1"/>
          <p:nvPr/>
        </p:nvSpPr>
        <p:spPr>
          <a:xfrm rot="19310279">
            <a:off x="4623546" y="4458739"/>
            <a:ext cx="1416711" cy="369332"/>
          </a:xfrm>
          <a:prstGeom prst="rect">
            <a:avLst/>
          </a:prstGeom>
          <a:solidFill>
            <a:srgbClr val="000090"/>
          </a:solidFill>
        </p:spPr>
        <p:txBody>
          <a:bodyPr wrap="none" rtlCol="0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Precipitation</a:t>
            </a:r>
          </a:p>
        </p:txBody>
      </p:sp>
      <p:sp>
        <p:nvSpPr>
          <p:cNvPr id="17" name="TextBox 16"/>
          <p:cNvSpPr txBox="1"/>
          <p:nvPr/>
        </p:nvSpPr>
        <p:spPr>
          <a:xfrm rot="19310279">
            <a:off x="5912365" y="4332878"/>
            <a:ext cx="1857750" cy="369332"/>
          </a:xfrm>
          <a:prstGeom prst="rect">
            <a:avLst/>
          </a:prstGeom>
          <a:solidFill>
            <a:srgbClr val="000090"/>
          </a:solidFill>
        </p:spPr>
        <p:txBody>
          <a:bodyPr wrap="none" rtlCol="0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Air Quality / GHG</a:t>
            </a:r>
          </a:p>
        </p:txBody>
      </p:sp>
      <p:sp>
        <p:nvSpPr>
          <p:cNvPr id="18" name="TextBox 17"/>
          <p:cNvSpPr txBox="1"/>
          <p:nvPr/>
        </p:nvSpPr>
        <p:spPr>
          <a:xfrm rot="19310279">
            <a:off x="7646403" y="4320240"/>
            <a:ext cx="1027407" cy="646331"/>
          </a:xfrm>
          <a:prstGeom prst="rect">
            <a:avLst/>
          </a:prstGeom>
          <a:solidFill>
            <a:srgbClr val="000090"/>
          </a:solidFill>
        </p:spPr>
        <p:txBody>
          <a:bodyPr wrap="none" rtlCol="0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FTIR</a:t>
            </a:r>
          </a:p>
          <a:p>
            <a:r>
              <a:rPr lang="en-US" b="1">
                <a:solidFill>
                  <a:schemeClr val="bg1"/>
                </a:solidFill>
              </a:rPr>
              <a:t>HR120/5</a:t>
            </a:r>
          </a:p>
        </p:txBody>
      </p:sp>
      <p:sp>
        <p:nvSpPr>
          <p:cNvPr id="19" name="TextBox 18"/>
          <p:cNvSpPr txBox="1"/>
          <p:nvPr/>
        </p:nvSpPr>
        <p:spPr>
          <a:xfrm rot="19310279">
            <a:off x="2146082" y="4513803"/>
            <a:ext cx="1237275" cy="369332"/>
          </a:xfrm>
          <a:prstGeom prst="rect">
            <a:avLst/>
          </a:prstGeom>
          <a:solidFill>
            <a:srgbClr val="000090"/>
          </a:solidFill>
        </p:spPr>
        <p:txBody>
          <a:bodyPr wrap="none" rtlCol="0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GPS (PWV)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0" y="3596046"/>
            <a:ext cx="9144000" cy="0"/>
          </a:xfrm>
          <a:prstGeom prst="line">
            <a:avLst/>
          </a:prstGeom>
          <a:ln w="57150" cmpd="sng">
            <a:solidFill>
              <a:srgbClr val="00009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0738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36694"/>
            <a:ext cx="8229600" cy="3649940"/>
          </a:xfrm>
        </p:spPr>
        <p:txBody>
          <a:bodyPr>
            <a:normAutofit/>
          </a:bodyPr>
          <a:lstStyle/>
          <a:p>
            <a:r>
              <a:rPr lang="en-US" sz="4800">
                <a:solidFill>
                  <a:srgbClr val="000090"/>
                </a:solidFill>
              </a:rPr>
              <a:t>some results</a:t>
            </a:r>
            <a:br>
              <a:rPr lang="en-US" sz="4800">
                <a:solidFill>
                  <a:srgbClr val="000090"/>
                </a:solidFill>
              </a:rPr>
            </a:br>
            <a:r>
              <a:rPr lang="en-US" sz="4800">
                <a:solidFill>
                  <a:srgbClr val="000090"/>
                </a:solidFill>
              </a:rPr>
              <a:t/>
            </a:r>
            <a:br>
              <a:rPr lang="en-US" sz="4800">
                <a:solidFill>
                  <a:srgbClr val="000090"/>
                </a:solidFill>
              </a:rPr>
            </a:br>
            <a:r>
              <a:rPr lang="en-US">
                <a:solidFill>
                  <a:srgbClr val="000090"/>
                </a:solidFill>
              </a:rPr>
              <a:t/>
            </a:r>
            <a:br>
              <a:rPr lang="en-US">
                <a:solidFill>
                  <a:srgbClr val="000090"/>
                </a:solidFill>
              </a:rPr>
            </a:br>
            <a:r>
              <a:rPr lang="en-US" sz="2800">
                <a:solidFill>
                  <a:srgbClr val="000090"/>
                </a:solidFill>
              </a:rPr>
              <a:t>(please visit the posters)</a:t>
            </a:r>
            <a:br>
              <a:rPr lang="en-US" sz="2800">
                <a:solidFill>
                  <a:srgbClr val="000090"/>
                </a:solidFill>
              </a:rPr>
            </a:br>
            <a:endParaRPr lang="en-US" sz="2800">
              <a:solidFill>
                <a:srgbClr val="00009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2770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aptura de pantalla 2018-06-09 a la(s) 17.41.2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8377" y="743862"/>
            <a:ext cx="6210263" cy="1846981"/>
          </a:xfrm>
          <a:prstGeom prst="rect">
            <a:avLst/>
          </a:prstGeom>
        </p:spPr>
      </p:pic>
      <p:pic>
        <p:nvPicPr>
          <p:cNvPr id="8" name="Picture 7" descr="Captura de pantalla 2018-06-09 a la(s) 17.41.49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8377" y="2088227"/>
            <a:ext cx="6325623" cy="1790271"/>
          </a:xfrm>
          <a:prstGeom prst="rect">
            <a:avLst/>
          </a:prstGeom>
        </p:spPr>
      </p:pic>
      <p:pic>
        <p:nvPicPr>
          <p:cNvPr id="7" name="Picture 6" descr="Captura de pantalla 2018-06-09 a la(s) 17.41.3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8377" y="3571825"/>
            <a:ext cx="6166883" cy="188764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19310" y="1600603"/>
            <a:ext cx="7886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Rubén</a:t>
            </a:r>
          </a:p>
        </p:txBody>
      </p:sp>
      <p:pic>
        <p:nvPicPr>
          <p:cNvPr id="9" name="Picture 8" descr="Captura de pantalla 2018-06-09 a la(s) 17.42.08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126" y="4997600"/>
            <a:ext cx="6172874" cy="187238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372719" y="282198"/>
            <a:ext cx="6388143" cy="461665"/>
          </a:xfrm>
          <a:prstGeom prst="rect">
            <a:avLst/>
          </a:prstGeom>
          <a:solidFill>
            <a:srgbClr val="000090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b="1">
                <a:solidFill>
                  <a:schemeClr val="bg1"/>
                </a:solidFill>
              </a:rPr>
              <a:t>Stratospheric intrusions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75673" y="2356063"/>
            <a:ext cx="2056337" cy="1200329"/>
          </a:xfrm>
          <a:prstGeom prst="rect">
            <a:avLst/>
          </a:prstGeom>
          <a:noFill/>
          <a:ln>
            <a:solidFill>
              <a:srgbClr val="00009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/>
              <a:t>Anomalies in the </a:t>
            </a:r>
          </a:p>
          <a:p>
            <a:pPr algn="ctr"/>
            <a:r>
              <a:rPr lang="en-US"/>
              <a:t>partial columns of tropospheric and stratospheric gases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75673" y="3797271"/>
            <a:ext cx="2056337" cy="646331"/>
          </a:xfrm>
          <a:prstGeom prst="rect">
            <a:avLst/>
          </a:prstGeom>
          <a:noFill/>
          <a:ln>
            <a:solidFill>
              <a:srgbClr val="00009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/>
              <a:t>Correlations and anti-correlations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75673" y="4700332"/>
            <a:ext cx="2056337" cy="646331"/>
          </a:xfrm>
          <a:prstGeom prst="rect">
            <a:avLst/>
          </a:prstGeom>
          <a:noFill/>
          <a:ln>
            <a:solidFill>
              <a:srgbClr val="00009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/>
              <a:t>Identification of posible intrusions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75673" y="5646883"/>
            <a:ext cx="2056337" cy="646331"/>
          </a:xfrm>
          <a:prstGeom prst="rect">
            <a:avLst/>
          </a:prstGeom>
          <a:noFill/>
          <a:ln>
            <a:solidFill>
              <a:srgbClr val="00009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/>
              <a:t>Confirmation with model outputs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452738" y="746834"/>
            <a:ext cx="543739" cy="523220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2800"/>
              <a:t>O</a:t>
            </a:r>
            <a:r>
              <a:rPr lang="en-US" sz="2800" baseline="-25000"/>
              <a:t>3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380858" y="3467009"/>
            <a:ext cx="775523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800"/>
              <a:t>N</a:t>
            </a:r>
            <a:r>
              <a:rPr lang="en-US" sz="2800" baseline="-25000"/>
              <a:t>2</a:t>
            </a:r>
            <a:r>
              <a:rPr lang="en-US" sz="2800"/>
              <a:t>O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308978" y="2123823"/>
            <a:ext cx="682248" cy="523220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2800"/>
              <a:t>HCl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968683" y="5228130"/>
            <a:ext cx="3018224" cy="461665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2400"/>
              <a:t>N</a:t>
            </a:r>
            <a:r>
              <a:rPr lang="en-US" sz="2400" baseline="-25000"/>
              <a:t>2</a:t>
            </a:r>
            <a:r>
              <a:rPr lang="en-US" sz="2400"/>
              <a:t>O (srtat) x HCl (trop)</a:t>
            </a:r>
          </a:p>
        </p:txBody>
      </p:sp>
      <p:pic>
        <p:nvPicPr>
          <p:cNvPr id="18" name="Picture 17" descr="Captura de pantalla 2018-06-09 a la(s) 19.16.11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753" y="108835"/>
            <a:ext cx="1405889" cy="127005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5845570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aptura de pantalla 2018-06-09 a la(s) 19.00.2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062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372719" y="282198"/>
            <a:ext cx="6388143" cy="461665"/>
          </a:xfrm>
          <a:prstGeom prst="rect">
            <a:avLst/>
          </a:prstGeom>
          <a:solidFill>
            <a:srgbClr val="000090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b="1">
                <a:solidFill>
                  <a:schemeClr val="bg1"/>
                </a:solidFill>
              </a:rPr>
              <a:t>Water Vapor (FTIR vs GPS)</a:t>
            </a:r>
          </a:p>
        </p:txBody>
      </p:sp>
      <p:pic>
        <p:nvPicPr>
          <p:cNvPr id="5" name="Picture 4" descr="Captura de pantalla 2018-06-09 a la(s) 17.26.4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777" y="102816"/>
            <a:ext cx="1376071" cy="140191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515150" y="1732405"/>
            <a:ext cx="656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Alain</a:t>
            </a:r>
          </a:p>
        </p:txBody>
      </p:sp>
      <p:pic>
        <p:nvPicPr>
          <p:cNvPr id="12" name="Picture 11" descr="Captura de pantalla 2018-06-09 a la(s) 19.04.15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777" y="2098109"/>
            <a:ext cx="5035740" cy="3176615"/>
          </a:xfrm>
          <a:prstGeom prst="rect">
            <a:avLst/>
          </a:prstGeom>
        </p:spPr>
      </p:pic>
      <p:pic>
        <p:nvPicPr>
          <p:cNvPr id="10" name="Picture 9" descr="Captura de pantalla 2018-06-09 a la(s) 19.01.51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98109"/>
            <a:ext cx="9144000" cy="4759890"/>
          </a:xfrm>
          <a:prstGeom prst="rect">
            <a:avLst/>
          </a:prstGeom>
        </p:spPr>
      </p:pic>
      <p:pic>
        <p:nvPicPr>
          <p:cNvPr id="13" name="Picture 12" descr="Captura de pantalla 2018-06-09 a la(s) 19.08.41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144" y="1220930"/>
            <a:ext cx="4445453" cy="3356771"/>
          </a:xfrm>
          <a:prstGeom prst="rect">
            <a:avLst/>
          </a:prstGeom>
        </p:spPr>
      </p:pic>
      <p:pic>
        <p:nvPicPr>
          <p:cNvPr id="14" name="Picture 13" descr="Captura de pantalla 2018-06-09 a la(s) 19.08.53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302" y="4577701"/>
            <a:ext cx="7873064" cy="1963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7438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659</TotalTime>
  <Words>348</Words>
  <Application>Microsoft Macintosh PowerPoint</Application>
  <PresentationFormat>On-screen Show (4:3)</PresentationFormat>
  <Paragraphs>88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Observational capacities and results from our two ground-based stations in México </vt:lpstr>
      <vt:lpstr>Spectroscopy and  Remote Sensing Group Center for Atmospheric Sciences UNAM</vt:lpstr>
      <vt:lpstr>PowerPoint Presentation</vt:lpstr>
      <vt:lpstr>PowerPoint Presentation</vt:lpstr>
      <vt:lpstr>PowerPoint Presentation</vt:lpstr>
      <vt:lpstr>PowerPoint Presentation</vt:lpstr>
      <vt:lpstr>some results   (please visit the posters)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Thermal emission  (SO2 and SIF4)</vt:lpstr>
      <vt:lpstr>PowerPoint Presentation</vt:lpstr>
    </vt:vector>
  </TitlesOfParts>
  <Company>CCA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</dc:title>
  <dc:creator>Michel Grutter</dc:creator>
  <cp:lastModifiedBy>Michel Grutter</cp:lastModifiedBy>
  <cp:revision>44</cp:revision>
  <dcterms:created xsi:type="dcterms:W3CDTF">2018-06-09T13:06:46Z</dcterms:created>
  <dcterms:modified xsi:type="dcterms:W3CDTF">2018-06-13T14:44:45Z</dcterms:modified>
</cp:coreProperties>
</file>