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94" r:id="rId2"/>
  </p:sldMasterIdLst>
  <p:notesMasterIdLst>
    <p:notesMasterId r:id="rId11"/>
  </p:notesMasterIdLst>
  <p:handoutMasterIdLst>
    <p:handoutMasterId r:id="rId12"/>
  </p:handoutMasterIdLst>
  <p:sldIdLst>
    <p:sldId id="396" r:id="rId3"/>
    <p:sldId id="392" r:id="rId4"/>
    <p:sldId id="390" r:id="rId5"/>
    <p:sldId id="391" r:id="rId6"/>
    <p:sldId id="397" r:id="rId7"/>
    <p:sldId id="394" r:id="rId8"/>
    <p:sldId id="387" r:id="rId9"/>
    <p:sldId id="385" r:id="rId10"/>
  </p:sldIdLst>
  <p:sldSz cx="11315700" cy="8001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0">
          <p15:clr>
            <a:srgbClr val="A4A3A4"/>
          </p15:clr>
        </p15:guide>
        <p15:guide id="2" pos="35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292929"/>
    <a:srgbClr val="4D4D4D"/>
    <a:srgbClr val="5F5F5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05" autoAdjust="0"/>
  </p:normalViewPr>
  <p:slideViewPr>
    <p:cSldViewPr>
      <p:cViewPr varScale="1">
        <p:scale>
          <a:sx n="44" d="100"/>
          <a:sy n="44" d="100"/>
        </p:scale>
        <p:origin x="736" y="48"/>
      </p:cViewPr>
      <p:guideLst>
        <p:guide orient="horz" pos="2520"/>
        <p:guide pos="35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961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93" tIns="0" rIns="19893" bIns="0" numCol="1" anchor="t" anchorCtr="0" compatLnSpc="1">
            <a:prstTxWarp prst="textNoShape">
              <a:avLst/>
            </a:prstTxWarp>
          </a:bodyPr>
          <a:lstStyle>
            <a:lvl1pPr defTabSz="956266" eaLnBrk="0" hangingPunct="0">
              <a:defRPr sz="1000" i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93" tIns="0" rIns="19893" bIns="0" numCol="1" anchor="t" anchorCtr="0" compatLnSpc="1">
            <a:prstTxWarp prst="textNoShape">
              <a:avLst/>
            </a:prstTxWarp>
          </a:bodyPr>
          <a:lstStyle>
            <a:lvl1pPr algn="r" defTabSz="956266" eaLnBrk="0" hangingPunct="0">
              <a:defRPr sz="1000" i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6138" y="776288"/>
            <a:ext cx="5407025" cy="3822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50" tIns="48074" rIns="96150" bIns="480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Klicken Sie, um die Formate des Vorlagentextes zu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93" tIns="0" rIns="19893" bIns="0" numCol="1" anchor="b" anchorCtr="0" compatLnSpc="1">
            <a:prstTxWarp prst="textNoShape">
              <a:avLst/>
            </a:prstTxWarp>
          </a:bodyPr>
          <a:lstStyle>
            <a:lvl1pPr defTabSz="956266" eaLnBrk="0" hangingPunct="0">
              <a:defRPr sz="1000" i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93" tIns="0" rIns="19893" bIns="0" numCol="1" anchor="b" anchorCtr="0" compatLnSpc="1">
            <a:prstTxWarp prst="textNoShape">
              <a:avLst/>
            </a:prstTxWarp>
          </a:bodyPr>
          <a:lstStyle>
            <a:lvl1pPr algn="r" defTabSz="956266" eaLnBrk="0" hangingPunct="0">
              <a:defRPr sz="1000" i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68403D5-4526-47FC-AC44-05748A44F5F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59325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33425" indent="-282575" defTabSz="9128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30300" indent="-225425" defTabSz="9128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81150" indent="-225425" defTabSz="9128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33588" indent="-225425" defTabSz="9128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90788" indent="-225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47988" indent="-225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05188" indent="-225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62388" indent="-225425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927DC9F-1A00-4FB5-A6BE-07B9D268B0F8}" type="slidenum">
              <a:rPr lang="de-DE" altLang="de-DE" sz="900" smtClean="0">
                <a:latin typeface="Times New Roman" pitchFamily="18" charset="0"/>
              </a:rPr>
              <a:pPr/>
              <a:t>8</a:t>
            </a:fld>
            <a:endParaRPr lang="de-DE" altLang="de-DE" sz="900" smtClean="0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8200" y="768350"/>
            <a:ext cx="5424488" cy="3836988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noFill/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_KIT_template_fz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7150"/>
            <a:ext cx="11315700" cy="799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logo_helmholt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7450138"/>
            <a:ext cx="1093788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213350" y="7423150"/>
            <a:ext cx="20764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Aft>
                <a:spcPct val="5000"/>
              </a:spcAft>
              <a:defRPr/>
            </a:pPr>
            <a:r>
              <a:rPr lang="de-DE" altLang="de-DE" sz="900" dirty="0" smtClean="0">
                <a:solidFill>
                  <a:srgbClr val="292929"/>
                </a:solidFill>
                <a:cs typeface="+mn-cs"/>
              </a:rPr>
              <a:t>KIT – die Kooperation von</a:t>
            </a:r>
          </a:p>
          <a:p>
            <a:pPr eaLnBrk="0" hangingPunct="0">
              <a:spcAft>
                <a:spcPct val="5000"/>
              </a:spcAft>
              <a:defRPr/>
            </a:pPr>
            <a:r>
              <a:rPr lang="de-DE" altLang="de-DE" sz="900" dirty="0" smtClean="0">
                <a:solidFill>
                  <a:srgbClr val="292929"/>
                </a:solidFill>
                <a:cs typeface="+mn-cs"/>
              </a:rPr>
              <a:t>Forschungszentrum Karlsruhe GmbH</a:t>
            </a:r>
          </a:p>
          <a:p>
            <a:pPr eaLnBrk="0" hangingPunct="0">
              <a:spcAft>
                <a:spcPct val="5000"/>
              </a:spcAft>
              <a:defRPr/>
            </a:pPr>
            <a:r>
              <a:rPr lang="de-DE" altLang="de-DE" sz="900" dirty="0" smtClean="0">
                <a:solidFill>
                  <a:srgbClr val="292929"/>
                </a:solidFill>
                <a:cs typeface="+mn-cs"/>
              </a:rPr>
              <a:t>und Universität Karlsruhe (TH)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97038" y="3495675"/>
            <a:ext cx="7921625" cy="3241675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pPr lvl="0"/>
            <a:r>
              <a:rPr lang="de-DE" altLang="de-DE" noProof="0" dirty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5851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8678" y="2485497"/>
            <a:ext cx="9618345" cy="1715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355" y="4533900"/>
            <a:ext cx="7920990" cy="2044700"/>
          </a:xfrm>
        </p:spPr>
        <p:txBody>
          <a:bodyPr/>
          <a:lstStyle>
            <a:lvl1pPr marL="0" indent="0" algn="ctr">
              <a:buNone/>
              <a:defRPr/>
            </a:lvl1pPr>
            <a:lvl2pPr marL="551886" indent="0" algn="ctr">
              <a:buNone/>
              <a:defRPr/>
            </a:lvl2pPr>
            <a:lvl3pPr marL="1103772" indent="0" algn="ctr">
              <a:buNone/>
              <a:defRPr/>
            </a:lvl3pPr>
            <a:lvl4pPr marL="1655658" indent="0" algn="ctr">
              <a:buNone/>
              <a:defRPr/>
            </a:lvl4pPr>
            <a:lvl5pPr marL="2207544" indent="0" algn="ctr">
              <a:buNone/>
              <a:defRPr/>
            </a:lvl5pPr>
            <a:lvl6pPr marL="2759431" indent="0" algn="ctr">
              <a:buNone/>
              <a:defRPr/>
            </a:lvl6pPr>
            <a:lvl7pPr marL="3311317" indent="0" algn="ctr">
              <a:buNone/>
              <a:defRPr/>
            </a:lvl7pPr>
            <a:lvl8pPr marL="3863203" indent="0" algn="ctr">
              <a:buNone/>
              <a:defRPr/>
            </a:lvl8pPr>
            <a:lvl9pPr marL="441508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275395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2438690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862" y="5141384"/>
            <a:ext cx="9618345" cy="1589088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862" y="3391166"/>
            <a:ext cx="9618345" cy="1750218"/>
          </a:xfrm>
        </p:spPr>
        <p:txBody>
          <a:bodyPr anchor="b"/>
          <a:lstStyle>
            <a:lvl1pPr marL="0" indent="0">
              <a:buNone/>
              <a:defRPr sz="2400"/>
            </a:lvl1pPr>
            <a:lvl2pPr marL="551886" indent="0">
              <a:buNone/>
              <a:defRPr sz="2200"/>
            </a:lvl2pPr>
            <a:lvl3pPr marL="1103772" indent="0">
              <a:buNone/>
              <a:defRPr sz="1900"/>
            </a:lvl3pPr>
            <a:lvl4pPr marL="1655658" indent="0">
              <a:buNone/>
              <a:defRPr sz="1700"/>
            </a:lvl4pPr>
            <a:lvl5pPr marL="2207544" indent="0">
              <a:buNone/>
              <a:defRPr sz="1700"/>
            </a:lvl5pPr>
            <a:lvl6pPr marL="2759431" indent="0">
              <a:buNone/>
              <a:defRPr sz="1700"/>
            </a:lvl6pPr>
            <a:lvl7pPr marL="3311317" indent="0">
              <a:buNone/>
              <a:defRPr sz="1700"/>
            </a:lvl7pPr>
            <a:lvl8pPr marL="3863203" indent="0">
              <a:buNone/>
              <a:defRPr sz="1700"/>
            </a:lvl8pPr>
            <a:lvl9pPr marL="4415089" indent="0">
              <a:buNone/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3822624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240" y="1398324"/>
            <a:ext cx="5076349" cy="570997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0183" y="1398324"/>
            <a:ext cx="5076349" cy="570997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2203261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785" y="320411"/>
            <a:ext cx="1018413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1790965"/>
            <a:ext cx="4999733" cy="746389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1886" indent="0">
              <a:buNone/>
              <a:defRPr sz="2400" b="1"/>
            </a:lvl2pPr>
            <a:lvl3pPr marL="1103772" indent="0">
              <a:buNone/>
              <a:defRPr sz="2200" b="1"/>
            </a:lvl3pPr>
            <a:lvl4pPr marL="1655658" indent="0">
              <a:buNone/>
              <a:defRPr sz="1900" b="1"/>
            </a:lvl4pPr>
            <a:lvl5pPr marL="2207544" indent="0">
              <a:buNone/>
              <a:defRPr sz="1900" b="1"/>
            </a:lvl5pPr>
            <a:lvl6pPr marL="2759431" indent="0">
              <a:buNone/>
              <a:defRPr sz="1900" b="1"/>
            </a:lvl6pPr>
            <a:lvl7pPr marL="3311317" indent="0">
              <a:buNone/>
              <a:defRPr sz="1900" b="1"/>
            </a:lvl7pPr>
            <a:lvl8pPr marL="3863203" indent="0">
              <a:buNone/>
              <a:defRPr sz="1900" b="1"/>
            </a:lvl8pPr>
            <a:lvl9pPr marL="4415089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785" y="2537354"/>
            <a:ext cx="4999733" cy="4609836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48219" y="1790965"/>
            <a:ext cx="5001697" cy="746389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1886" indent="0">
              <a:buNone/>
              <a:defRPr sz="2400" b="1"/>
            </a:lvl2pPr>
            <a:lvl3pPr marL="1103772" indent="0">
              <a:buNone/>
              <a:defRPr sz="2200" b="1"/>
            </a:lvl3pPr>
            <a:lvl4pPr marL="1655658" indent="0">
              <a:buNone/>
              <a:defRPr sz="1900" b="1"/>
            </a:lvl4pPr>
            <a:lvl5pPr marL="2207544" indent="0">
              <a:buNone/>
              <a:defRPr sz="1900" b="1"/>
            </a:lvl5pPr>
            <a:lvl6pPr marL="2759431" indent="0">
              <a:buNone/>
              <a:defRPr sz="1900" b="1"/>
            </a:lvl6pPr>
            <a:lvl7pPr marL="3311317" indent="0">
              <a:buNone/>
              <a:defRPr sz="1900" b="1"/>
            </a:lvl7pPr>
            <a:lvl8pPr marL="3863203" indent="0">
              <a:buNone/>
              <a:defRPr sz="1900" b="1"/>
            </a:lvl8pPr>
            <a:lvl9pPr marL="4415089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48219" y="2537354"/>
            <a:ext cx="5001697" cy="4609836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4033725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1804116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2889556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786" y="318558"/>
            <a:ext cx="3722787" cy="1355725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124" y="318559"/>
            <a:ext cx="6325791" cy="6828632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5786" y="1674284"/>
            <a:ext cx="3722787" cy="5472907"/>
          </a:xfrm>
        </p:spPr>
        <p:txBody>
          <a:bodyPr/>
          <a:lstStyle>
            <a:lvl1pPr marL="0" indent="0">
              <a:buNone/>
              <a:defRPr sz="1700"/>
            </a:lvl1pPr>
            <a:lvl2pPr marL="551886" indent="0">
              <a:buNone/>
              <a:defRPr sz="1400"/>
            </a:lvl2pPr>
            <a:lvl3pPr marL="1103772" indent="0">
              <a:buNone/>
              <a:defRPr sz="1200"/>
            </a:lvl3pPr>
            <a:lvl4pPr marL="1655658" indent="0">
              <a:buNone/>
              <a:defRPr sz="1100"/>
            </a:lvl4pPr>
            <a:lvl5pPr marL="2207544" indent="0">
              <a:buNone/>
              <a:defRPr sz="1100"/>
            </a:lvl5pPr>
            <a:lvl6pPr marL="2759431" indent="0">
              <a:buNone/>
              <a:defRPr sz="1100"/>
            </a:lvl6pPr>
            <a:lvl7pPr marL="3311317" indent="0">
              <a:buNone/>
              <a:defRPr sz="1100"/>
            </a:lvl7pPr>
            <a:lvl8pPr marL="3863203" indent="0">
              <a:buNone/>
              <a:defRPr sz="1100"/>
            </a:lvl8pPr>
            <a:lvl9pPr marL="4415089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208670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7956" y="5600700"/>
            <a:ext cx="6789420" cy="661194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17956" y="714904"/>
            <a:ext cx="6789420" cy="4800600"/>
          </a:xfrm>
        </p:spPr>
        <p:txBody>
          <a:bodyPr/>
          <a:lstStyle>
            <a:lvl1pPr marL="0" indent="0">
              <a:buNone/>
              <a:defRPr sz="3900"/>
            </a:lvl1pPr>
            <a:lvl2pPr marL="551886" indent="0">
              <a:buNone/>
              <a:defRPr sz="3400"/>
            </a:lvl2pPr>
            <a:lvl3pPr marL="1103772" indent="0">
              <a:buNone/>
              <a:defRPr sz="2900"/>
            </a:lvl3pPr>
            <a:lvl4pPr marL="1655658" indent="0">
              <a:buNone/>
              <a:defRPr sz="2400"/>
            </a:lvl4pPr>
            <a:lvl5pPr marL="2207544" indent="0">
              <a:buNone/>
              <a:defRPr sz="2400"/>
            </a:lvl5pPr>
            <a:lvl6pPr marL="2759431" indent="0">
              <a:buNone/>
              <a:defRPr sz="2400"/>
            </a:lvl6pPr>
            <a:lvl7pPr marL="3311317" indent="0">
              <a:buNone/>
              <a:defRPr sz="2400"/>
            </a:lvl7pPr>
            <a:lvl8pPr marL="3863203" indent="0">
              <a:buNone/>
              <a:defRPr sz="2400"/>
            </a:lvl8pPr>
            <a:lvl9pPr marL="4415089" indent="0">
              <a:buNone/>
              <a:defRPr sz="24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17956" y="6261894"/>
            <a:ext cx="6789420" cy="939006"/>
          </a:xfrm>
        </p:spPr>
        <p:txBody>
          <a:bodyPr/>
          <a:lstStyle>
            <a:lvl1pPr marL="0" indent="0">
              <a:buNone/>
              <a:defRPr sz="1700"/>
            </a:lvl1pPr>
            <a:lvl2pPr marL="551886" indent="0">
              <a:buNone/>
              <a:defRPr sz="1400"/>
            </a:lvl2pPr>
            <a:lvl3pPr marL="1103772" indent="0">
              <a:buNone/>
              <a:defRPr sz="1200"/>
            </a:lvl3pPr>
            <a:lvl4pPr marL="1655658" indent="0">
              <a:buNone/>
              <a:defRPr sz="1100"/>
            </a:lvl4pPr>
            <a:lvl5pPr marL="2207544" indent="0">
              <a:buNone/>
              <a:defRPr sz="1100"/>
            </a:lvl5pPr>
            <a:lvl6pPr marL="2759431" indent="0">
              <a:buNone/>
              <a:defRPr sz="1100"/>
            </a:lvl6pPr>
            <a:lvl7pPr marL="3311317" indent="0">
              <a:buNone/>
              <a:defRPr sz="1100"/>
            </a:lvl7pPr>
            <a:lvl8pPr marL="3863203" indent="0">
              <a:buNone/>
              <a:defRPr sz="1100"/>
            </a:lvl8pPr>
            <a:lvl9pPr marL="4415089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300235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1777687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FD7F7-3F47-4988-A13D-537F4018271E}" type="slidenum">
              <a:rPr lang="de-DE" altLang="de-DE"/>
              <a:pPr>
                <a:defRPr/>
              </a:pPr>
              <a:t>‹Nr.›</a:t>
            </a:fld>
            <a:r>
              <a:rPr lang="de-DE" altLang="de-DE"/>
              <a:t> Thomas Blumenstock, NDACC-IRWG, June 10 – 14, 2013 </a:t>
            </a:r>
            <a:endParaRPr lang="de-DE" altLang="de-DE" sz="1000" b="0"/>
          </a:p>
        </p:txBody>
      </p:sp>
    </p:spTree>
    <p:extLst>
      <p:ext uri="{BB962C8B-B14F-4D97-AF65-F5344CB8AC3E}">
        <p14:creationId xmlns:p14="http://schemas.microsoft.com/office/powerpoint/2010/main" val="2816910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1209" y="388938"/>
            <a:ext cx="2585323" cy="671935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3274" y="388938"/>
            <a:ext cx="7569340" cy="67193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3495223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83275" y="388938"/>
            <a:ext cx="10343258" cy="671935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>
                <a:ea typeface="+mn-ea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</p:spTree>
    <p:extLst>
      <p:ext uri="{BB962C8B-B14F-4D97-AF65-F5344CB8AC3E}">
        <p14:creationId xmlns:p14="http://schemas.microsoft.com/office/powerpoint/2010/main" val="121560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4120-863F-4F23-9480-5236CCCF1D38}" type="slidenum">
              <a:rPr lang="de-DE" altLang="de-DE"/>
              <a:pPr>
                <a:defRPr/>
              </a:pPr>
              <a:t>‹Nr.›</a:t>
            </a:fld>
            <a:r>
              <a:rPr lang="de-DE" altLang="de-DE"/>
              <a:t> Thomas Blumenstock, NDACC-IRWG, June 10 – 14, 2013 </a:t>
            </a:r>
            <a:endParaRPr lang="de-DE" altLang="de-DE" sz="1000" b="0"/>
          </a:p>
        </p:txBody>
      </p:sp>
    </p:spTree>
    <p:extLst>
      <p:ext uri="{BB962C8B-B14F-4D97-AF65-F5344CB8AC3E}">
        <p14:creationId xmlns:p14="http://schemas.microsoft.com/office/powerpoint/2010/main" val="1564864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17738" y="5600700"/>
            <a:ext cx="6789737" cy="661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17738" y="714375"/>
            <a:ext cx="6789737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17738" y="6262688"/>
            <a:ext cx="6789737" cy="938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EC0C9-871A-4866-BDA6-80C4495D7F0C}" type="slidenum">
              <a:rPr lang="de-DE" altLang="de-DE"/>
              <a:pPr>
                <a:defRPr/>
              </a:pPr>
              <a:t>‹Nr.›</a:t>
            </a:fld>
            <a:r>
              <a:rPr lang="de-DE" altLang="de-DE"/>
              <a:t> Thomas Blumenstock, NDACC-IRWG, June 10 – 14, 2013 </a:t>
            </a:r>
            <a:endParaRPr lang="de-DE" altLang="de-DE" sz="1000" b="0"/>
          </a:p>
        </p:txBody>
      </p:sp>
    </p:spTree>
    <p:extLst>
      <p:ext uri="{BB962C8B-B14F-4D97-AF65-F5344CB8AC3E}">
        <p14:creationId xmlns:p14="http://schemas.microsoft.com/office/powerpoint/2010/main" val="936027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7C811-BFA8-46F4-995B-C19FE48F7462}" type="slidenum">
              <a:rPr lang="de-DE" altLang="de-DE"/>
              <a:pPr>
                <a:defRPr/>
              </a:pPr>
              <a:t>‹Nr.›</a:t>
            </a:fld>
            <a:r>
              <a:rPr lang="de-DE" altLang="de-DE" dirty="0"/>
              <a:t> Thomas Blumenstock, NDACC-IRWG, May 12 – 14, 2014 </a:t>
            </a:r>
            <a:endParaRPr lang="de-DE" altLang="de-DE" sz="1000" b="0" dirty="0"/>
          </a:p>
        </p:txBody>
      </p:sp>
    </p:spTree>
    <p:extLst>
      <p:ext uri="{BB962C8B-B14F-4D97-AF65-F5344CB8AC3E}">
        <p14:creationId xmlns:p14="http://schemas.microsoft.com/office/powerpoint/2010/main" val="210379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358188" y="112713"/>
            <a:ext cx="2700337" cy="71278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112713"/>
            <a:ext cx="7948613" cy="7127875"/>
          </a:xfrm>
        </p:spPr>
        <p:txBody>
          <a:bodyPr vert="eaVert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DFD53-7680-4F50-A4DC-A3A3D7D0ED3E}" type="slidenum">
              <a:rPr lang="de-DE" altLang="de-DE"/>
              <a:pPr>
                <a:defRPr/>
              </a:pPr>
              <a:t>‹Nr.›</a:t>
            </a:fld>
            <a:r>
              <a:rPr lang="de-DE" altLang="de-DE" dirty="0"/>
              <a:t> Thomas Blumenstock, NDACC-IRWG, May 12 – 14, 2014 </a:t>
            </a:r>
            <a:endParaRPr lang="de-DE" altLang="de-DE" sz="1000" b="0" dirty="0"/>
          </a:p>
        </p:txBody>
      </p:sp>
    </p:spTree>
    <p:extLst>
      <p:ext uri="{BB962C8B-B14F-4D97-AF65-F5344CB8AC3E}">
        <p14:creationId xmlns:p14="http://schemas.microsoft.com/office/powerpoint/2010/main" val="2240580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257175" y="112713"/>
            <a:ext cx="10801350" cy="7127875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CAC35-BC5F-472F-9C22-6761652BEC09}" type="slidenum">
              <a:rPr lang="de-DE" altLang="de-DE"/>
              <a:pPr>
                <a:defRPr/>
              </a:pPr>
              <a:t>‹Nr.›</a:t>
            </a:fld>
            <a:r>
              <a:rPr lang="de-DE" altLang="de-DE" dirty="0"/>
              <a:t> Thomas Blumenstock, NDACC-IRWG, May 12 – 14, 2014 </a:t>
            </a:r>
            <a:endParaRPr lang="de-DE" altLang="de-DE" sz="1000" b="0" dirty="0"/>
          </a:p>
        </p:txBody>
      </p:sp>
    </p:spTree>
    <p:extLst>
      <p:ext uri="{BB962C8B-B14F-4D97-AF65-F5344CB8AC3E}">
        <p14:creationId xmlns:p14="http://schemas.microsoft.com/office/powerpoint/2010/main" val="175569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175" y="112713"/>
            <a:ext cx="9361488" cy="8001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57175" y="1047750"/>
            <a:ext cx="5324475" cy="61928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734050" y="1047750"/>
            <a:ext cx="5324475" cy="61928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10D79-4457-49DF-A8A0-A388588011BC}" type="slidenum">
              <a:rPr lang="de-DE" altLang="de-DE"/>
              <a:pPr>
                <a:defRPr/>
              </a:pPr>
              <a:t>‹Nr.›</a:t>
            </a:fld>
            <a:r>
              <a:rPr lang="de-DE" altLang="de-DE" dirty="0"/>
              <a:t> Thomas Blumenstock, NDACC-IRWG, May 12 – 14, 2014 </a:t>
            </a:r>
            <a:endParaRPr lang="de-DE" altLang="de-DE" sz="1000" b="0" dirty="0"/>
          </a:p>
        </p:txBody>
      </p:sp>
    </p:spTree>
    <p:extLst>
      <p:ext uri="{BB962C8B-B14F-4D97-AF65-F5344CB8AC3E}">
        <p14:creationId xmlns:p14="http://schemas.microsoft.com/office/powerpoint/2010/main" val="285507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2655888"/>
            <a:ext cx="11634787" cy="530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II_rahmen_neu_tit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11315700" cy="801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490538" y="7699375"/>
            <a:ext cx="45418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de-DE" sz="1000" dirty="0">
                <a:cs typeface="+mn-cs"/>
              </a:rPr>
              <a:t>KIT – </a:t>
            </a:r>
            <a:r>
              <a:rPr lang="en-US" altLang="de-DE" sz="1000" dirty="0" smtClean="0">
                <a:cs typeface="+mn-cs"/>
              </a:rPr>
              <a:t> The Research University in the </a:t>
            </a:r>
            <a:r>
              <a:rPr lang="en-US" altLang="de-DE" sz="1000" dirty="0">
                <a:cs typeface="+mn-cs"/>
              </a:rPr>
              <a:t>Helmholtz Association</a:t>
            </a:r>
            <a:r>
              <a:rPr lang="de-DE" altLang="de-DE" sz="1000" dirty="0">
                <a:cs typeface="+mn-cs"/>
              </a:rPr>
              <a:t> </a:t>
            </a:r>
            <a:endParaRPr lang="en-US" altLang="de-DE" sz="1000" dirty="0">
              <a:cs typeface="+mn-cs"/>
            </a:endParaRP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477838" y="3832225"/>
            <a:ext cx="561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1200" dirty="0" smtClean="0">
                <a:solidFill>
                  <a:schemeClr val="bg1"/>
                </a:solidFill>
                <a:cs typeface="+mn-cs"/>
              </a:rPr>
              <a:t>INSTITUTE OF METEOROLOGY AND CLIMATE RESEARCH (IMK) </a:t>
            </a:r>
          </a:p>
          <a:p>
            <a:pPr eaLnBrk="1" hangingPunct="1">
              <a:defRPr/>
            </a:pPr>
            <a:r>
              <a:rPr lang="de-DE" altLang="de-DE" sz="1200" dirty="0" smtClean="0">
                <a:solidFill>
                  <a:schemeClr val="bg1"/>
                </a:solidFill>
                <a:cs typeface="+mn-cs"/>
              </a:rPr>
              <a:t>ATMOSPHERIC TRACE GASES AND REMOTE SENSING (ASF)</a:t>
            </a:r>
            <a:endParaRPr lang="de-DE" altLang="de-DE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9056688" y="7580313"/>
            <a:ext cx="21367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de-DE" altLang="de-DE" sz="1900" b="1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7" name="Picture 13" descr="KIT-Logo-rgb_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388938"/>
            <a:ext cx="2003425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7446963"/>
            <a:ext cx="57943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756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18" Type="http://schemas.openxmlformats.org/officeDocument/2006/relationships/image" Target="../media/image11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9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 descr="PPT_KIT_template_fzk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1315700" cy="799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7" descr="logo_helmholtz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7450138"/>
            <a:ext cx="1093788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112713"/>
            <a:ext cx="9361488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9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7175" y="1047750"/>
            <a:ext cx="10801350" cy="619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58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7175" y="7600950"/>
            <a:ext cx="51133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96E6E445-3512-4979-8960-018797E19C6D}" type="slidenum">
              <a:rPr lang="de-DE" altLang="de-DE"/>
              <a:pPr>
                <a:defRPr/>
              </a:pPr>
              <a:t>‹Nr.›</a:t>
            </a:fld>
            <a:r>
              <a:rPr lang="de-DE" altLang="de-DE"/>
              <a:t> Thomas Blumenstock, NDACC-IRWG, June 10 – 14, 2013 </a:t>
            </a:r>
            <a:endParaRPr lang="de-DE" altLang="de-DE" sz="1000" b="0"/>
          </a:p>
        </p:txBody>
      </p:sp>
      <p:sp>
        <p:nvSpPr>
          <p:cNvPr id="1031" name="Text Box 36"/>
          <p:cNvSpPr txBox="1">
            <a:spLocks noChangeArrowheads="1"/>
          </p:cNvSpPr>
          <p:nvPr/>
        </p:nvSpPr>
        <p:spPr bwMode="auto">
          <a:xfrm>
            <a:off x="5213350" y="7423150"/>
            <a:ext cx="20764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spcAft>
                <a:spcPct val="5000"/>
              </a:spcAft>
              <a:defRPr/>
            </a:pPr>
            <a:r>
              <a:rPr lang="de-DE" altLang="de-DE" sz="900" smtClean="0">
                <a:solidFill>
                  <a:srgbClr val="292929"/>
                </a:solidFill>
                <a:cs typeface="+mn-cs"/>
              </a:rPr>
              <a:t>KIT – die Kooperation von</a:t>
            </a:r>
          </a:p>
          <a:p>
            <a:pPr eaLnBrk="0" hangingPunct="0">
              <a:spcAft>
                <a:spcPct val="5000"/>
              </a:spcAft>
              <a:defRPr/>
            </a:pPr>
            <a:r>
              <a:rPr lang="de-DE" altLang="de-DE" sz="900" smtClean="0">
                <a:solidFill>
                  <a:srgbClr val="292929"/>
                </a:solidFill>
                <a:cs typeface="+mn-cs"/>
              </a:rPr>
              <a:t>Forschungszentrum Karlsruhe GmbH</a:t>
            </a:r>
          </a:p>
          <a:p>
            <a:pPr eaLnBrk="0" hangingPunct="0">
              <a:spcAft>
                <a:spcPct val="5000"/>
              </a:spcAft>
              <a:defRPr/>
            </a:pPr>
            <a:r>
              <a:rPr lang="de-DE" altLang="de-DE" sz="900" smtClean="0">
                <a:solidFill>
                  <a:srgbClr val="292929"/>
                </a:solidFill>
                <a:cs typeface="+mn-cs"/>
              </a:rPr>
              <a:t>und Universität Karlsruhe (TH)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6" r:id="rId2"/>
    <p:sldLayoutId id="2147483727" r:id="rId3"/>
    <p:sldLayoutId id="2147483728" r:id="rId4"/>
    <p:sldLayoutId id="2147483730" r:id="rId5"/>
    <p:sldLayoutId id="2147483731" r:id="rId6"/>
    <p:sldLayoutId id="2147483732" r:id="rId7"/>
    <p:sldLayoutId id="2147483733" r:id="rId8"/>
    <p:sldLayoutId id="2147483734" r:id="rId9"/>
  </p:sldLayoutIdLst>
  <p:hf sldNum="0" hdr="0" dt="0"/>
  <p:txStyles>
    <p:titleStyle>
      <a:lvl1pPr algn="l" defTabSz="1400175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defTabSz="1400175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defTabSz="1400175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defTabSz="1400175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defTabSz="1400175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defTabSz="1400175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defTabSz="1400175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defTabSz="1400175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defTabSz="1400175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423863" indent="-423863" algn="l" defTabSz="1400175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19163" indent="-354013" algn="l" defTabSz="1400175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2pPr>
      <a:lvl3pPr marL="1414463" indent="-282575" algn="l" defTabSz="1400175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979613" indent="-282575" algn="l" defTabSz="1400175" rtl="0" eaLnBrk="0" fontAlgn="base" hangingPunct="0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</a:defRPr>
      </a:lvl4pPr>
      <a:lvl5pPr marL="2546350" indent="-282575" algn="l" defTabSz="1400175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5pPr>
      <a:lvl6pPr marL="3003550" indent="-282575" algn="l" defTabSz="1400175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6pPr>
      <a:lvl7pPr marL="3460750" indent="-282575" algn="l" defTabSz="1400175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7pPr>
      <a:lvl8pPr marL="3917950" indent="-282575" algn="l" defTabSz="1400175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8pPr>
      <a:lvl9pPr marL="4375150" indent="-282575" algn="l" defTabSz="1400175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II_rahmen_neu_folg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315700" cy="8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2600" y="388938"/>
            <a:ext cx="8555038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Folientitel durch klicken hinzufügen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775" y="1398588"/>
            <a:ext cx="10340975" cy="571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Karlsruhe Institute of Technology (KIT).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7439025" y="7529513"/>
            <a:ext cx="33877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de-DE" sz="11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IMK-ASF</a:t>
            </a:r>
          </a:p>
        </p:txBody>
      </p:sp>
      <p:sp>
        <p:nvSpPr>
          <p:cNvPr id="1030" name="Text Box 11"/>
          <p:cNvSpPr txBox="1">
            <a:spLocks noChangeArrowheads="1"/>
          </p:cNvSpPr>
          <p:nvPr/>
        </p:nvSpPr>
        <p:spPr bwMode="auto">
          <a:xfrm>
            <a:off x="311150" y="7519988"/>
            <a:ext cx="4016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5AEDF8D6-92E1-4474-B48B-D66A2C037443}" type="slidenum">
              <a:rPr lang="de-DE" altLang="en-US" sz="1100" b="1" smtClean="0">
                <a:solidFill>
                  <a:srgbClr val="000000"/>
                </a:solidFill>
                <a:cs typeface="+mn-cs"/>
              </a:rPr>
              <a:pPr eaLnBrk="1" hangingPunct="1">
                <a:spcBef>
                  <a:spcPct val="50000"/>
                </a:spcBef>
                <a:defRPr/>
              </a:pPr>
              <a:t>‹Nr.›</a:t>
            </a:fld>
            <a:endParaRPr lang="de-DE" altLang="en-US" sz="1100" b="1" smtClean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055" name="Picture 13" descr="KIT-Logo-rgb_de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8488" y="388938"/>
            <a:ext cx="13319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758825" y="7519988"/>
            <a:ext cx="1068388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 sz="1100">
              <a:solidFill>
                <a:srgbClr val="000000"/>
              </a:solidFill>
              <a:ea typeface="ＭＳ Ｐゴシック" charset="0"/>
              <a:cs typeface="+mn-cs"/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06613" y="7519988"/>
            <a:ext cx="5256212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de-DE" altLang="en-US"/>
              <a:t>Iza</a:t>
            </a:r>
            <a:r>
              <a:rPr lang="de-DE" altLang="en-US">
                <a:cs typeface="Arial" pitchFamily="34" charset="0"/>
              </a:rPr>
              <a:t>ñ</a:t>
            </a:r>
            <a:r>
              <a:rPr lang="de-DE" altLang="en-US"/>
              <a:t>a site report</a:t>
            </a:r>
          </a:p>
        </p:txBody>
      </p:sp>
      <p:pic>
        <p:nvPicPr>
          <p:cNvPr id="2058" name="Picture 10" descr="logo_AEMET_web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675" y="1128713"/>
            <a:ext cx="1379538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551886" algn="l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Arial" charset="0"/>
        </a:defRPr>
      </a:lvl6pPr>
      <a:lvl7pPr marL="1103772" algn="l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Arial" charset="0"/>
        </a:defRPr>
      </a:lvl7pPr>
      <a:lvl8pPr marL="1655658" algn="l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Arial" charset="0"/>
        </a:defRPr>
      </a:lvl8pPr>
      <a:lvl9pPr marL="2207544" algn="l" rtl="0" fontAlgn="base">
        <a:spcBef>
          <a:spcPct val="0"/>
        </a:spcBef>
        <a:spcAft>
          <a:spcPct val="0"/>
        </a:spcAft>
        <a:defRPr sz="2900" b="1">
          <a:solidFill>
            <a:schemeClr val="tx2"/>
          </a:solidFill>
          <a:latin typeface="Arial" charset="0"/>
        </a:defRPr>
      </a:lvl9pPr>
    </p:titleStyle>
    <p:bodyStyle>
      <a:lvl1pPr marL="379413" indent="-379413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954088" indent="-379413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>
          <a:solidFill>
            <a:schemeClr val="tx1"/>
          </a:solidFill>
          <a:latin typeface="+mn-lt"/>
          <a:ea typeface="ＭＳ Ｐゴシック" charset="0"/>
        </a:defRPr>
      </a:lvl2pPr>
      <a:lvl3pPr marL="1458913" indent="-333375" algn="l" rtl="0" eaLnBrk="0" fontAlgn="base" hangingPunct="0">
        <a:spcBef>
          <a:spcPct val="20000"/>
        </a:spcBef>
        <a:spcAft>
          <a:spcPct val="0"/>
        </a:spcAft>
        <a:buBlip>
          <a:blip r:embed="rId19"/>
        </a:buBlip>
        <a:defRPr sz="1900">
          <a:solidFill>
            <a:schemeClr val="tx1"/>
          </a:solidFill>
          <a:latin typeface="+mn-lt"/>
          <a:ea typeface="ＭＳ Ｐゴシック" charset="0"/>
        </a:defRPr>
      </a:lvl3pPr>
      <a:lvl4pPr marL="2000250" indent="-333375" algn="l" rtl="0" eaLnBrk="0" fontAlgn="base" hangingPunct="0">
        <a:spcBef>
          <a:spcPct val="20000"/>
        </a:spcBef>
        <a:spcAft>
          <a:spcPct val="0"/>
        </a:spcAft>
        <a:buBlip>
          <a:blip r:embed="rId19"/>
        </a:buBlip>
        <a:defRPr sz="1900">
          <a:solidFill>
            <a:schemeClr val="tx1"/>
          </a:solidFill>
          <a:latin typeface="+mn-lt"/>
          <a:ea typeface="ＭＳ Ｐゴシック" charset="0"/>
        </a:defRPr>
      </a:lvl4pPr>
      <a:lvl5pPr marL="2528888" indent="-333375" algn="l" rtl="0" eaLnBrk="0" fontAlgn="base" hangingPunct="0">
        <a:spcBef>
          <a:spcPct val="20000"/>
        </a:spcBef>
        <a:spcAft>
          <a:spcPct val="0"/>
        </a:spcAft>
        <a:buBlip>
          <a:blip r:embed="rId19"/>
        </a:buBlip>
        <a:defRPr sz="1900">
          <a:solidFill>
            <a:schemeClr val="tx1"/>
          </a:solidFill>
          <a:latin typeface="+mn-lt"/>
          <a:ea typeface="ＭＳ Ｐゴシック" charset="0"/>
        </a:defRPr>
      </a:lvl5pPr>
      <a:lvl6pPr marL="3081364" indent="-333431" algn="l" rtl="0" fontAlgn="base">
        <a:spcBef>
          <a:spcPct val="20000"/>
        </a:spcBef>
        <a:spcAft>
          <a:spcPct val="0"/>
        </a:spcAft>
        <a:buBlip>
          <a:blip r:embed="rId19"/>
        </a:buBlip>
        <a:defRPr sz="1900">
          <a:solidFill>
            <a:schemeClr val="tx1"/>
          </a:solidFill>
          <a:latin typeface="+mn-lt"/>
        </a:defRPr>
      </a:lvl6pPr>
      <a:lvl7pPr marL="3633250" indent="-333431" algn="l" rtl="0" fontAlgn="base">
        <a:spcBef>
          <a:spcPct val="20000"/>
        </a:spcBef>
        <a:spcAft>
          <a:spcPct val="0"/>
        </a:spcAft>
        <a:buBlip>
          <a:blip r:embed="rId19"/>
        </a:buBlip>
        <a:defRPr sz="1900">
          <a:solidFill>
            <a:schemeClr val="tx1"/>
          </a:solidFill>
          <a:latin typeface="+mn-lt"/>
        </a:defRPr>
      </a:lvl7pPr>
      <a:lvl8pPr marL="4185136" indent="-333431" algn="l" rtl="0" fontAlgn="base">
        <a:spcBef>
          <a:spcPct val="20000"/>
        </a:spcBef>
        <a:spcAft>
          <a:spcPct val="0"/>
        </a:spcAft>
        <a:buBlip>
          <a:blip r:embed="rId19"/>
        </a:buBlip>
        <a:defRPr sz="1900">
          <a:solidFill>
            <a:schemeClr val="tx1"/>
          </a:solidFill>
          <a:latin typeface="+mn-lt"/>
        </a:defRPr>
      </a:lvl8pPr>
      <a:lvl9pPr marL="4737023" indent="-333431" algn="l" rtl="0" fontAlgn="base">
        <a:spcBef>
          <a:spcPct val="20000"/>
        </a:spcBef>
        <a:spcAft>
          <a:spcPct val="0"/>
        </a:spcAft>
        <a:buBlip>
          <a:blip r:embed="rId19"/>
        </a:buBlip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10377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1886" algn="l" defTabSz="110377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03772" algn="l" defTabSz="110377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55658" algn="l" defTabSz="110377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07544" algn="l" defTabSz="110377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59431" algn="l" defTabSz="110377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317" algn="l" defTabSz="110377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63203" algn="l" defTabSz="110377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15089" algn="l" defTabSz="1103772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9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88950" y="1479550"/>
            <a:ext cx="103822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9163" indent="-354013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Arial" charset="0"/>
              </a:defRPr>
            </a:lvl2pPr>
            <a:lvl3pPr marL="1414463" indent="-282575"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979613" indent="-282575" eaLnBrk="0" hangingPunct="0">
              <a:spcBef>
                <a:spcPct val="20000"/>
              </a:spcBef>
              <a:buChar char="–"/>
              <a:defRPr sz="1900">
                <a:solidFill>
                  <a:schemeClr val="tx1"/>
                </a:solidFill>
                <a:latin typeface="Arial" charset="0"/>
              </a:defRPr>
            </a:lvl4pPr>
            <a:lvl5pPr marL="2546350" indent="-282575" eaLnBrk="0" hangingPunct="0">
              <a:spcBef>
                <a:spcPct val="20000"/>
              </a:spcBef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3003550" indent="-2825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3460750" indent="-2825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917950" indent="-2825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4375150" indent="-2825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de-DE" sz="3400" b="1">
                <a:solidFill>
                  <a:schemeClr val="tx2"/>
                </a:solidFill>
                <a:latin typeface="Comic Sans MS" pitchFamily="66" charset="0"/>
              </a:rPr>
              <a:t>Kiruna site report</a:t>
            </a:r>
            <a:endParaRPr lang="en-US" altLang="de-DE" sz="2700" b="1">
              <a:solidFill>
                <a:schemeClr val="tx2"/>
              </a:solidFill>
            </a:endParaRPr>
          </a:p>
        </p:txBody>
      </p:sp>
      <p:pic>
        <p:nvPicPr>
          <p:cNvPr id="2150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4337050"/>
            <a:ext cx="3921125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390525" y="6604000"/>
            <a:ext cx="1038225" cy="450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0368" tIns="55185" rIns="110368" bIns="55185">
            <a:spAutoFit/>
          </a:bodyPr>
          <a:lstStyle>
            <a:lvl1pPr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2200"/>
              <a:t>Kiruna</a:t>
            </a:r>
          </a:p>
        </p:txBody>
      </p:sp>
      <p:pic>
        <p:nvPicPr>
          <p:cNvPr id="21509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888" y="4344988"/>
            <a:ext cx="4395787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480050" y="6604000"/>
            <a:ext cx="1431925" cy="450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0368" tIns="55185" rIns="110368" bIns="55185">
            <a:spAutoFit/>
          </a:bodyPr>
          <a:lstStyle>
            <a:lvl1pPr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2200"/>
              <a:t>Karlsruhe</a:t>
            </a:r>
          </a:p>
        </p:txBody>
      </p:sp>
      <p:pic>
        <p:nvPicPr>
          <p:cNvPr id="2151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75"/>
          <a:stretch>
            <a:fillRect/>
          </a:stretch>
        </p:blipFill>
        <p:spPr bwMode="auto">
          <a:xfrm>
            <a:off x="8153400" y="4337050"/>
            <a:ext cx="2659063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9807575" y="6604000"/>
            <a:ext cx="912813" cy="450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0368" tIns="55185" rIns="110368" bIns="55185">
            <a:spAutoFit/>
          </a:bodyPr>
          <a:lstStyle>
            <a:lvl1pPr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2200"/>
              <a:t>Izaña</a:t>
            </a:r>
          </a:p>
        </p:txBody>
      </p:sp>
      <p:pic>
        <p:nvPicPr>
          <p:cNvPr id="21513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7" t="21432" r="33394" b="29636"/>
          <a:stretch>
            <a:fillRect/>
          </a:stretch>
        </p:blipFill>
        <p:spPr bwMode="auto">
          <a:xfrm>
            <a:off x="9761538" y="184150"/>
            <a:ext cx="136525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Rectangle 2"/>
          <p:cNvSpPr>
            <a:spLocks noChangeArrowheads="1"/>
          </p:cNvSpPr>
          <p:nvPr/>
        </p:nvSpPr>
        <p:spPr bwMode="auto">
          <a:xfrm>
            <a:off x="544513" y="2344738"/>
            <a:ext cx="10383837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9163" indent="-354013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Arial" charset="0"/>
              </a:defRPr>
            </a:lvl2pPr>
            <a:lvl3pPr marL="1414463" indent="-282575"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979613" indent="-282575" eaLnBrk="0" hangingPunct="0">
              <a:spcBef>
                <a:spcPct val="20000"/>
              </a:spcBef>
              <a:buChar char="–"/>
              <a:defRPr sz="1900">
                <a:solidFill>
                  <a:schemeClr val="tx1"/>
                </a:solidFill>
                <a:latin typeface="Arial" charset="0"/>
              </a:defRPr>
            </a:lvl4pPr>
            <a:lvl5pPr marL="2546350" indent="-282575" eaLnBrk="0" hangingPunct="0">
              <a:spcBef>
                <a:spcPct val="20000"/>
              </a:spcBef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3003550" indent="-2825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3460750" indent="-2825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917950" indent="-2825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4375150" indent="-2825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schemeClr val="tx2"/>
                </a:solidFill>
                <a:latin typeface="Comic Sans MS" pitchFamily="66" charset="0"/>
              </a:rPr>
              <a:t>Thomas Blumenstock, Frank Hase, Jochen Groß, Qiansi Tu, KIT-IMK, Germany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de-DE" altLang="de-DE" sz="800" b="1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schemeClr val="tx2"/>
                </a:solidFill>
                <a:latin typeface="Comic Sans MS" pitchFamily="66" charset="0"/>
              </a:rPr>
              <a:t>Uwe Raffalski, Peter Völger, IRF Kiruna, Sweden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de-DE" altLang="de-DE" sz="800" b="1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schemeClr val="tx2"/>
                </a:solidFill>
                <a:latin typeface="Comic Sans MS" pitchFamily="66" charset="0"/>
              </a:rPr>
              <a:t>Yutaka Matsumi, Nagoya Univ., Japan</a:t>
            </a:r>
            <a:endParaRPr lang="en-US" altLang="de-DE" sz="20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81363" y="1192213"/>
            <a:ext cx="8137525" cy="800100"/>
          </a:xfrm>
        </p:spPr>
        <p:txBody>
          <a:bodyPr/>
          <a:lstStyle/>
          <a:p>
            <a:pPr algn="ctr"/>
            <a:r>
              <a:rPr lang="de-DE" altLang="de-DE" smtClean="0">
                <a:latin typeface="Comic Sans MS" pitchFamily="66" charset="0"/>
              </a:rPr>
              <a:t>Kiruna site report</a:t>
            </a: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5370513" y="2498725"/>
            <a:ext cx="5616575" cy="4381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>
            <a:lvl1pPr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de-DE" altLang="de-DE" sz="2300">
                <a:latin typeface="Comic Sans MS" pitchFamily="66" charset="0"/>
              </a:rPr>
              <a:t> Start in 03/1996, &gt; </a:t>
            </a:r>
            <a:r>
              <a:rPr lang="de-DE" altLang="de-DE" sz="2300" b="1">
                <a:latin typeface="Comic Sans MS" pitchFamily="66" charset="0"/>
              </a:rPr>
              <a:t>20 years of obs</a:t>
            </a:r>
            <a:r>
              <a:rPr lang="de-DE" altLang="de-DE" sz="2300">
                <a:latin typeface="Comic Sans MS" pitchFamily="66" charset="0"/>
              </a:rPr>
              <a:t>.!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de-DE" altLang="de-DE" sz="2300">
                <a:latin typeface="Comic Sans MS" pitchFamily="66" charset="0"/>
              </a:rPr>
              <a:t> </a:t>
            </a:r>
            <a:r>
              <a:rPr lang="en-US" altLang="de-DE" sz="2300">
                <a:latin typeface="Comic Sans MS" pitchFamily="66" charset="0"/>
              </a:rPr>
              <a:t>Regular cell measurements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altLang="de-DE" sz="2300">
                <a:latin typeface="Comic Sans MS" pitchFamily="66" charset="0"/>
              </a:rPr>
              <a:t> Remote control since 2004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altLang="de-DE" sz="2300">
                <a:latin typeface="Comic Sans MS" pitchFamily="66" charset="0"/>
              </a:rPr>
              <a:t> Upgrade to 125 HR in July 2007</a:t>
            </a:r>
            <a:r>
              <a:rPr lang="de-DE" altLang="de-DE" sz="2300">
                <a:latin typeface="Comic Sans MS" pitchFamily="66" charset="0"/>
              </a:rPr>
              <a:t> </a:t>
            </a:r>
            <a:endParaRPr lang="en-US" altLang="de-DE" sz="2300">
              <a:latin typeface="Comic Sans MS" pitchFamily="66" charset="0"/>
            </a:endParaRP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altLang="de-DE" sz="2300">
                <a:latin typeface="Comic Sans MS" pitchFamily="66" charset="0"/>
              </a:rPr>
              <a:t> Camtracker software in 9/2010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altLang="de-DE" sz="2300">
                <a:latin typeface="Comic Sans MS" pitchFamily="66" charset="0"/>
              </a:rPr>
              <a:t> In 2017: 66 days of observation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altLang="de-DE" sz="2300">
                <a:latin typeface="Comic Sans MS" pitchFamily="66" charset="0"/>
              </a:rPr>
              <a:t> Solar tracking system failed in 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de-DE" sz="2300">
                <a:latin typeface="Comic Sans MS" pitchFamily="66" charset="0"/>
              </a:rPr>
              <a:t>	July &amp; August 2017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altLang="de-DE" sz="2300">
                <a:latin typeface="Comic Sans MS" pitchFamily="66" charset="0"/>
              </a:rPr>
              <a:t> Breakdown of Norhof LN2 filling line </a:t>
            </a:r>
          </a:p>
        </p:txBody>
      </p:sp>
      <p:pic>
        <p:nvPicPr>
          <p:cNvPr id="17417" name="Picture 9" descr="D:\fotos\Kiruna_2014\IMG_96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34" y="1624236"/>
            <a:ext cx="4824536" cy="3618402"/>
          </a:xfrm>
          <a:prstGeom prst="rect">
            <a:avLst/>
          </a:prstGeom>
          <a:noFill/>
          <a:scene3d>
            <a:camera prst="orthographicFront">
              <a:rot lat="0" lon="0" rev="48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7" t="21432" r="33394" b="29636"/>
          <a:stretch>
            <a:fillRect/>
          </a:stretch>
        </p:blipFill>
        <p:spPr bwMode="auto">
          <a:xfrm>
            <a:off x="9761538" y="904875"/>
            <a:ext cx="136525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Fußzeilenplatzhalter 3"/>
          <p:cNvSpPr txBox="1">
            <a:spLocks/>
          </p:cNvSpPr>
          <p:nvPr/>
        </p:nvSpPr>
        <p:spPr bwMode="auto">
          <a:xfrm>
            <a:off x="257175" y="7600950"/>
            <a:ext cx="403225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Arial" charset="0"/>
              </a:defRPr>
            </a:lvl2pPr>
            <a:lvl3pPr marL="1141413" indent="-227013"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598613" indent="-227013" eaLnBrk="0" hangingPunct="0">
              <a:spcBef>
                <a:spcPct val="20000"/>
              </a:spcBef>
              <a:buChar char="–"/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5813" indent="-227013" eaLnBrk="0" hangingPunct="0">
              <a:spcBef>
                <a:spcPct val="20000"/>
              </a:spcBef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30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02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74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46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17A5601-78FE-4BD4-8F9B-8EBBFF189B14}" type="slidenum">
              <a:rPr lang="de-DE" altLang="de-DE" sz="1200" b="1">
                <a:solidFill>
                  <a:schemeClr val="bg2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r>
              <a:rPr lang="de-DE" altLang="de-DE" sz="1200" b="1">
                <a:solidFill>
                  <a:schemeClr val="bg2"/>
                </a:solidFill>
              </a:rPr>
              <a:t> Thomas Blumenstock, NDACC-IRWG, 2018 </a:t>
            </a:r>
            <a:endParaRPr lang="de-DE" altLang="de-DE" sz="1000" b="1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Tm="3641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7538" y="461963"/>
            <a:ext cx="9361487" cy="1103312"/>
          </a:xfrm>
        </p:spPr>
        <p:txBody>
          <a:bodyPr/>
          <a:lstStyle/>
          <a:p>
            <a:pPr algn="ctr" defTabSz="793750"/>
            <a:r>
              <a:rPr lang="de-DE" altLang="de-DE" smtClean="0">
                <a:latin typeface="Comic Sans MS" pitchFamily="66" charset="0"/>
              </a:rPr>
              <a:t>Kiruna &amp; Izana: </a:t>
            </a:r>
            <a:br>
              <a:rPr lang="de-DE" altLang="de-DE" smtClean="0">
                <a:latin typeface="Comic Sans MS" pitchFamily="66" charset="0"/>
              </a:rPr>
            </a:br>
            <a:r>
              <a:rPr lang="de-DE" altLang="de-DE" smtClean="0">
                <a:latin typeface="Comic Sans MS" pitchFamily="66" charset="0"/>
              </a:rPr>
              <a:t>Issue with Norhof LN2 filling system 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519238" y="2111375"/>
            <a:ext cx="739775" cy="67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627188" y="1565275"/>
            <a:ext cx="739775" cy="671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3557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7175" y="7600950"/>
            <a:ext cx="4032250" cy="215900"/>
          </a:xfrm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14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86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58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F37F104-7A18-40AF-A662-605624692FB2}" type="slidenum">
              <a:rPr lang="de-DE" altLang="de-DE" sz="1200" smtClean="0">
                <a:solidFill>
                  <a:schemeClr val="bg2"/>
                </a:solidFill>
              </a:rPr>
              <a:pPr/>
              <a:t>3</a:t>
            </a:fld>
            <a:r>
              <a:rPr lang="de-DE" altLang="de-DE" sz="1200" smtClean="0">
                <a:solidFill>
                  <a:schemeClr val="bg2"/>
                </a:solidFill>
              </a:rPr>
              <a:t> Thomas Blumenstock, NDACC-IRWG, 2018 </a:t>
            </a:r>
            <a:endParaRPr lang="de-DE" altLang="de-DE" sz="1000" smtClean="0">
              <a:solidFill>
                <a:schemeClr val="bg2"/>
              </a:solidFill>
            </a:endParaRPr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762000" y="1984375"/>
            <a:ext cx="5040313" cy="2989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372" tIns="55187" rIns="110372" bIns="55187">
            <a:spAutoFit/>
          </a:bodyPr>
          <a:lstStyle>
            <a:lvl1pPr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200">
                <a:latin typeface="Comic Sans MS" pitchFamily="66" charset="0"/>
              </a:rPr>
              <a:t>After ~12 years of operation e-caps  (elcos) ‚dried out‘.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200">
                <a:latin typeface="Comic Sans MS" pitchFamily="66" charset="0"/>
              </a:rPr>
              <a:t>This failure damages the rest of the electronics severely. 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200">
                <a:latin typeface="Comic Sans MS" pitchFamily="66" charset="0"/>
              </a:rPr>
              <a:t>Norhof doesn‘t repair elder systems (with old processor) anymore!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de-DE" sz="2200">
                <a:latin typeface="Comic Sans MS" pitchFamily="66" charset="0"/>
              </a:rPr>
              <a:t>J. Groß was able to repair it!</a:t>
            </a:r>
          </a:p>
        </p:txBody>
      </p:sp>
      <p:pic>
        <p:nvPicPr>
          <p:cNvPr id="23559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7" t="21432" r="33394" b="29636"/>
          <a:stretch>
            <a:fillRect/>
          </a:stretch>
        </p:blipFill>
        <p:spPr bwMode="auto">
          <a:xfrm>
            <a:off x="9761538" y="904875"/>
            <a:ext cx="136525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62000" y="5037138"/>
            <a:ext cx="6408738" cy="1973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372" tIns="55187" rIns="110372" bIns="55187">
            <a:spAutoFit/>
          </a:bodyPr>
          <a:lstStyle>
            <a:lvl1pPr defTabSz="1103313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de-DE" altLang="de-DE" sz="2200" dirty="0" err="1" smtClean="0">
                <a:latin typeface="Comic Sans MS" pitchFamily="66" charset="0"/>
                <a:cs typeface="+mn-cs"/>
              </a:rPr>
              <a:t>Recommendation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by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J. Groß: 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de-DE" altLang="de-DE" sz="2200" dirty="0" err="1" smtClean="0">
                <a:latin typeface="Comic Sans MS" pitchFamily="66" charset="0"/>
                <a:cs typeface="+mn-cs"/>
              </a:rPr>
              <a:t>Replace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e-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caps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after 10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year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the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latest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!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de-DE" altLang="de-DE" sz="2200" dirty="0" err="1" smtClean="0">
                <a:latin typeface="Comic Sans MS" pitchFamily="66" charset="0"/>
                <a:cs typeface="+mn-cs"/>
              </a:rPr>
              <a:t>Use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better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ones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!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de-DE" altLang="de-DE" sz="2200" dirty="0" err="1" smtClean="0">
                <a:latin typeface="Comic Sans MS" pitchFamily="66" charset="0"/>
                <a:cs typeface="+mn-cs"/>
              </a:rPr>
              <a:t>For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further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questions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please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contact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 </a:t>
            </a:r>
            <a:r>
              <a:rPr lang="de-DE" altLang="de-DE" sz="2200" dirty="0" err="1" smtClean="0">
                <a:latin typeface="Comic Sans MS" pitchFamily="66" charset="0"/>
                <a:cs typeface="+mn-cs"/>
              </a:rPr>
              <a:t>him</a:t>
            </a:r>
            <a:r>
              <a:rPr lang="de-DE" altLang="de-DE" sz="2200" dirty="0" smtClean="0">
                <a:latin typeface="Comic Sans MS" pitchFamily="66" charset="0"/>
                <a:cs typeface="+mn-cs"/>
              </a:rPr>
              <a:t>. </a:t>
            </a:r>
            <a:endParaRPr lang="de-DE" altLang="de-DE" sz="2200" dirty="0">
              <a:latin typeface="Comic Sans MS" pitchFamily="66" charset="0"/>
              <a:cs typeface="+mn-cs"/>
            </a:endParaRPr>
          </a:p>
        </p:txBody>
      </p:sp>
      <p:sp>
        <p:nvSpPr>
          <p:cNvPr id="23561" name="Text Box 5"/>
          <p:cNvSpPr txBox="1">
            <a:spLocks noChangeArrowheads="1"/>
          </p:cNvSpPr>
          <p:nvPr/>
        </p:nvSpPr>
        <p:spPr bwMode="auto">
          <a:xfrm>
            <a:off x="7313613" y="5883275"/>
            <a:ext cx="3813175" cy="11271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372" tIns="55187" rIns="110372" bIns="55187">
            <a:spAutoFit/>
          </a:bodyPr>
          <a:lstStyle>
            <a:lvl1pPr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2200">
                <a:latin typeface="Comic Sans MS" pitchFamily="66" charset="0"/>
              </a:rPr>
              <a:t>Same applies to Newport‘s controler of solar tracker motor stages!  </a:t>
            </a:r>
          </a:p>
        </p:txBody>
      </p:sp>
      <p:pic>
        <p:nvPicPr>
          <p:cNvPr id="23562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2465388"/>
            <a:ext cx="406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841500" y="112713"/>
            <a:ext cx="8137525" cy="800100"/>
          </a:xfrm>
        </p:spPr>
        <p:txBody>
          <a:bodyPr/>
          <a:lstStyle/>
          <a:p>
            <a:pPr algn="ctr"/>
            <a:r>
              <a:rPr lang="de-DE" altLang="de-DE" smtClean="0">
                <a:latin typeface="Comic Sans MS" pitchFamily="66" charset="0"/>
              </a:rPr>
              <a:t>Kiruna: plus Bruker EM-27</a:t>
            </a:r>
          </a:p>
        </p:txBody>
      </p:sp>
      <p:pic>
        <p:nvPicPr>
          <p:cNvPr id="24579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7" t="21432" r="33394" b="29636"/>
          <a:stretch>
            <a:fillRect/>
          </a:stretch>
        </p:blipFill>
        <p:spPr bwMode="auto">
          <a:xfrm>
            <a:off x="9761538" y="904875"/>
            <a:ext cx="136525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Fußzeilenplatzhalter 3"/>
          <p:cNvSpPr txBox="1">
            <a:spLocks/>
          </p:cNvSpPr>
          <p:nvPr/>
        </p:nvSpPr>
        <p:spPr bwMode="auto">
          <a:xfrm>
            <a:off x="257175" y="7600950"/>
            <a:ext cx="403225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Arial" charset="0"/>
              </a:defRPr>
            </a:lvl2pPr>
            <a:lvl3pPr marL="1141413" indent="-227013"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598613" indent="-227013" eaLnBrk="0" hangingPunct="0">
              <a:spcBef>
                <a:spcPct val="20000"/>
              </a:spcBef>
              <a:buChar char="–"/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5813" indent="-227013" eaLnBrk="0" hangingPunct="0">
              <a:spcBef>
                <a:spcPct val="20000"/>
              </a:spcBef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30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02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74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46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99670E4-C962-4A37-A4D0-8F2B640ADA6E}" type="slidenum">
              <a:rPr lang="de-DE" altLang="de-DE" sz="1200" b="1">
                <a:solidFill>
                  <a:schemeClr val="bg2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r>
              <a:rPr lang="de-DE" altLang="de-DE" sz="1200" b="1">
                <a:solidFill>
                  <a:schemeClr val="bg2"/>
                </a:solidFill>
              </a:rPr>
              <a:t> Thomas Blumenstock, NDACC-IRWG, 2018 </a:t>
            </a:r>
            <a:endParaRPr lang="de-DE" altLang="de-DE" sz="1000" b="1">
              <a:solidFill>
                <a:schemeClr val="bg2"/>
              </a:solidFill>
            </a:endParaRPr>
          </a:p>
        </p:txBody>
      </p:sp>
      <p:pic>
        <p:nvPicPr>
          <p:cNvPr id="24581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1250950"/>
            <a:ext cx="5202237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226050" y="4360863"/>
            <a:ext cx="5472113" cy="2746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>
            <a:lvl1pPr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858963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de-DE" altLang="de-DE" sz="2300">
                <a:latin typeface="Comic Sans MS" pitchFamily="66" charset="0"/>
              </a:rPr>
              <a:t> Set-up of Bruker EM-27 at IRF 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de-DE" altLang="de-DE" sz="2300">
                <a:latin typeface="Comic Sans MS" pitchFamily="66" charset="0"/>
              </a:rPr>
              <a:t> </a:t>
            </a:r>
            <a:r>
              <a:rPr lang="en-US" altLang="de-DE" sz="2300">
                <a:latin typeface="Comic Sans MS" pitchFamily="66" charset="0"/>
              </a:rPr>
              <a:t>using the same solar beam as HR 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altLang="de-DE" sz="2300">
                <a:latin typeface="Comic Sans MS" pitchFamily="66" charset="0"/>
              </a:rPr>
              <a:t> Complimentary to NDACC instrument 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altLang="de-DE" sz="2300">
                <a:latin typeface="Comic Sans MS" pitchFamily="66" charset="0"/>
              </a:rPr>
              <a:t> Measuring GHG (CO2 &amp; CH4) with   	high precision </a:t>
            </a:r>
          </a:p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altLang="de-DE" sz="2300">
                <a:latin typeface="Comic Sans MS" pitchFamily="66" charset="0"/>
              </a:rPr>
              <a:t> First results =&gt; talk by Qiansi Tu</a:t>
            </a:r>
            <a:r>
              <a:rPr lang="de-DE" altLang="de-DE" sz="2300">
                <a:latin typeface="Comic Sans MS" pitchFamily="66" charset="0"/>
              </a:rPr>
              <a:t> </a:t>
            </a:r>
            <a:endParaRPr lang="en-US" altLang="de-DE" sz="2300">
              <a:latin typeface="Comic Sans MS" pitchFamily="66" charset="0"/>
            </a:endParaRPr>
          </a:p>
        </p:txBody>
      </p:sp>
      <p:pic>
        <p:nvPicPr>
          <p:cNvPr id="24583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1250950"/>
            <a:ext cx="3779838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3641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81363" y="1192213"/>
            <a:ext cx="8137525" cy="800100"/>
          </a:xfrm>
        </p:spPr>
        <p:txBody>
          <a:bodyPr/>
          <a:lstStyle/>
          <a:p>
            <a:pPr algn="ctr"/>
            <a:r>
              <a:rPr lang="de-DE" altLang="de-DE" smtClean="0">
                <a:latin typeface="Comic Sans MS" pitchFamily="66" charset="0"/>
              </a:rPr>
              <a:t>Kiruna site report</a:t>
            </a:r>
          </a:p>
        </p:txBody>
      </p:sp>
      <p:sp>
        <p:nvSpPr>
          <p:cNvPr id="25603" name="Text Box 7"/>
          <p:cNvSpPr txBox="1">
            <a:spLocks noChangeArrowheads="1"/>
          </p:cNvSpPr>
          <p:nvPr/>
        </p:nvSpPr>
        <p:spPr bwMode="auto">
          <a:xfrm>
            <a:off x="5597525" y="3208338"/>
            <a:ext cx="5056188" cy="346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tabLst>
                <a:tab pos="204788" algn="l"/>
                <a:tab pos="1790700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4788" algn="l"/>
                <a:tab pos="1790700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4788" algn="l"/>
                <a:tab pos="1790700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4788" algn="l"/>
                <a:tab pos="1790700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4788" algn="l"/>
                <a:tab pos="1790700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790700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790700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790700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4788" algn="l"/>
                <a:tab pos="1790700" algn="l"/>
                <a:tab pos="630713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6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de-DE" b="1">
                <a:latin typeface="Comic Sans MS" pitchFamily="66" charset="0"/>
              </a:rPr>
              <a:t>Data analysis:</a:t>
            </a:r>
          </a:p>
          <a:p>
            <a:r>
              <a:rPr lang="en-US" altLang="de-DE">
                <a:latin typeface="Comic Sans MS" pitchFamily="66" charset="0"/>
              </a:rPr>
              <a:t>PROFFIT 9.6</a:t>
            </a:r>
            <a:endParaRPr lang="en-US" altLang="de-DE" sz="800">
              <a:latin typeface="Comic Sans MS" pitchFamily="66" charset="0"/>
            </a:endParaRPr>
          </a:p>
          <a:p>
            <a:r>
              <a:rPr lang="en-US" altLang="de-DE" b="1">
                <a:latin typeface="Comic Sans MS" pitchFamily="66" charset="0"/>
              </a:rPr>
              <a:t>Data base:</a:t>
            </a:r>
            <a:r>
              <a:rPr lang="en-US" altLang="de-DE">
                <a:latin typeface="Comic Sans MS" pitchFamily="66" charset="0"/>
              </a:rPr>
              <a:t>  </a:t>
            </a:r>
          </a:p>
          <a:p>
            <a:r>
              <a:rPr lang="en-US" altLang="de-DE">
                <a:latin typeface="Comic Sans MS" pitchFamily="66" charset="0"/>
              </a:rPr>
              <a:t>NASA data:	1996 - end of 2007</a:t>
            </a:r>
          </a:p>
          <a:p>
            <a:r>
              <a:rPr lang="en-US" altLang="de-DE">
                <a:latin typeface="Comic Sans MS" pitchFamily="66" charset="0"/>
              </a:rPr>
              <a:t>HDF data: 	1996 – March </a:t>
            </a:r>
            <a:r>
              <a:rPr lang="en-US" altLang="de-DE" b="1">
                <a:latin typeface="Comic Sans MS" pitchFamily="66" charset="0"/>
              </a:rPr>
              <a:t>2018 </a:t>
            </a:r>
          </a:p>
          <a:p>
            <a:r>
              <a:rPr lang="en-US" altLang="de-DE">
                <a:latin typeface="Comic Sans MS" pitchFamily="66" charset="0"/>
              </a:rPr>
              <a:t>Species: </a:t>
            </a:r>
          </a:p>
          <a:p>
            <a:r>
              <a:rPr lang="en-US" altLang="de-DE">
                <a:latin typeface="Comic Sans MS" pitchFamily="66" charset="0"/>
              </a:rPr>
              <a:t>O</a:t>
            </a:r>
            <a:r>
              <a:rPr lang="en-US" altLang="de-DE" baseline="-25000">
                <a:latin typeface="Comic Sans MS" pitchFamily="66" charset="0"/>
              </a:rPr>
              <a:t>3</a:t>
            </a:r>
            <a:r>
              <a:rPr lang="en-US" altLang="de-DE">
                <a:latin typeface="Comic Sans MS" pitchFamily="66" charset="0"/>
              </a:rPr>
              <a:t>, HCl, HF, HNO</a:t>
            </a:r>
            <a:r>
              <a:rPr lang="en-US" altLang="de-DE" baseline="-25000">
                <a:latin typeface="Comic Sans MS" pitchFamily="66" charset="0"/>
              </a:rPr>
              <a:t>3</a:t>
            </a:r>
            <a:r>
              <a:rPr lang="en-US" altLang="de-DE">
                <a:latin typeface="Comic Sans MS" pitchFamily="66" charset="0"/>
              </a:rPr>
              <a:t>, N</a:t>
            </a:r>
            <a:r>
              <a:rPr lang="en-US" altLang="de-DE" baseline="-25000">
                <a:latin typeface="Comic Sans MS" pitchFamily="66" charset="0"/>
              </a:rPr>
              <a:t>2</a:t>
            </a:r>
            <a:r>
              <a:rPr lang="en-US" altLang="de-DE">
                <a:latin typeface="Comic Sans MS" pitchFamily="66" charset="0"/>
              </a:rPr>
              <a:t>O, CH</a:t>
            </a:r>
            <a:r>
              <a:rPr lang="en-US" altLang="de-DE" baseline="-25000">
                <a:latin typeface="Comic Sans MS" pitchFamily="66" charset="0"/>
              </a:rPr>
              <a:t>4</a:t>
            </a:r>
            <a:r>
              <a:rPr lang="en-US" altLang="de-DE">
                <a:latin typeface="Comic Sans MS" pitchFamily="66" charset="0"/>
              </a:rPr>
              <a:t>, ClONO</a:t>
            </a:r>
            <a:r>
              <a:rPr lang="en-US" altLang="de-DE" baseline="-25000">
                <a:latin typeface="Comic Sans MS" pitchFamily="66" charset="0"/>
              </a:rPr>
              <a:t>2</a:t>
            </a:r>
            <a:r>
              <a:rPr lang="en-US" altLang="de-DE">
                <a:latin typeface="Comic Sans MS" pitchFamily="66" charset="0"/>
              </a:rPr>
              <a:t>, C</a:t>
            </a:r>
            <a:r>
              <a:rPr lang="en-US" altLang="de-DE" baseline="-25000">
                <a:latin typeface="Comic Sans MS" pitchFamily="66" charset="0"/>
              </a:rPr>
              <a:t>2</a:t>
            </a:r>
            <a:r>
              <a:rPr lang="en-US" altLang="de-DE">
                <a:latin typeface="Comic Sans MS" pitchFamily="66" charset="0"/>
              </a:rPr>
              <a:t>H</a:t>
            </a:r>
            <a:r>
              <a:rPr lang="en-US" altLang="de-DE" baseline="-25000">
                <a:latin typeface="Comic Sans MS" pitchFamily="66" charset="0"/>
              </a:rPr>
              <a:t>6</a:t>
            </a:r>
            <a:r>
              <a:rPr lang="en-US" altLang="de-DE">
                <a:latin typeface="Comic Sans MS" pitchFamily="66" charset="0"/>
              </a:rPr>
              <a:t>, CO, HCN, NO</a:t>
            </a:r>
            <a:r>
              <a:rPr lang="en-US" altLang="de-DE" baseline="-25000">
                <a:latin typeface="Comic Sans MS" pitchFamily="66" charset="0"/>
              </a:rPr>
              <a:t>2</a:t>
            </a:r>
            <a:r>
              <a:rPr lang="en-US" altLang="de-DE">
                <a:latin typeface="Comic Sans MS" pitchFamily="66" charset="0"/>
              </a:rPr>
              <a:t>, NO </a:t>
            </a:r>
          </a:p>
          <a:p>
            <a:r>
              <a:rPr lang="en-US" altLang="de-DE">
                <a:latin typeface="Comic Sans MS" pitchFamily="66" charset="0"/>
              </a:rPr>
              <a:t>Last archiving date: May 2018</a:t>
            </a:r>
          </a:p>
        </p:txBody>
      </p:sp>
      <p:pic>
        <p:nvPicPr>
          <p:cNvPr id="17417" name="Picture 9" descr="D:\fotos\Kiruna_2014\IMG_96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000">
            <a:off x="460981" y="1366288"/>
            <a:ext cx="4824536" cy="3618402"/>
          </a:xfrm>
          <a:prstGeom prst="rect">
            <a:avLst/>
          </a:prstGeom>
          <a:noFill/>
          <a:scene3d>
            <a:camera prst="orthographicFront">
              <a:rot lat="0" lon="0" rev="48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7" t="21432" r="33394" b="29636"/>
          <a:stretch>
            <a:fillRect/>
          </a:stretch>
        </p:blipFill>
        <p:spPr bwMode="auto">
          <a:xfrm>
            <a:off x="9761538" y="904875"/>
            <a:ext cx="136525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Fußzeilenplatzhalter 3"/>
          <p:cNvSpPr txBox="1">
            <a:spLocks/>
          </p:cNvSpPr>
          <p:nvPr/>
        </p:nvSpPr>
        <p:spPr bwMode="auto">
          <a:xfrm>
            <a:off x="257175" y="7600950"/>
            <a:ext cx="403225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Arial" charset="0"/>
              </a:defRPr>
            </a:lvl2pPr>
            <a:lvl3pPr marL="1141413" indent="-227013"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598613" indent="-227013" eaLnBrk="0" hangingPunct="0">
              <a:spcBef>
                <a:spcPct val="20000"/>
              </a:spcBef>
              <a:buChar char="–"/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5813" indent="-227013" eaLnBrk="0" hangingPunct="0">
              <a:spcBef>
                <a:spcPct val="20000"/>
              </a:spcBef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30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02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74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4613" indent="-22701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2075DFD-0086-4381-A94C-15F2E3CF8D04}" type="slidenum">
              <a:rPr lang="de-DE" altLang="de-DE" sz="1200" b="1">
                <a:solidFill>
                  <a:schemeClr val="bg2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r>
              <a:rPr lang="de-DE" altLang="de-DE" sz="1200" b="1">
                <a:solidFill>
                  <a:schemeClr val="bg2"/>
                </a:solidFill>
              </a:rPr>
              <a:t> Thomas Blumenstock, NDACC-IRWG, 2018 </a:t>
            </a:r>
            <a:endParaRPr lang="de-DE" altLang="de-DE" sz="1000" b="1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Tm="3641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320675"/>
            <a:ext cx="9361488" cy="800100"/>
          </a:xfrm>
        </p:spPr>
        <p:txBody>
          <a:bodyPr/>
          <a:lstStyle/>
          <a:p>
            <a:pPr algn="ctr"/>
            <a:r>
              <a:rPr lang="de-DE" altLang="de-DE" smtClean="0">
                <a:latin typeface="Comic Sans MS" pitchFamily="66" charset="0"/>
              </a:rPr>
              <a:t>Projects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928688" y="1541463"/>
            <a:ext cx="6961187" cy="417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377" tIns="55189" rIns="110377" bIns="55189">
            <a:spAutoFit/>
          </a:bodyPr>
          <a:lstStyle>
            <a:lvl1pPr marL="355600" indent="-355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de-DE" altLang="de-DE" sz="2000">
                <a:latin typeface="Comic Sans MS" pitchFamily="66" charset="0"/>
              </a:rPr>
              <a:t>ESA project FRM4GHG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2000">
                <a:latin typeface="Comic Sans MS" pitchFamily="66" charset="0"/>
              </a:rPr>
              <a:t>ESA project COCCON processor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2000">
                <a:latin typeface="Comic Sans MS" pitchFamily="66" charset="0"/>
              </a:rPr>
              <a:t>ESA project TCCON automation</a:t>
            </a:r>
          </a:p>
          <a:p>
            <a:pPr eaLnBrk="1" hangingPunct="1">
              <a:buFont typeface="Wingdings" pitchFamily="2" charset="2"/>
              <a:buChar char="Ø"/>
            </a:pPr>
            <a:endParaRPr lang="de-DE" altLang="de-DE" sz="200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2000">
                <a:latin typeface="Comic Sans MS" pitchFamily="66" charset="0"/>
              </a:rPr>
              <a:t>DLR project on TROPOMI validation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2000">
                <a:latin typeface="Comic Sans MS" pitchFamily="66" charset="0"/>
              </a:rPr>
              <a:t>EU project Verify (F. Hase: EM-27 field campaign)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2000">
                <a:latin typeface="Comic Sans MS" pitchFamily="66" charset="0"/>
              </a:rPr>
              <a:t>DFG project MOTIF (M. Schneider: IASI retrievals) </a:t>
            </a:r>
          </a:p>
          <a:p>
            <a:pPr eaLnBrk="1" hangingPunct="1">
              <a:buFont typeface="Wingdings" pitchFamily="2" charset="2"/>
              <a:buChar char="Ø"/>
            </a:pPr>
            <a:endParaRPr lang="de-DE" altLang="de-DE" sz="200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2000">
                <a:latin typeface="Comic Sans MS" pitchFamily="66" charset="0"/>
              </a:rPr>
              <a:t>Proposals in review:</a:t>
            </a:r>
          </a:p>
          <a:p>
            <a:pPr eaLnBrk="1" hangingPunct="1"/>
            <a:r>
              <a:rPr lang="de-DE" altLang="de-DE" sz="2000">
                <a:latin typeface="Comic Sans MS" pitchFamily="66" charset="0"/>
              </a:rPr>
              <a:t>	H2O isotopologue retrievals - MUSICA follow-on </a:t>
            </a:r>
          </a:p>
          <a:p>
            <a:pPr eaLnBrk="1" hangingPunct="1"/>
            <a:r>
              <a:rPr lang="de-DE" altLang="de-DE" sz="2000">
                <a:latin typeface="Comic Sans MS" pitchFamily="66" charset="0"/>
              </a:rPr>
              <a:t>	(S. Barthlott)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2000">
                <a:latin typeface="Comic Sans MS" pitchFamily="66" charset="0"/>
              </a:rPr>
              <a:t>ACTRIS-D: NDACC as infrastructure project for the </a:t>
            </a:r>
          </a:p>
          <a:p>
            <a:pPr eaLnBrk="1" hangingPunct="1"/>
            <a:r>
              <a:rPr lang="de-DE" altLang="de-DE" sz="2000">
                <a:solidFill>
                  <a:srgbClr val="C00000"/>
                </a:solidFill>
                <a:latin typeface="Comic Sans MS" pitchFamily="66" charset="0"/>
              </a:rPr>
              <a:t>	</a:t>
            </a:r>
            <a:r>
              <a:rPr lang="de-DE" altLang="de-DE" sz="2000">
                <a:latin typeface="Comic Sans MS" pitchFamily="66" charset="0"/>
              </a:rPr>
              <a:t>German/European roadmap</a:t>
            </a:r>
            <a:endParaRPr lang="de-DE" altLang="de-DE">
              <a:latin typeface="Comic Sans MS" pitchFamily="66" charset="0"/>
            </a:endParaRPr>
          </a:p>
        </p:txBody>
      </p:sp>
      <p:sp>
        <p:nvSpPr>
          <p:cNvPr id="26628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7175" y="7600950"/>
            <a:ext cx="4032250" cy="215900"/>
          </a:xfrm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14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86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58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74A52F43-AC28-492B-93B3-3AA9A9A9E46D}" type="slidenum">
              <a:rPr lang="de-DE" altLang="de-DE" sz="1200" smtClean="0">
                <a:solidFill>
                  <a:schemeClr val="bg2"/>
                </a:solidFill>
              </a:rPr>
              <a:pPr/>
              <a:t>6</a:t>
            </a:fld>
            <a:r>
              <a:rPr lang="de-DE" altLang="de-DE" sz="1200" smtClean="0">
                <a:solidFill>
                  <a:schemeClr val="bg2"/>
                </a:solidFill>
              </a:rPr>
              <a:t> Thomas Blumenstock, NDACC-IRWG, 2018 </a:t>
            </a:r>
            <a:endParaRPr lang="de-DE" altLang="de-DE" sz="1000" smtClean="0">
              <a:solidFill>
                <a:schemeClr val="bg2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034338" y="2128838"/>
            <a:ext cx="3095625" cy="23034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76" tIns="126021" rIns="121676" bIns="126021"/>
          <a:lstStyle>
            <a:lvl1pPr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en-US" altLang="de-DE">
                <a:latin typeface="Comic Sans MS" pitchFamily="66" charset="0"/>
              </a:rPr>
              <a:t>Job announcement: looking for a PhD student for TROPOMI validation project</a:t>
            </a:r>
          </a:p>
        </p:txBody>
      </p:sp>
    </p:spTree>
  </p:cSld>
  <p:clrMapOvr>
    <a:masterClrMapping/>
  </p:clrMapOvr>
  <p:transition advTm="364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93800" y="317500"/>
            <a:ext cx="7373938" cy="442913"/>
          </a:xfrm>
        </p:spPr>
        <p:txBody>
          <a:bodyPr/>
          <a:lstStyle/>
          <a:p>
            <a:pPr algn="ctr" defTabSz="793750"/>
            <a:r>
              <a:rPr lang="de-DE" altLang="de-DE" smtClean="0">
                <a:latin typeface="Comic Sans MS" pitchFamily="66" charset="0"/>
              </a:rPr>
              <a:t>Summary site report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519238" y="2111375"/>
            <a:ext cx="739775" cy="67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627188" y="1565275"/>
            <a:ext cx="739775" cy="671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44513" y="1120775"/>
            <a:ext cx="8785225" cy="2695575"/>
          </a:xfrm>
          <a:prstGeom prst="rect">
            <a:avLst/>
          </a:prstGeom>
          <a:solidFill>
            <a:schemeClr val="bg2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10372" tIns="55187" rIns="110372" bIns="55187">
            <a:spAutoFit/>
          </a:bodyPr>
          <a:lstStyle>
            <a:lvl1pPr marL="342900" indent="-3429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de-DE" altLang="de-DE">
                <a:latin typeface="Comic Sans MS" pitchFamily="66" charset="0"/>
              </a:rPr>
              <a:t>Measurements continued; Bruker EM-27 added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de-DE" altLang="de-DE">
                <a:latin typeface="Comic Sans MS" pitchFamily="66" charset="0"/>
              </a:rPr>
              <a:t>Data analysis and archiving up to date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de-DE" altLang="de-DE">
                <a:latin typeface="Comic Sans MS" pitchFamily="66" charset="0"/>
              </a:rPr>
              <a:t>Time series of more than 20 years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de-DE" altLang="de-DE">
                <a:latin typeface="Comic Sans MS" pitchFamily="66" charset="0"/>
              </a:rPr>
              <a:t>Publications: 20 papers in 2017 in total (not only NDACC)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de-DE" altLang="de-DE">
                <a:latin typeface="Comic Sans MS" pitchFamily="66" charset="0"/>
              </a:rPr>
              <a:t>Thanks to DLR &amp; ESA projects!</a:t>
            </a:r>
          </a:p>
        </p:txBody>
      </p:sp>
      <p:pic>
        <p:nvPicPr>
          <p:cNvPr id="27654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7" t="21432" r="36775" b="29636"/>
          <a:stretch>
            <a:fillRect/>
          </a:stretch>
        </p:blipFill>
        <p:spPr bwMode="auto">
          <a:xfrm>
            <a:off x="9834563" y="927100"/>
            <a:ext cx="1277937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7175" y="7600950"/>
            <a:ext cx="4032250" cy="215900"/>
          </a:xfrm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14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86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58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42DAE8B-5ED5-4474-AB67-F9DB9D093C55}" type="slidenum">
              <a:rPr lang="de-DE" altLang="de-DE" sz="1200" smtClean="0">
                <a:solidFill>
                  <a:schemeClr val="bg2"/>
                </a:solidFill>
              </a:rPr>
              <a:pPr/>
              <a:t>7</a:t>
            </a:fld>
            <a:r>
              <a:rPr lang="de-DE" altLang="de-DE" sz="1200" smtClean="0">
                <a:solidFill>
                  <a:schemeClr val="bg2"/>
                </a:solidFill>
              </a:rPr>
              <a:t> Thomas Blumenstock, NDACC-IRWG, 2018</a:t>
            </a:r>
            <a:endParaRPr lang="de-DE" altLang="de-DE" sz="1000" smtClean="0">
              <a:solidFill>
                <a:schemeClr val="bg2"/>
              </a:solidFill>
            </a:endParaRPr>
          </a:p>
        </p:txBody>
      </p:sp>
      <p:pic>
        <p:nvPicPr>
          <p:cNvPr id="2765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691063"/>
            <a:ext cx="3495675" cy="262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Text Box 7"/>
          <p:cNvSpPr txBox="1">
            <a:spLocks noChangeArrowheads="1"/>
          </p:cNvSpPr>
          <p:nvPr/>
        </p:nvSpPr>
        <p:spPr bwMode="auto">
          <a:xfrm>
            <a:off x="315913" y="6880225"/>
            <a:ext cx="85407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2" tIns="45717" rIns="91432" bIns="45717">
            <a:spAutoFit/>
          </a:bodyPr>
          <a:lstStyle>
            <a:lvl1pPr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800"/>
              <a:t>Kiruna</a:t>
            </a:r>
          </a:p>
        </p:txBody>
      </p:sp>
      <p:pic>
        <p:nvPicPr>
          <p:cNvPr id="27658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163" y="4699000"/>
            <a:ext cx="3919537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9" name="Text Box 9"/>
          <p:cNvSpPr txBox="1">
            <a:spLocks noChangeArrowheads="1"/>
          </p:cNvSpPr>
          <p:nvPr/>
        </p:nvSpPr>
        <p:spPr bwMode="auto">
          <a:xfrm>
            <a:off x="6286500" y="6880225"/>
            <a:ext cx="1171575" cy="377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2" tIns="45717" rIns="91432" bIns="45717">
            <a:spAutoFit/>
          </a:bodyPr>
          <a:lstStyle>
            <a:lvl1pPr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800"/>
              <a:t>Karlsruhe</a:t>
            </a:r>
          </a:p>
        </p:txBody>
      </p:sp>
      <p:pic>
        <p:nvPicPr>
          <p:cNvPr id="27660" name="Picture 5" descr="logo_AEMET_we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013" y="2665413"/>
            <a:ext cx="1377950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4699000"/>
            <a:ext cx="3513138" cy="261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62" name="Text Box 8"/>
          <p:cNvSpPr txBox="1">
            <a:spLocks noChangeArrowheads="1"/>
          </p:cNvSpPr>
          <p:nvPr/>
        </p:nvSpPr>
        <p:spPr bwMode="auto">
          <a:xfrm>
            <a:off x="10121900" y="6808788"/>
            <a:ext cx="904875" cy="388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372" tIns="55187" rIns="110372" bIns="55187">
            <a:spAutoFit/>
          </a:bodyPr>
          <a:lstStyle>
            <a:lvl1pPr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800"/>
              <a:t>Izaña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7175" y="7600950"/>
            <a:ext cx="4032250" cy="215900"/>
          </a:xfrm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14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86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5813" indent="-2270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2238572-222D-4CE6-843B-A43F14978968}" type="slidenum">
              <a:rPr lang="de-DE" altLang="de-DE" sz="1200" smtClean="0">
                <a:solidFill>
                  <a:schemeClr val="bg2"/>
                </a:solidFill>
              </a:rPr>
              <a:pPr/>
              <a:t>8</a:t>
            </a:fld>
            <a:r>
              <a:rPr lang="de-DE" altLang="de-DE" sz="1200" smtClean="0">
                <a:solidFill>
                  <a:schemeClr val="bg2"/>
                </a:solidFill>
              </a:rPr>
              <a:t> Thomas Blumenstock, NDACC-IRWG, 2018 </a:t>
            </a:r>
            <a:endParaRPr lang="de-DE" altLang="de-DE" sz="1000" smtClean="0">
              <a:solidFill>
                <a:schemeClr val="bg2"/>
              </a:solidFill>
            </a:endParaRP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0" y="303213"/>
            <a:ext cx="1038225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14001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9163" indent="-354013" defTabSz="1400175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Arial" charset="0"/>
              </a:defRPr>
            </a:lvl2pPr>
            <a:lvl3pPr marL="1414463" indent="-282575" defTabSz="1400175"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979613" indent="-282575" defTabSz="1400175" eaLnBrk="0" hangingPunct="0">
              <a:spcBef>
                <a:spcPct val="20000"/>
              </a:spcBef>
              <a:buChar char="–"/>
              <a:defRPr sz="1900">
                <a:solidFill>
                  <a:schemeClr val="tx1"/>
                </a:solidFill>
                <a:latin typeface="Arial" charset="0"/>
              </a:defRPr>
            </a:lvl4pPr>
            <a:lvl5pPr marL="2546350" indent="-282575" defTabSz="1400175" eaLnBrk="0" hangingPunct="0">
              <a:spcBef>
                <a:spcPct val="20000"/>
              </a:spcBef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3003550" indent="-282575" defTabSz="14001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3460750" indent="-282575" defTabSz="14001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917950" indent="-282575" defTabSz="14001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4375150" indent="-282575" defTabSz="140017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de-DE" sz="3400">
                <a:solidFill>
                  <a:schemeClr val="tx2"/>
                </a:solidFill>
                <a:latin typeface="Comic Sans MS" pitchFamily="66" charset="0"/>
              </a:rPr>
              <a:t>Best regards from Karlsruhe FTIR group </a:t>
            </a:r>
            <a:r>
              <a:rPr lang="en-GB" altLang="de-DE" sz="3400">
                <a:solidFill>
                  <a:schemeClr val="tx2"/>
                </a:solidFill>
              </a:rPr>
              <a:t> </a:t>
            </a:r>
            <a:endParaRPr lang="en-US" altLang="de-DE" sz="3400">
              <a:solidFill>
                <a:schemeClr val="tx2"/>
              </a:solidFill>
            </a:endParaRP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7242175" y="1839913"/>
            <a:ext cx="3887788" cy="18732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76" tIns="126021" rIns="121676" bIns="126021"/>
          <a:lstStyle>
            <a:lvl1pPr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en-US" altLang="de-DE">
                <a:latin typeface="Comic Sans MS" pitchFamily="66" charset="0"/>
              </a:rPr>
              <a:t>Together with </a:t>
            </a:r>
          </a:p>
          <a:p>
            <a:pPr>
              <a:lnSpc>
                <a:spcPct val="115000"/>
              </a:lnSpc>
            </a:pPr>
            <a:r>
              <a:rPr lang="en-US" altLang="de-DE">
                <a:latin typeface="Comic Sans MS" pitchFamily="66" charset="0"/>
              </a:rPr>
              <a:t>Gezahegn Sufa Daba, </a:t>
            </a:r>
          </a:p>
          <a:p>
            <a:pPr>
              <a:lnSpc>
                <a:spcPct val="115000"/>
              </a:lnSpc>
            </a:pPr>
            <a:r>
              <a:rPr lang="en-US" altLang="de-DE">
                <a:latin typeface="Comic Sans MS" pitchFamily="66" charset="0"/>
              </a:rPr>
              <a:t>Univ. Addis Ababa,</a:t>
            </a:r>
          </a:p>
          <a:p>
            <a:pPr>
              <a:lnSpc>
                <a:spcPct val="115000"/>
              </a:lnSpc>
            </a:pPr>
            <a:r>
              <a:rPr lang="en-US" altLang="de-DE">
                <a:latin typeface="Comic Sans MS" pitchFamily="66" charset="0"/>
              </a:rPr>
              <a:t>visting us in May 2018</a:t>
            </a:r>
          </a:p>
        </p:txBody>
      </p:sp>
      <p:pic>
        <p:nvPicPr>
          <p:cNvPr id="28677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976313"/>
            <a:ext cx="4643438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8466138" y="5945188"/>
            <a:ext cx="1377950" cy="539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0377" tIns="55189" rIns="110377" bIns="55189"/>
          <a:lstStyle>
            <a:lvl1pPr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>
                <a:latin typeface="Comic Sans MS" pitchFamily="66" charset="0"/>
              </a:rPr>
              <a:t>Gracias!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KIT_quer_FZK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IT_quer_FZ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KIT_quer_FZK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T_quer_FZ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T_quer_FZK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T_quer_FZK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T_quer_FZK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T_quer_FZK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T_quer_FZK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T_quer_FZK 8">
        <a:dk1>
          <a:srgbClr val="000000"/>
        </a:dk1>
        <a:lt1>
          <a:srgbClr val="FFFFFF"/>
        </a:lt1>
        <a:dk2>
          <a:srgbClr val="009999"/>
        </a:dk2>
        <a:lt2>
          <a:srgbClr val="FFFFFF"/>
        </a:lt2>
        <a:accent1>
          <a:srgbClr val="FF9900"/>
        </a:accent1>
        <a:accent2>
          <a:srgbClr val="00FFFF"/>
        </a:accent2>
        <a:accent3>
          <a:srgbClr val="AACACA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nleitung_Masterfolien">
  <a:themeElements>
    <a:clrScheme name="Anleitung_Masterfolie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Anleitung_Masterfoli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nleitung_Masterfolie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397</Words>
  <Application>Microsoft Office PowerPoint</Application>
  <PresentationFormat>Benutzerdefiniert</PresentationFormat>
  <Paragraphs>82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MS PGothic</vt:lpstr>
      <vt:lpstr>Arial</vt:lpstr>
      <vt:lpstr>Comic Sans MS</vt:lpstr>
      <vt:lpstr>Times New Roman</vt:lpstr>
      <vt:lpstr>Wingdings</vt:lpstr>
      <vt:lpstr>KIT_quer_FZK</vt:lpstr>
      <vt:lpstr>Anleitung_Masterfolien</vt:lpstr>
      <vt:lpstr>PowerPoint-Präsentation</vt:lpstr>
      <vt:lpstr>Kiruna site report</vt:lpstr>
      <vt:lpstr>Kiruna &amp; Izana:  Issue with Norhof LN2 filling system </vt:lpstr>
      <vt:lpstr>Kiruna: plus Bruker EM-27</vt:lpstr>
      <vt:lpstr>Kiruna site report</vt:lpstr>
      <vt:lpstr>Projects</vt:lpstr>
      <vt:lpstr>Summary site report</vt:lpstr>
      <vt:lpstr>PowerPoint-Präsentation</vt:lpstr>
    </vt:vector>
  </TitlesOfParts>
  <Company>FZK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FZK</dc:creator>
  <cp:lastModifiedBy>Blumenstock, Thomas (IMK)</cp:lastModifiedBy>
  <cp:revision>548</cp:revision>
  <cp:lastPrinted>2018-06-07T09:04:20Z</cp:lastPrinted>
  <dcterms:created xsi:type="dcterms:W3CDTF">2008-04-30T12:48:17Z</dcterms:created>
  <dcterms:modified xsi:type="dcterms:W3CDTF">2018-06-13T13:42:49Z</dcterms:modified>
</cp:coreProperties>
</file>