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87" r:id="rId3"/>
    <p:sldId id="288" r:id="rId4"/>
    <p:sldId id="271" r:id="rId5"/>
    <p:sldId id="281" r:id="rId6"/>
    <p:sldId id="289" r:id="rId7"/>
    <p:sldId id="290" r:id="rId8"/>
    <p:sldId id="274" r:id="rId9"/>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OVIA" initials="" lastIdx="1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074" autoAdjust="0"/>
  </p:normalViewPr>
  <p:slideViewPr>
    <p:cSldViewPr>
      <p:cViewPr varScale="1">
        <p:scale>
          <a:sx n="48" d="100"/>
          <a:sy n="48" d="100"/>
        </p:scale>
        <p:origin x="916" y="2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73E0141A-E656-4FB7-9139-0A8C829EA3B8}" type="datetimeFigureOut">
              <a:rPr lang="es-ES"/>
              <a:pPr>
                <a:defRPr/>
              </a:pPr>
              <a:t>13/06/2018</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s-ES" noProof="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s-ES" noProof="0"/>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CAC08984-0D44-49E0-B90A-9233A7CA482C}" type="slidenum">
              <a:rPr lang="es-ES"/>
              <a:pPr>
                <a:defRPr/>
              </a:pPr>
              <a:t>‹Nr.›</a:t>
            </a:fld>
            <a:endParaRPr lang="es-ES"/>
          </a:p>
        </p:txBody>
      </p:sp>
    </p:spTree>
    <p:extLst>
      <p:ext uri="{BB962C8B-B14F-4D97-AF65-F5344CB8AC3E}">
        <p14:creationId xmlns:p14="http://schemas.microsoft.com/office/powerpoint/2010/main" val="1272597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altLang="de-DE" smtClean="0"/>
              <a:t>The idea is to hightlight the good agreement and long-term consistency of the Izaña FTIR measruments with respect to other independent measruements taken at the Izaña observatory (GAW insitu records and NDACC Brewer ozone total columns).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altLang="de-DE" smtClean="0"/>
              <a:t>Explaining the data gaps during the last years.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altLang="de-DE" smtClean="0"/>
              <a:t>The idea is to hightlight the IASI’s potential for </a:t>
            </a:r>
            <a:r>
              <a:rPr lang="en-US" altLang="de-DE" smtClean="0">
                <a:solidFill>
                  <a:srgbClr val="00338D"/>
                </a:solidFill>
              </a:rPr>
              <a:t>CH4 and N2O monitoring due to its long-term mission, and temporal-spatial resolution. It provides us useful information especially for CH4 cycle reaserch</a:t>
            </a:r>
          </a:p>
          <a:p>
            <a:r>
              <a:rPr lang="en-US" altLang="de-DE" smtClean="0">
                <a:solidFill>
                  <a:srgbClr val="00338D"/>
                </a:solidFill>
              </a:rPr>
              <a:t>The examples of the MUSICA/CH4 time series at different altitudes correspond to surroundings of Tenerife.</a:t>
            </a:r>
          </a:p>
          <a:p>
            <a:endParaRPr lang="es-ES" altLang="de-DE"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4408" tIns="42204" rIns="84408" bIns="42204" numCol="1" anchor="t" anchorCtr="0" compatLnSpc="1">
            <a:prstTxWarp prst="textNoShape">
              <a:avLst/>
            </a:prstTxWarp>
          </a:bodyPr>
          <a:lstStyle/>
          <a:p>
            <a:r>
              <a:rPr lang="en-US" altLang="de-DE" smtClean="0"/>
              <a:t>Here, an example for Tenerife of the comprehensive validation of MUSICA/IASI CH4 and N2O products by using GAW insitu records and NDACC/FTIR observations. Details on the ATMD paper under review.</a:t>
            </a:r>
          </a:p>
          <a:p>
            <a:endParaRPr lang="en-US" altLang="de-DE" smtClean="0"/>
          </a:p>
          <a:p>
            <a:r>
              <a:rPr lang="en-US" altLang="de-DE" smtClean="0"/>
              <a:t>The left panels show the scatter plots of the whole time series distinguishing the measurement year for GAW and FTIR at lower troposphere (4.2 km asl) and for FTIR at UTLS (12 km asl).</a:t>
            </a:r>
          </a:p>
          <a:p>
            <a:r>
              <a:rPr lang="en-US" altLang="de-DE" smtClean="0"/>
              <a:t>Comments: The overall precision is about 2% for N2O and </a:t>
            </a:r>
            <a:r>
              <a:rPr lang="en-US" altLang="de-DE" smtClean="0">
                <a:sym typeface="Symbol" pitchFamily="18" charset="2"/>
              </a:rPr>
              <a:t>CH4, with a bias within 2%. </a:t>
            </a:r>
            <a:endParaRPr lang="en-US" altLang="de-DE" smtClean="0"/>
          </a:p>
          <a:p>
            <a:r>
              <a:rPr lang="en-US" altLang="de-DE" smtClean="0"/>
              <a:t>The right panels display the comparison of the seasonal cycles relative to the long-term background (after temporal decomposing the observed time series). Comments: N2O: sensitivity limited to the upper troposphere, CH4: sensitivity in the upper troposphere, profiling capability at low latitudes (additional sensitivity in the free troposphere</a:t>
            </a:r>
          </a:p>
        </p:txBody>
      </p:sp>
      <p:sp>
        <p:nvSpPr>
          <p:cNvPr id="38916" name="3 Marcador de número de diapositiva"/>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4408" tIns="42204" rIns="84408" bIns="42204" anchor="b"/>
          <a:lstStyle>
            <a:lvl1pPr defTabSz="844550">
              <a:defRPr>
                <a:solidFill>
                  <a:schemeClr val="tx1"/>
                </a:solidFill>
                <a:latin typeface="Arial" charset="0"/>
                <a:cs typeface="Arial" charset="0"/>
              </a:defRPr>
            </a:lvl1pPr>
            <a:lvl2pPr marL="685800" indent="-263525" defTabSz="844550">
              <a:defRPr>
                <a:solidFill>
                  <a:schemeClr val="tx1"/>
                </a:solidFill>
                <a:latin typeface="Arial" charset="0"/>
                <a:cs typeface="Arial" charset="0"/>
              </a:defRPr>
            </a:lvl2pPr>
            <a:lvl3pPr marL="1055688" indent="-211138" defTabSz="844550">
              <a:defRPr>
                <a:solidFill>
                  <a:schemeClr val="tx1"/>
                </a:solidFill>
                <a:latin typeface="Arial" charset="0"/>
                <a:cs typeface="Arial" charset="0"/>
              </a:defRPr>
            </a:lvl3pPr>
            <a:lvl4pPr marL="1476375" indent="-209550" defTabSz="844550">
              <a:defRPr>
                <a:solidFill>
                  <a:schemeClr val="tx1"/>
                </a:solidFill>
                <a:latin typeface="Arial" charset="0"/>
                <a:cs typeface="Arial" charset="0"/>
              </a:defRPr>
            </a:lvl4pPr>
            <a:lvl5pPr marL="1898650" indent="-211138" defTabSz="844550">
              <a:defRPr>
                <a:solidFill>
                  <a:schemeClr val="tx1"/>
                </a:solidFill>
                <a:latin typeface="Arial" charset="0"/>
                <a:cs typeface="Arial" charset="0"/>
              </a:defRPr>
            </a:lvl5pPr>
            <a:lvl6pPr marL="2355850" indent="-211138" defTabSz="844550" fontAlgn="base">
              <a:spcBef>
                <a:spcPct val="0"/>
              </a:spcBef>
              <a:spcAft>
                <a:spcPct val="0"/>
              </a:spcAft>
              <a:defRPr>
                <a:solidFill>
                  <a:schemeClr val="tx1"/>
                </a:solidFill>
                <a:latin typeface="Arial" charset="0"/>
                <a:cs typeface="Arial" charset="0"/>
              </a:defRPr>
            </a:lvl6pPr>
            <a:lvl7pPr marL="2813050" indent="-211138" defTabSz="844550" fontAlgn="base">
              <a:spcBef>
                <a:spcPct val="0"/>
              </a:spcBef>
              <a:spcAft>
                <a:spcPct val="0"/>
              </a:spcAft>
              <a:defRPr>
                <a:solidFill>
                  <a:schemeClr val="tx1"/>
                </a:solidFill>
                <a:latin typeface="Arial" charset="0"/>
                <a:cs typeface="Arial" charset="0"/>
              </a:defRPr>
            </a:lvl7pPr>
            <a:lvl8pPr marL="3270250" indent="-211138" defTabSz="844550" fontAlgn="base">
              <a:spcBef>
                <a:spcPct val="0"/>
              </a:spcBef>
              <a:spcAft>
                <a:spcPct val="0"/>
              </a:spcAft>
              <a:defRPr>
                <a:solidFill>
                  <a:schemeClr val="tx1"/>
                </a:solidFill>
                <a:latin typeface="Arial" charset="0"/>
                <a:cs typeface="Arial" charset="0"/>
              </a:defRPr>
            </a:lvl8pPr>
            <a:lvl9pPr marL="3727450" indent="-211138" defTabSz="844550" fontAlgn="base">
              <a:spcBef>
                <a:spcPct val="0"/>
              </a:spcBef>
              <a:spcAft>
                <a:spcPct val="0"/>
              </a:spcAft>
              <a:defRPr>
                <a:solidFill>
                  <a:schemeClr val="tx1"/>
                </a:solidFill>
                <a:latin typeface="Arial" charset="0"/>
                <a:cs typeface="Arial" charset="0"/>
              </a:defRPr>
            </a:lvl9pPr>
          </a:lstStyle>
          <a:p>
            <a:pPr algn="r"/>
            <a:fld id="{5C5B2D1A-E79F-443F-A533-384421F9F8F6}" type="slidenum">
              <a:rPr lang="es-ES" altLang="de-DE" sz="1100"/>
              <a:pPr algn="r"/>
              <a:t>5</a:t>
            </a:fld>
            <a:endParaRPr lang="es-ES" altLang="de-DE" sz="11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altLang="de-DE" dirty="0" smtClean="0"/>
              <a:t>Just to hightlight that our EM27/SUN spectrometer is already installed at the observatory and we have planned a field campaign in Madrid in september/october 2018 with the collaboration of the KIT (Frank Hase and Thomas Blumenstock), University of Heidelberg (Andre Butz) and Technical Unviersity of Munich (Jia Chen).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r"/>
            <a:fld id="{5FAA4FA6-92C7-4B9A-BC22-2691A204259A}" type="slidenum">
              <a:rPr lang="es-ES" altLang="de-DE" sz="1200"/>
              <a:pPr algn="r"/>
              <a:t>7</a:t>
            </a:fld>
            <a:endParaRPr lang="es-ES" altLang="de-DE" sz="1200"/>
          </a:p>
        </p:txBody>
      </p:sp>
      <p:sp>
        <p:nvSpPr>
          <p:cNvPr id="62467"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8"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de-DE" smtClean="0"/>
              <a:t>Here, an example of the comparison studies performed within EUMETSAT fellowship VALIASI for the validation of IASI trace gas products. Two IASI algorithms are compared (FORLI from LATMOS and EUMETSAT operational). </a:t>
            </a:r>
          </a:p>
        </p:txBody>
      </p:sp>
      <p:sp>
        <p:nvSpPr>
          <p:cNvPr id="62469" name="3 Marcador de número de diapositiva"/>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r"/>
            <a:fld id="{0E1380AE-0853-4906-BCEB-384CC5CBE751}" type="slidenum">
              <a:rPr lang="es-ES" altLang="de-DE" sz="1200">
                <a:latin typeface="Calibri" pitchFamily="34" charset="0"/>
              </a:rPr>
              <a:pPr algn="r"/>
              <a:t>7</a:t>
            </a:fld>
            <a:endParaRPr lang="es-ES" altLang="de-DE"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EED82101-9378-47C7-BA57-B0D948B629A4}" type="datetimeFigureOut">
              <a:rPr lang="es-ES"/>
              <a:pPr>
                <a:defRPr/>
              </a:pPr>
              <a:t>13/06/2018</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7C3ED233-2CEA-4792-BCE0-9FFBB5685597}" type="slidenum">
              <a:rPr lang="es-ES"/>
              <a:pPr>
                <a:defRPr/>
              </a:pPr>
              <a:t>‹Nr.›</a:t>
            </a:fld>
            <a:endParaRPr lang="es-ES"/>
          </a:p>
        </p:txBody>
      </p:sp>
    </p:spTree>
    <p:extLst>
      <p:ext uri="{BB962C8B-B14F-4D97-AF65-F5344CB8AC3E}">
        <p14:creationId xmlns:p14="http://schemas.microsoft.com/office/powerpoint/2010/main" val="3647061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F6F4DDEF-00B3-44B5-9848-8D1976877AD1}" type="datetimeFigureOut">
              <a:rPr lang="es-ES"/>
              <a:pPr>
                <a:defRPr/>
              </a:pPr>
              <a:t>13/06/2018</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FCB5916B-FA8B-4BC0-BD4D-F96E23A7F8E3}" type="slidenum">
              <a:rPr lang="es-ES"/>
              <a:pPr>
                <a:defRPr/>
              </a:pPr>
              <a:t>‹Nr.›</a:t>
            </a:fld>
            <a:endParaRPr lang="es-ES"/>
          </a:p>
        </p:txBody>
      </p:sp>
    </p:spTree>
    <p:extLst>
      <p:ext uri="{BB962C8B-B14F-4D97-AF65-F5344CB8AC3E}">
        <p14:creationId xmlns:p14="http://schemas.microsoft.com/office/powerpoint/2010/main" val="959425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6B6DD90F-8EB4-458C-8058-A0A24E80B1E4}" type="datetimeFigureOut">
              <a:rPr lang="es-ES"/>
              <a:pPr>
                <a:defRPr/>
              </a:pPr>
              <a:t>13/06/2018</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3766C09C-D004-4DD7-97D7-52BE4B409AF7}" type="slidenum">
              <a:rPr lang="es-ES"/>
              <a:pPr>
                <a:defRPr/>
              </a:pPr>
              <a:t>‹Nr.›</a:t>
            </a:fld>
            <a:endParaRPr lang="es-ES"/>
          </a:p>
        </p:txBody>
      </p:sp>
    </p:spTree>
    <p:extLst>
      <p:ext uri="{BB962C8B-B14F-4D97-AF65-F5344CB8AC3E}">
        <p14:creationId xmlns:p14="http://schemas.microsoft.com/office/powerpoint/2010/main" val="30203841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30A7762C-5B97-4CB5-9269-6075E39CEA0C}" type="datetimeFigureOut">
              <a:rPr lang="es-ES"/>
              <a:pPr>
                <a:defRPr/>
              </a:pPr>
              <a:t>13/06/2018</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DD4757F7-0F7C-4AED-89C1-118F58932A7D}" type="slidenum">
              <a:rPr lang="es-ES"/>
              <a:pPr>
                <a:defRPr/>
              </a:pPr>
              <a:t>‹Nr.›</a:t>
            </a:fld>
            <a:endParaRPr lang="es-ES"/>
          </a:p>
        </p:txBody>
      </p:sp>
    </p:spTree>
    <p:extLst>
      <p:ext uri="{BB962C8B-B14F-4D97-AF65-F5344CB8AC3E}">
        <p14:creationId xmlns:p14="http://schemas.microsoft.com/office/powerpoint/2010/main" val="3355329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311486A8-A184-45C1-B956-06EA6F505BD7}" type="datetimeFigureOut">
              <a:rPr lang="es-ES"/>
              <a:pPr>
                <a:defRPr/>
              </a:pPr>
              <a:t>13/06/2018</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B368CC01-F796-4950-8299-FD48A8A6C156}" type="slidenum">
              <a:rPr lang="es-ES"/>
              <a:pPr>
                <a:defRPr/>
              </a:pPr>
              <a:t>‹Nr.›</a:t>
            </a:fld>
            <a:endParaRPr lang="es-ES"/>
          </a:p>
        </p:txBody>
      </p:sp>
    </p:spTree>
    <p:extLst>
      <p:ext uri="{BB962C8B-B14F-4D97-AF65-F5344CB8AC3E}">
        <p14:creationId xmlns:p14="http://schemas.microsoft.com/office/powerpoint/2010/main" val="26427101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F6D7A8F6-D80F-41AF-95F7-CF125A671B67}" type="datetimeFigureOut">
              <a:rPr lang="es-ES"/>
              <a:pPr>
                <a:defRPr/>
              </a:pPr>
              <a:t>13/06/2018</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880F0B30-19C6-443E-8D64-70BF9C5D90F3}" type="slidenum">
              <a:rPr lang="es-ES"/>
              <a:pPr>
                <a:defRPr/>
              </a:pPr>
              <a:t>‹Nr.›</a:t>
            </a:fld>
            <a:endParaRPr lang="es-ES"/>
          </a:p>
        </p:txBody>
      </p:sp>
    </p:spTree>
    <p:extLst>
      <p:ext uri="{BB962C8B-B14F-4D97-AF65-F5344CB8AC3E}">
        <p14:creationId xmlns:p14="http://schemas.microsoft.com/office/powerpoint/2010/main" val="1027439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0FE5635F-485A-4058-8AC6-1D6D8521342B}" type="datetimeFigureOut">
              <a:rPr lang="es-ES"/>
              <a:pPr>
                <a:defRPr/>
              </a:pPr>
              <a:t>13/06/2018</a:t>
            </a:fld>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4612BE1F-1114-4FF4-BB84-6D0B3707ABB0}" type="slidenum">
              <a:rPr lang="es-ES"/>
              <a:pPr>
                <a:defRPr/>
              </a:pPr>
              <a:t>‹Nr.›</a:t>
            </a:fld>
            <a:endParaRPr lang="es-ES"/>
          </a:p>
        </p:txBody>
      </p:sp>
    </p:spTree>
    <p:extLst>
      <p:ext uri="{BB962C8B-B14F-4D97-AF65-F5344CB8AC3E}">
        <p14:creationId xmlns:p14="http://schemas.microsoft.com/office/powerpoint/2010/main" val="2520452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49E2C142-54F5-429F-8776-022359ACF84B}" type="datetimeFigureOut">
              <a:rPr lang="es-ES"/>
              <a:pPr>
                <a:defRPr/>
              </a:pPr>
              <a:t>13/06/2018</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A28F1736-9921-4167-81B3-FA225CE21EBE}" type="slidenum">
              <a:rPr lang="es-ES"/>
              <a:pPr>
                <a:defRPr/>
              </a:pPr>
              <a:t>‹Nr.›</a:t>
            </a:fld>
            <a:endParaRPr lang="es-ES"/>
          </a:p>
        </p:txBody>
      </p:sp>
    </p:spTree>
    <p:extLst>
      <p:ext uri="{BB962C8B-B14F-4D97-AF65-F5344CB8AC3E}">
        <p14:creationId xmlns:p14="http://schemas.microsoft.com/office/powerpoint/2010/main" val="18156374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56EDF1AA-922D-4D1C-9177-5BA88EA8A069}" type="datetimeFigureOut">
              <a:rPr lang="es-ES"/>
              <a:pPr>
                <a:defRPr/>
              </a:pPr>
              <a:t>13/06/2018</a:t>
            </a:fld>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B6243C93-432F-4822-8BA7-336E80D2361C}" type="slidenum">
              <a:rPr lang="es-ES"/>
              <a:pPr>
                <a:defRPr/>
              </a:pPr>
              <a:t>‹Nr.›</a:t>
            </a:fld>
            <a:endParaRPr lang="es-ES"/>
          </a:p>
        </p:txBody>
      </p:sp>
    </p:spTree>
    <p:extLst>
      <p:ext uri="{BB962C8B-B14F-4D97-AF65-F5344CB8AC3E}">
        <p14:creationId xmlns:p14="http://schemas.microsoft.com/office/powerpoint/2010/main" val="4091613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042ECAA8-675B-4FB4-B99B-5587A96A25D1}" type="datetimeFigureOut">
              <a:rPr lang="es-ES"/>
              <a:pPr>
                <a:defRPr/>
              </a:pPr>
              <a:t>13/06/2018</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44DCD6D8-CDA9-4405-A5E1-299F1267071A}" type="slidenum">
              <a:rPr lang="es-ES"/>
              <a:pPr>
                <a:defRPr/>
              </a:pPr>
              <a:t>‹Nr.›</a:t>
            </a:fld>
            <a:endParaRPr lang="es-ES"/>
          </a:p>
        </p:txBody>
      </p:sp>
    </p:spTree>
    <p:extLst>
      <p:ext uri="{BB962C8B-B14F-4D97-AF65-F5344CB8AC3E}">
        <p14:creationId xmlns:p14="http://schemas.microsoft.com/office/powerpoint/2010/main" val="3148172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81D06721-D5F6-481B-A71A-1D6AFD2937AE}" type="datetimeFigureOut">
              <a:rPr lang="es-ES"/>
              <a:pPr>
                <a:defRPr/>
              </a:pPr>
              <a:t>13/06/2018</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BC5CC141-700C-404F-89B5-5E600D1F6E84}" type="slidenum">
              <a:rPr lang="es-ES"/>
              <a:pPr>
                <a:defRPr/>
              </a:pPr>
              <a:t>‹Nr.›</a:t>
            </a:fld>
            <a:endParaRPr lang="es-ES"/>
          </a:p>
        </p:txBody>
      </p:sp>
    </p:spTree>
    <p:extLst>
      <p:ext uri="{BB962C8B-B14F-4D97-AF65-F5344CB8AC3E}">
        <p14:creationId xmlns:p14="http://schemas.microsoft.com/office/powerpoint/2010/main" val="29578842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de-DE" smtClean="0"/>
              <a:t>Haga clic para modificar el estilo de título del patrón</a:t>
            </a:r>
          </a:p>
        </p:txBody>
      </p:sp>
      <p:sp>
        <p:nvSpPr>
          <p:cNvPr id="1027" name="2 Marcador de texto"/>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de-DE" smtClean="0"/>
              <a:t>Haga clic para modificar el estilo de texto del patrón</a:t>
            </a:r>
          </a:p>
          <a:p>
            <a:pPr lvl="1"/>
            <a:r>
              <a:rPr lang="es-ES" altLang="de-DE" smtClean="0"/>
              <a:t>Segundo nivel</a:t>
            </a:r>
          </a:p>
          <a:p>
            <a:pPr lvl="2"/>
            <a:r>
              <a:rPr lang="es-ES" altLang="de-DE" smtClean="0"/>
              <a:t>Tercer nivel</a:t>
            </a:r>
          </a:p>
          <a:p>
            <a:pPr lvl="3"/>
            <a:r>
              <a:rPr lang="es-ES" altLang="de-DE" smtClean="0"/>
              <a:t>Cuarto nivel</a:t>
            </a:r>
          </a:p>
          <a:p>
            <a:pPr lvl="4"/>
            <a:r>
              <a:rPr lang="es-ES" altLang="de-DE"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BBF4BBE9-E983-47F9-860F-6B785BEC1FF8}" type="datetimeFigureOut">
              <a:rPr lang="es-ES"/>
              <a:pPr>
                <a:defRPr/>
              </a:pPr>
              <a:t>13/06/2018</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42DBA9E3-FD1F-4F31-B63D-9AA2664572FF}" type="slidenum">
              <a:rPr lang="es-ES"/>
              <a:pPr>
                <a:defRPr/>
              </a:pPr>
              <a:t>‹Nr.›</a:t>
            </a:fld>
            <a:endParaRPr lang="es-E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3.xml"/><Relationship Id="rId7" Type="http://schemas.openxmlformats.org/officeDocument/2006/relationships/image" Target="../media/image11.wmf"/><Relationship Id="rId12"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13.wmf"/><Relationship Id="rId5" Type="http://schemas.openxmlformats.org/officeDocument/2006/relationships/image" Target="../media/image10.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12.wmf"/></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oleObject" Target="../embeddings/oleObject8.bin"/><Relationship Id="rId3" Type="http://schemas.openxmlformats.org/officeDocument/2006/relationships/notesSlide" Target="../notesSlides/notesSlide4.xml"/><Relationship Id="rId7" Type="http://schemas.openxmlformats.org/officeDocument/2006/relationships/image" Target="../media/image16.wmf"/><Relationship Id="rId12" Type="http://schemas.openxmlformats.org/officeDocument/2006/relationships/oleObject" Target="../embeddings/oleObject7.bin"/><Relationship Id="rId17" Type="http://schemas.openxmlformats.org/officeDocument/2006/relationships/image" Target="../media/image21.png"/><Relationship Id="rId2" Type="http://schemas.openxmlformats.org/officeDocument/2006/relationships/slideLayout" Target="../slideLayouts/slideLayout7.xml"/><Relationship Id="rId16" Type="http://schemas.openxmlformats.org/officeDocument/2006/relationships/image" Target="../media/image5.jpeg"/><Relationship Id="rId1" Type="http://schemas.openxmlformats.org/officeDocument/2006/relationships/vmlDrawing" Target="../drawings/vmlDrawing2.vml"/><Relationship Id="rId6" Type="http://schemas.openxmlformats.org/officeDocument/2006/relationships/oleObject" Target="../embeddings/oleObject6.bin"/><Relationship Id="rId11" Type="http://schemas.openxmlformats.org/officeDocument/2006/relationships/image" Target="../media/image20.png"/><Relationship Id="rId5" Type="http://schemas.openxmlformats.org/officeDocument/2006/relationships/image" Target="../media/image15.wmf"/><Relationship Id="rId15" Type="http://schemas.openxmlformats.org/officeDocument/2006/relationships/image" Target="../media/image4.jpeg"/><Relationship Id="rId10" Type="http://schemas.openxmlformats.org/officeDocument/2006/relationships/image" Target="../media/image19.emf"/><Relationship Id="rId4" Type="http://schemas.openxmlformats.org/officeDocument/2006/relationships/oleObject" Target="../embeddings/oleObject5.bin"/><Relationship Id="rId9" Type="http://schemas.openxmlformats.org/officeDocument/2006/relationships/image" Target="../media/image18.png"/><Relationship Id="rId14" Type="http://schemas.openxmlformats.org/officeDocument/2006/relationships/oleObject" Target="../embeddings/oleObject9.bin"/></Relationships>
</file>

<file path=ppt/slides/_rels/slide6.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png"/><Relationship Id="rId7" Type="http://schemas.openxmlformats.org/officeDocument/2006/relationships/image" Target="../media/image26.jpeg"/><Relationship Id="rId12" Type="http://schemas.openxmlformats.org/officeDocument/2006/relationships/image" Target="../media/image31.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jpeg"/><Relationship Id="rId4" Type="http://schemas.openxmlformats.org/officeDocument/2006/relationships/image" Target="../media/image23.jpeg"/><Relationship Id="rId9" Type="http://schemas.openxmlformats.org/officeDocument/2006/relationships/image" Target="../media/image28.jpeg"/></Relationships>
</file>

<file path=ppt/slides/_rels/slide7.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png"/><Relationship Id="rId9" Type="http://schemas.openxmlformats.org/officeDocument/2006/relationships/image" Target="../media/image3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3" descr="C:\Users\NOVIA\Pictures\DSC039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8" name="1 Título"/>
          <p:cNvSpPr>
            <a:spLocks noGrp="1"/>
          </p:cNvSpPr>
          <p:nvPr>
            <p:ph type="ctrTitle"/>
          </p:nvPr>
        </p:nvSpPr>
        <p:spPr>
          <a:xfrm>
            <a:off x="468313" y="3861048"/>
            <a:ext cx="8201025" cy="1470025"/>
          </a:xfrm>
        </p:spPr>
        <p:txBody>
          <a:bodyPr/>
          <a:lstStyle/>
          <a:p>
            <a:pPr eaLnBrk="1" hangingPunct="1"/>
            <a:r>
              <a:rPr lang="es-ES" altLang="de-DE" sz="6000" b="1" dirty="0" smtClean="0">
                <a:solidFill>
                  <a:schemeClr val="bg1"/>
                </a:solidFill>
              </a:rPr>
              <a:t>IZAÑA SITE REPORT</a:t>
            </a:r>
            <a:endParaRPr lang="es-ES" altLang="de-DE" b="1" dirty="0" smtClean="0">
              <a:solidFill>
                <a:schemeClr val="bg1"/>
              </a:solidFill>
            </a:endParaRPr>
          </a:p>
        </p:txBody>
      </p:sp>
      <p:pic>
        <p:nvPicPr>
          <p:cNvPr id="14339" name="Picture 13" descr="KIT-Logo-rgb_d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650" y="404813"/>
            <a:ext cx="1944688"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7" descr="logo_AEMET_rgb"/>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88125" y="333375"/>
            <a:ext cx="1873250"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1 Título"/>
          <p:cNvSpPr txBox="1">
            <a:spLocks/>
          </p:cNvSpPr>
          <p:nvPr/>
        </p:nvSpPr>
        <p:spPr bwMode="auto">
          <a:xfrm>
            <a:off x="620713" y="5127327"/>
            <a:ext cx="8201025"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es-ES" altLang="de-DE" sz="2400" b="1" dirty="0" smtClean="0">
                <a:solidFill>
                  <a:schemeClr val="bg1"/>
                </a:solidFill>
              </a:rPr>
              <a:t>Omaira Garcia, Eliezer Sepulveda,</a:t>
            </a:r>
          </a:p>
          <a:p>
            <a:pPr eaLnBrk="1" hangingPunct="1"/>
            <a:r>
              <a:rPr lang="es-ES" altLang="de-DE" sz="2400" b="1" dirty="0" smtClean="0">
                <a:solidFill>
                  <a:schemeClr val="bg1"/>
                </a:solidFill>
              </a:rPr>
              <a:t>Matthias Schneider, Frank Hase, Thomas Blumenstock</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369" name="Text Box 22"/>
          <p:cNvSpPr txBox="1">
            <a:spLocks noChangeArrowheads="1"/>
          </p:cNvSpPr>
          <p:nvPr/>
        </p:nvSpPr>
        <p:spPr bwMode="auto">
          <a:xfrm>
            <a:off x="250825" y="754063"/>
            <a:ext cx="8640763"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just"/>
            <a:r>
              <a:rPr lang="es-ES" altLang="de-DE" sz="1400" dirty="0"/>
              <a:t>Since 1999 two Bruker IFS instruments have been installed at the Izaña Observatory (120M in 1999-2005 and 120/5HR in 2005-onwards). Both instruments have been stable, </a:t>
            </a:r>
            <a:r>
              <a:rPr lang="es-ES" altLang="de-DE" sz="1400" dirty="0" smtClean="0"/>
              <a:t>well-characterized </a:t>
            </a:r>
            <a:r>
              <a:rPr lang="es-ES" altLang="de-DE" sz="1400" dirty="0"/>
              <a:t>(continuous ILS measurements), and consistent with independent observations,…</a:t>
            </a:r>
          </a:p>
        </p:txBody>
      </p:sp>
      <p:sp>
        <p:nvSpPr>
          <p:cNvPr id="57370" name="Rectangle 17"/>
          <p:cNvSpPr>
            <a:spLocks noChangeArrowheads="1"/>
          </p:cNvSpPr>
          <p:nvPr/>
        </p:nvSpPr>
        <p:spPr bwMode="auto">
          <a:xfrm>
            <a:off x="114300" y="101600"/>
            <a:ext cx="30273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r>
              <a:rPr lang="es-ES" altLang="de-DE" sz="2800" b="1">
                <a:latin typeface="Trebuchet MS" pitchFamily="34" charset="0"/>
                <a:ea typeface="MS PGothic" pitchFamily="34" charset="-128"/>
              </a:rPr>
              <a:t>Izaña FTIR Status</a:t>
            </a:r>
          </a:p>
        </p:txBody>
      </p:sp>
      <p:sp>
        <p:nvSpPr>
          <p:cNvPr id="57373" name="Text Box 23"/>
          <p:cNvSpPr txBox="1">
            <a:spLocks noChangeArrowheads="1"/>
          </p:cNvSpPr>
          <p:nvPr/>
        </p:nvSpPr>
        <p:spPr bwMode="auto">
          <a:xfrm>
            <a:off x="2366963" y="6165850"/>
            <a:ext cx="44100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s-ES" altLang="de-DE" sz="1600" b="1"/>
              <a:t>BUT, </a:t>
            </a:r>
            <a:r>
              <a:rPr lang="en-US" altLang="de-DE" sz="1600" b="1"/>
              <a:t>some instrumental issues last years</a:t>
            </a:r>
            <a:r>
              <a:rPr lang="es-ES" altLang="de-DE" sz="1600" b="1"/>
              <a:t>…</a:t>
            </a:r>
          </a:p>
        </p:txBody>
      </p:sp>
      <p:pic>
        <p:nvPicPr>
          <p:cNvPr id="57374" name="Picture 291" descr="C:\FTIR\IWGGMS\MUSICA_CH4_N2O\gaw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34288" y="3933825"/>
            <a:ext cx="1330325" cy="54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75" name="Picture 289" descr="C:\FTIR\IWGGMS\MUSICA_CH4_N2O\ndacc.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0650" y="2798763"/>
            <a:ext cx="9366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76" name="Picture 32" descr="tccon lgo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96188" y="1751013"/>
            <a:ext cx="1296987" cy="773112"/>
          </a:xfrm>
          <a:prstGeom prst="rect">
            <a:avLst/>
          </a:prstGeom>
          <a:noFill/>
          <a:extLst>
            <a:ext uri="{909E8E84-426E-40DD-AFC4-6F175D3DCCD1}">
              <a14:hiddenFill xmlns:a14="http://schemas.microsoft.com/office/drawing/2010/main">
                <a:solidFill>
                  <a:srgbClr val="FFFFFF"/>
                </a:solidFill>
              </a14:hiddenFill>
            </a:ext>
          </a:extLst>
        </p:spPr>
      </p:pic>
      <p:pic>
        <p:nvPicPr>
          <p:cNvPr id="57377" name="Picture 33" descr="FTIR_TS"/>
          <p:cNvPicPr>
            <a:picLocks noChangeAspect="1" noChangeArrowheads="1"/>
          </p:cNvPicPr>
          <p:nvPr/>
        </p:nvPicPr>
        <p:blipFill>
          <a:blip r:embed="rId6" cstate="print">
            <a:extLst>
              <a:ext uri="{28A0092B-C50C-407E-A947-70E740481C1C}">
                <a14:useLocalDpi xmlns:a14="http://schemas.microsoft.com/office/drawing/2010/main" val="0"/>
              </a:ext>
            </a:extLst>
          </a:blip>
          <a:srcRect t="5281"/>
          <a:stretch>
            <a:fillRect/>
          </a:stretch>
        </p:blipFill>
        <p:spPr bwMode="auto">
          <a:xfrm>
            <a:off x="539750" y="1557338"/>
            <a:ext cx="6865938" cy="45148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7" name="Rectangle 17"/>
          <p:cNvSpPr>
            <a:spLocks noChangeArrowheads="1"/>
          </p:cNvSpPr>
          <p:nvPr/>
        </p:nvSpPr>
        <p:spPr bwMode="auto">
          <a:xfrm>
            <a:off x="114300" y="101600"/>
            <a:ext cx="30273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r>
              <a:rPr lang="es-ES" altLang="de-DE" sz="2800" b="1">
                <a:latin typeface="Trebuchet MS" pitchFamily="34" charset="0"/>
                <a:ea typeface="MS PGothic" pitchFamily="34" charset="-128"/>
              </a:rPr>
              <a:t>Izaña FTIR Status</a:t>
            </a:r>
          </a:p>
        </p:txBody>
      </p:sp>
      <p:sp>
        <p:nvSpPr>
          <p:cNvPr id="58389" name="Text Box 21"/>
          <p:cNvSpPr txBox="1">
            <a:spLocks noChangeArrowheads="1"/>
          </p:cNvSpPr>
          <p:nvPr/>
        </p:nvSpPr>
        <p:spPr bwMode="auto">
          <a:xfrm>
            <a:off x="6084888" y="4365625"/>
            <a:ext cx="24479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808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s-ES" altLang="de-DE" sz="1400"/>
              <a:t>TCCON: March 2018</a:t>
            </a:r>
          </a:p>
          <a:p>
            <a:pPr algn="just"/>
            <a:r>
              <a:rPr lang="es-ES" altLang="de-DE" sz="1400"/>
              <a:t>NDACC: March 2018</a:t>
            </a:r>
          </a:p>
        </p:txBody>
      </p:sp>
      <p:sp>
        <p:nvSpPr>
          <p:cNvPr id="29711" name="Text Box 15"/>
          <p:cNvSpPr txBox="1">
            <a:spLocks noChangeArrowheads="1"/>
          </p:cNvSpPr>
          <p:nvPr/>
        </p:nvSpPr>
        <p:spPr bwMode="auto">
          <a:xfrm>
            <a:off x="5965825" y="1125538"/>
            <a:ext cx="3143250" cy="140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spcBef>
                <a:spcPct val="20000"/>
              </a:spcBef>
            </a:pPr>
            <a:r>
              <a:rPr lang="es-ES" altLang="de-DE" sz="1400" u="sng"/>
              <a:t>Instrumental Issues:</a:t>
            </a:r>
          </a:p>
          <a:p>
            <a:pPr>
              <a:spcBef>
                <a:spcPct val="20000"/>
              </a:spcBef>
            </a:pPr>
            <a:r>
              <a:rPr lang="es-ES" altLang="de-DE" sz="1200"/>
              <a:t>- July 2016-July 2017: Laser</a:t>
            </a:r>
          </a:p>
          <a:p>
            <a:pPr>
              <a:spcBef>
                <a:spcPct val="20000"/>
              </a:spcBef>
            </a:pPr>
            <a:r>
              <a:rPr lang="es-ES" altLang="de-DE" sz="1200"/>
              <a:t>- October 2016-February 2017: Sun tracker </a:t>
            </a:r>
          </a:p>
          <a:p>
            <a:pPr>
              <a:spcBef>
                <a:spcPct val="20000"/>
              </a:spcBef>
            </a:pPr>
            <a:r>
              <a:rPr lang="es-ES" altLang="de-DE" sz="1200"/>
              <a:t>- August 2016-October 2017: Remote LN2  </a:t>
            </a:r>
          </a:p>
          <a:p>
            <a:pPr>
              <a:spcBef>
                <a:spcPct val="20000"/>
              </a:spcBef>
              <a:buFontTx/>
              <a:buChar char="-"/>
            </a:pPr>
            <a:r>
              <a:rPr lang="es-ES" altLang="de-DE" sz="1200"/>
              <a:t> July 2017-September 2017: MIR detectors</a:t>
            </a:r>
          </a:p>
          <a:p>
            <a:pPr>
              <a:spcBef>
                <a:spcPct val="20000"/>
              </a:spcBef>
              <a:buFontTx/>
              <a:buChar char="-"/>
            </a:pPr>
            <a:r>
              <a:rPr lang="es-ES" altLang="de-DE" sz="1200"/>
              <a:t>…</a:t>
            </a:r>
          </a:p>
        </p:txBody>
      </p:sp>
      <p:sp>
        <p:nvSpPr>
          <p:cNvPr id="58393" name="Rectangle 25"/>
          <p:cNvSpPr>
            <a:spLocks noChangeArrowheads="1"/>
          </p:cNvSpPr>
          <p:nvPr/>
        </p:nvSpPr>
        <p:spPr bwMode="auto">
          <a:xfrm>
            <a:off x="323850" y="3789363"/>
            <a:ext cx="22161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pPr>
            <a:r>
              <a:rPr lang="es-ES" altLang="de-DE" sz="1400" u="sng"/>
              <a:t>Data Recording Activities:</a:t>
            </a:r>
          </a:p>
        </p:txBody>
      </p:sp>
      <p:pic>
        <p:nvPicPr>
          <p:cNvPr id="58396" name="Picture 28" descr="TS_medidas"/>
          <p:cNvPicPr>
            <a:picLocks noChangeAspect="1" noChangeArrowheads="1"/>
          </p:cNvPicPr>
          <p:nvPr/>
        </p:nvPicPr>
        <p:blipFill>
          <a:blip r:embed="rId3" cstate="print">
            <a:extLst>
              <a:ext uri="{28A0092B-C50C-407E-A947-70E740481C1C}">
                <a14:useLocalDpi xmlns:a14="http://schemas.microsoft.com/office/drawing/2010/main" val="0"/>
              </a:ext>
            </a:extLst>
          </a:blip>
          <a:srcRect t="12187" r="6329" b="10625"/>
          <a:stretch>
            <a:fillRect/>
          </a:stretch>
        </p:blipFill>
        <p:spPr bwMode="auto">
          <a:xfrm>
            <a:off x="179388" y="4214813"/>
            <a:ext cx="5688012" cy="2238375"/>
          </a:xfrm>
          <a:prstGeom prst="rect">
            <a:avLst/>
          </a:prstGeom>
          <a:noFill/>
          <a:extLst>
            <a:ext uri="{909E8E84-426E-40DD-AFC4-6F175D3DCCD1}">
              <a14:hiddenFill xmlns:a14="http://schemas.microsoft.com/office/drawing/2010/main">
                <a:solidFill>
                  <a:srgbClr val="FFFFFF"/>
                </a:solidFill>
              </a14:hiddenFill>
            </a:ext>
          </a:extLst>
        </p:spPr>
      </p:pic>
      <p:sp>
        <p:nvSpPr>
          <p:cNvPr id="58397" name="Rectangle 29"/>
          <p:cNvSpPr>
            <a:spLocks noChangeArrowheads="1"/>
          </p:cNvSpPr>
          <p:nvPr/>
        </p:nvSpPr>
        <p:spPr bwMode="auto">
          <a:xfrm>
            <a:off x="250825" y="692150"/>
            <a:ext cx="6985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s-ES" altLang="de-DE" sz="1400"/>
              <a:t>There are some gaps in the NDACC and TCCON archives during 2016 and 2017.</a:t>
            </a:r>
          </a:p>
        </p:txBody>
      </p:sp>
      <p:sp>
        <p:nvSpPr>
          <p:cNvPr id="58398" name="Rectangle 30"/>
          <p:cNvSpPr>
            <a:spLocks noChangeArrowheads="1"/>
          </p:cNvSpPr>
          <p:nvPr/>
        </p:nvSpPr>
        <p:spPr bwMode="auto">
          <a:xfrm>
            <a:off x="6011863" y="5157788"/>
            <a:ext cx="313213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s-ES" altLang="de-DE" sz="1400"/>
              <a:t>Since summer 2017 TCCON data are automatically retrieved by KIT team. </a:t>
            </a:r>
          </a:p>
        </p:txBody>
      </p:sp>
      <p:pic>
        <p:nvPicPr>
          <p:cNvPr id="58400" name="Picture 32" descr="TCCON_CO2"/>
          <p:cNvPicPr>
            <a:picLocks noChangeAspect="1" noChangeArrowheads="1"/>
          </p:cNvPicPr>
          <p:nvPr/>
        </p:nvPicPr>
        <p:blipFill>
          <a:blip r:embed="rId4" cstate="print">
            <a:extLst>
              <a:ext uri="{28A0092B-C50C-407E-A947-70E740481C1C}">
                <a14:useLocalDpi xmlns:a14="http://schemas.microsoft.com/office/drawing/2010/main" val="0"/>
              </a:ext>
            </a:extLst>
          </a:blip>
          <a:srcRect t="12204" r="6487" b="9055"/>
          <a:stretch>
            <a:fillRect/>
          </a:stretch>
        </p:blipFill>
        <p:spPr bwMode="auto">
          <a:xfrm>
            <a:off x="106363" y="1196975"/>
            <a:ext cx="5834062" cy="23399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4" name="Object 24"/>
          <p:cNvGraphicFramePr>
            <a:graphicFrameLocks noChangeAspect="1"/>
          </p:cNvGraphicFramePr>
          <p:nvPr/>
        </p:nvGraphicFramePr>
        <p:xfrm>
          <a:off x="4572000" y="0"/>
          <a:ext cx="8250238" cy="5803900"/>
        </p:xfrm>
        <a:graphic>
          <a:graphicData uri="http://schemas.openxmlformats.org/presentationml/2006/ole">
            <mc:AlternateContent xmlns:mc="http://schemas.openxmlformats.org/markup-compatibility/2006">
              <mc:Choice xmlns:v="urn:schemas-microsoft-com:vml" Requires="v">
                <p:oleObj spid="_x0000_s20520" name="Graph" r:id="rId4" imgW="4125600" imgH="2901600" progId="Origin50.Graph">
                  <p:embed/>
                </p:oleObj>
              </mc:Choice>
              <mc:Fallback>
                <p:oleObj name="Graph" r:id="rId4" imgW="4125600" imgH="2901600" progId="Origin50.Graph">
                  <p:embed/>
                  <p:pic>
                    <p:nvPicPr>
                      <p:cNvPr id="0" name="Object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0"/>
                        <a:ext cx="8250238" cy="580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503" name="Object 23"/>
          <p:cNvGraphicFramePr>
            <a:graphicFrameLocks noChangeAspect="1"/>
          </p:cNvGraphicFramePr>
          <p:nvPr/>
        </p:nvGraphicFramePr>
        <p:xfrm>
          <a:off x="0" y="2060575"/>
          <a:ext cx="8250238" cy="5803900"/>
        </p:xfrm>
        <a:graphic>
          <a:graphicData uri="http://schemas.openxmlformats.org/presentationml/2006/ole">
            <mc:AlternateContent xmlns:mc="http://schemas.openxmlformats.org/markup-compatibility/2006">
              <mc:Choice xmlns:v="urn:schemas-microsoft-com:vml" Requires="v">
                <p:oleObj spid="_x0000_s20521" name="Graph" r:id="rId6" imgW="4125600" imgH="2901600" progId="Origin50.Graph">
                  <p:embed/>
                </p:oleObj>
              </mc:Choice>
              <mc:Fallback>
                <p:oleObj name="Graph" r:id="rId6" imgW="4125600" imgH="2901600" progId="Origin50.Graph">
                  <p:embed/>
                  <p:pic>
                    <p:nvPicPr>
                      <p:cNvPr id="0" name="Object 2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2060575"/>
                        <a:ext cx="8250238" cy="580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481" name="8 CuadroTexto"/>
          <p:cNvSpPr txBox="1">
            <a:spLocks noChangeArrowheads="1"/>
          </p:cNvSpPr>
          <p:nvPr/>
        </p:nvSpPr>
        <p:spPr bwMode="auto">
          <a:xfrm>
            <a:off x="214313" y="101600"/>
            <a:ext cx="450056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s-ES" altLang="de-DE" sz="2800" b="1">
                <a:latin typeface="Trebuchet MS" pitchFamily="34" charset="0"/>
              </a:rPr>
              <a:t>On-going Projects</a:t>
            </a:r>
          </a:p>
        </p:txBody>
      </p:sp>
      <p:sp>
        <p:nvSpPr>
          <p:cNvPr id="20495" name="12 CuadroTexto"/>
          <p:cNvSpPr txBox="1">
            <a:spLocks noChangeArrowheads="1"/>
          </p:cNvSpPr>
          <p:nvPr/>
        </p:nvSpPr>
        <p:spPr bwMode="auto">
          <a:xfrm>
            <a:off x="395288" y="727075"/>
            <a:ext cx="7848600" cy="757238"/>
          </a:xfrm>
          <a:prstGeom prst="rect">
            <a:avLst/>
          </a:prstGeom>
          <a:solidFill>
            <a:srgbClr val="C0C0C0"/>
          </a:solidFill>
          <a:ln w="25400">
            <a:solidFill>
              <a:schemeClr val="bg2"/>
            </a:solidFill>
            <a:miter lim="800000"/>
            <a:headEnd/>
            <a:tailEnd/>
          </a:ln>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s-ES" altLang="de-DE" b="1"/>
              <a:t>INMENSE</a:t>
            </a:r>
            <a:r>
              <a:rPr lang="es-ES" altLang="de-DE">
                <a:latin typeface="Calibri" pitchFamily="34" charset="0"/>
              </a:rPr>
              <a:t> </a:t>
            </a:r>
            <a:r>
              <a:rPr lang="es-ES" altLang="de-DE" sz="1200"/>
              <a:t>(I</a:t>
            </a:r>
            <a:r>
              <a:rPr lang="en-US" altLang="de-DE" sz="1200"/>
              <a:t>ASI for surveyiNg MethanE and NitrouS oxidE in the troposphere), MINECO, 2017-2019</a:t>
            </a:r>
          </a:p>
          <a:p>
            <a:pPr algn="ctr"/>
            <a:r>
              <a:rPr lang="en-US" altLang="de-DE" sz="1200" b="1"/>
              <a:t>Analysing the potential of EUMETSAT/IASI for observing global tropospheric CH4 and N2O distributions using the MUSICA/IASI strategy. </a:t>
            </a:r>
            <a:endParaRPr lang="es-ES" altLang="de-DE" sz="1200" b="1"/>
          </a:p>
        </p:txBody>
      </p:sp>
      <p:graphicFrame>
        <p:nvGraphicFramePr>
          <p:cNvPr id="20497" name="Object 17"/>
          <p:cNvGraphicFramePr>
            <a:graphicFrameLocks noChangeAspect="1"/>
          </p:cNvGraphicFramePr>
          <p:nvPr/>
        </p:nvGraphicFramePr>
        <p:xfrm>
          <a:off x="498475" y="4437063"/>
          <a:ext cx="3713163" cy="2611437"/>
        </p:xfrm>
        <a:graphic>
          <a:graphicData uri="http://schemas.openxmlformats.org/presentationml/2006/ole">
            <mc:AlternateContent xmlns:mc="http://schemas.openxmlformats.org/markup-compatibility/2006">
              <mc:Choice xmlns:v="urn:schemas-microsoft-com:vml" Requires="v">
                <p:oleObj spid="_x0000_s20522" name="Graph" r:id="rId8" imgW="4125600" imgH="2901600" progId="Origin50.Graph">
                  <p:embed/>
                </p:oleObj>
              </mc:Choice>
              <mc:Fallback>
                <p:oleObj name="Graph" r:id="rId8" imgW="4125600" imgH="2901600" progId="Origin50.Graph">
                  <p:embed/>
                  <p:pic>
                    <p:nvPicPr>
                      <p:cNvPr id="0" name="Object 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8475" y="4437063"/>
                        <a:ext cx="3713163" cy="261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498" name="Object 18"/>
          <p:cNvGraphicFramePr>
            <a:graphicFrameLocks noChangeAspect="1"/>
          </p:cNvGraphicFramePr>
          <p:nvPr/>
        </p:nvGraphicFramePr>
        <p:xfrm>
          <a:off x="4962525" y="4437063"/>
          <a:ext cx="3713163" cy="2611437"/>
        </p:xfrm>
        <a:graphic>
          <a:graphicData uri="http://schemas.openxmlformats.org/presentationml/2006/ole">
            <mc:AlternateContent xmlns:mc="http://schemas.openxmlformats.org/markup-compatibility/2006">
              <mc:Choice xmlns:v="urn:schemas-microsoft-com:vml" Requires="v">
                <p:oleObj spid="_x0000_s20523" name="Graph" r:id="rId10" imgW="4125600" imgH="2901600" progId="Origin50.Graph">
                  <p:embed/>
                </p:oleObj>
              </mc:Choice>
              <mc:Fallback>
                <p:oleObj name="Graph" r:id="rId10" imgW="4125600" imgH="2901600" progId="Origin50.Graph">
                  <p:embed/>
                  <p:pic>
                    <p:nvPicPr>
                      <p:cNvPr id="0" name="Object 1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962525" y="4437063"/>
                        <a:ext cx="3713163" cy="261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Rectangle 9"/>
          <p:cNvSpPr>
            <a:spLocks noChangeArrowheads="1"/>
          </p:cNvSpPr>
          <p:nvPr/>
        </p:nvSpPr>
        <p:spPr bwMode="auto">
          <a:xfrm>
            <a:off x="395288" y="2051050"/>
            <a:ext cx="3960812" cy="4546600"/>
          </a:xfrm>
          <a:prstGeom prst="rect">
            <a:avLst/>
          </a:prstGeom>
          <a:noFill/>
          <a:ln w="25400" cap="rnd" algn="ctr">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fontAlgn="auto">
              <a:spcBef>
                <a:spcPts val="0"/>
              </a:spcBef>
              <a:spcAft>
                <a:spcPts val="0"/>
              </a:spcAft>
              <a:defRPr/>
            </a:pPr>
            <a:endParaRPr lang="de-DE">
              <a:solidFill>
                <a:schemeClr val="lt1"/>
              </a:solidFill>
              <a:latin typeface="+mn-lt"/>
              <a:cs typeface="+mn-cs"/>
            </a:endParaRPr>
          </a:p>
        </p:txBody>
      </p:sp>
      <p:sp>
        <p:nvSpPr>
          <p:cNvPr id="11" name="Rectangle 10"/>
          <p:cNvSpPr>
            <a:spLocks noChangeArrowheads="1"/>
          </p:cNvSpPr>
          <p:nvPr/>
        </p:nvSpPr>
        <p:spPr bwMode="auto">
          <a:xfrm>
            <a:off x="4787900" y="2060575"/>
            <a:ext cx="3960813" cy="4546600"/>
          </a:xfrm>
          <a:prstGeom prst="rect">
            <a:avLst/>
          </a:prstGeom>
          <a:noFill/>
          <a:ln w="25400" cap="rnd" algn="ctr">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fontAlgn="auto">
              <a:spcBef>
                <a:spcPts val="0"/>
              </a:spcBef>
              <a:spcAft>
                <a:spcPts val="0"/>
              </a:spcAft>
              <a:defRPr/>
            </a:pPr>
            <a:endParaRPr lang="de-DE">
              <a:solidFill>
                <a:schemeClr val="lt1"/>
              </a:solidFill>
              <a:latin typeface="+mn-lt"/>
              <a:cs typeface="+mn-cs"/>
            </a:endParaRPr>
          </a:p>
        </p:txBody>
      </p:sp>
      <p:sp>
        <p:nvSpPr>
          <p:cNvPr id="20501" name="TextBox 11"/>
          <p:cNvSpPr txBox="1">
            <a:spLocks noChangeArrowheads="1"/>
          </p:cNvSpPr>
          <p:nvPr/>
        </p:nvSpPr>
        <p:spPr bwMode="auto">
          <a:xfrm>
            <a:off x="900113" y="2051050"/>
            <a:ext cx="32400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altLang="de-DE">
                <a:latin typeface="Calibri" pitchFamily="34" charset="0"/>
              </a:rPr>
              <a:t>MUSICA IASI CH</a:t>
            </a:r>
            <a:r>
              <a:rPr lang="en-US" altLang="de-DE" baseline="-25000">
                <a:latin typeface="Calibri" pitchFamily="34" charset="0"/>
              </a:rPr>
              <a:t>4</a:t>
            </a:r>
            <a:r>
              <a:rPr lang="en-US" altLang="de-DE">
                <a:latin typeface="Calibri" pitchFamily="34" charset="0"/>
              </a:rPr>
              <a:t> at 4.2 km a.s.l.</a:t>
            </a:r>
            <a:endParaRPr lang="de-DE" altLang="de-DE">
              <a:latin typeface="Calibri" pitchFamily="34" charset="0"/>
            </a:endParaRPr>
          </a:p>
        </p:txBody>
      </p:sp>
      <p:sp>
        <p:nvSpPr>
          <p:cNvPr id="20502" name="TextBox 12"/>
          <p:cNvSpPr txBox="1">
            <a:spLocks noChangeArrowheads="1"/>
          </p:cNvSpPr>
          <p:nvPr/>
        </p:nvSpPr>
        <p:spPr bwMode="auto">
          <a:xfrm>
            <a:off x="5292725" y="2051050"/>
            <a:ext cx="32400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altLang="de-DE">
                <a:latin typeface="Calibri" pitchFamily="34" charset="0"/>
              </a:rPr>
              <a:t>MUSICA IASI CH</a:t>
            </a:r>
            <a:r>
              <a:rPr lang="en-US" altLang="de-DE" baseline="-25000">
                <a:latin typeface="Calibri" pitchFamily="34" charset="0"/>
              </a:rPr>
              <a:t>4</a:t>
            </a:r>
            <a:r>
              <a:rPr lang="en-US" altLang="de-DE">
                <a:latin typeface="Calibri" pitchFamily="34" charset="0"/>
              </a:rPr>
              <a:t> at 11 km a.s.l.</a:t>
            </a:r>
            <a:endParaRPr lang="de-DE" altLang="de-DE">
              <a:latin typeface="Calibri" pitchFamily="34" charset="0"/>
            </a:endParaRPr>
          </a:p>
        </p:txBody>
      </p:sp>
      <p:sp>
        <p:nvSpPr>
          <p:cNvPr id="20505" name="TextBox 14"/>
          <p:cNvSpPr txBox="1">
            <a:spLocks noChangeArrowheads="1"/>
          </p:cNvSpPr>
          <p:nvPr/>
        </p:nvSpPr>
        <p:spPr bwMode="auto">
          <a:xfrm>
            <a:off x="755650" y="1557338"/>
            <a:ext cx="85693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buFont typeface="Arial" charset="0"/>
              <a:buNone/>
            </a:pPr>
            <a:r>
              <a:rPr lang="en-US" altLang="de-DE" sz="1200"/>
              <a:t>Long-term mission (2007-2035), Twice daily global coverage; High horizontal resolution (12 km at nadir)</a:t>
            </a:r>
            <a:endParaRPr lang="de-DE" altLang="de-DE" sz="1200"/>
          </a:p>
        </p:txBody>
      </p:sp>
      <p:pic>
        <p:nvPicPr>
          <p:cNvPr id="67587" name="Picture 3"/>
          <p:cNvPicPr>
            <a:picLocks noChangeAspect="1" noChangeArrowheads="1"/>
          </p:cNvPicPr>
          <p:nvPr/>
        </p:nvPicPr>
        <p:blipFill>
          <a:blip r:embed="rId12">
            <a:extLst>
              <a:ext uri="{28A0092B-C50C-407E-A947-70E740481C1C}">
                <a14:useLocalDpi xmlns:a14="http://schemas.microsoft.com/office/drawing/2010/main" val="0"/>
              </a:ext>
            </a:extLst>
          </a:blip>
          <a:srcRect l="71854"/>
          <a:stretch>
            <a:fillRect/>
          </a:stretch>
        </p:blipFill>
        <p:spPr bwMode="auto">
          <a:xfrm>
            <a:off x="8280400" y="765175"/>
            <a:ext cx="97155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900" name="Object 12"/>
          <p:cNvGraphicFramePr>
            <a:graphicFrameLocks noChangeAspect="1"/>
          </p:cNvGraphicFramePr>
          <p:nvPr/>
        </p:nvGraphicFramePr>
        <p:xfrm>
          <a:off x="323850" y="2868613"/>
          <a:ext cx="3294063" cy="1739900"/>
        </p:xfrm>
        <a:graphic>
          <a:graphicData uri="http://schemas.openxmlformats.org/presentationml/2006/ole">
            <mc:AlternateContent xmlns:mc="http://schemas.openxmlformats.org/markup-compatibility/2006">
              <mc:Choice xmlns:v="urn:schemas-microsoft-com:vml" Requires="v">
                <p:oleObj spid="_x0000_s50081" name="Graph" r:id="rId4" imgW="4125600" imgH="1097280" progId="Origin50.Graph">
                  <p:embed/>
                </p:oleObj>
              </mc:Choice>
              <mc:Fallback>
                <p:oleObj name="Graph" r:id="rId4" imgW="4125600" imgH="1097280" progId="Origin50.Graph">
                  <p:embed/>
                  <p:pic>
                    <p:nvPicPr>
                      <p:cNvPr id="0" name="Object 12"/>
                      <p:cNvPicPr>
                        <a:picLocks noChangeAspect="1" noChangeArrowheads="1"/>
                      </p:cNvPicPr>
                      <p:nvPr/>
                    </p:nvPicPr>
                    <p:blipFill>
                      <a:blip r:embed="rId5">
                        <a:extLst>
                          <a:ext uri="{28A0092B-C50C-407E-A947-70E740481C1C}">
                            <a14:useLocalDpi xmlns:a14="http://schemas.microsoft.com/office/drawing/2010/main" val="0"/>
                          </a:ext>
                        </a:extLst>
                      </a:blip>
                      <a:srcRect t="14174" r="47720"/>
                      <a:stretch>
                        <a:fillRect/>
                      </a:stretch>
                    </p:blipFill>
                    <p:spPr bwMode="auto">
                      <a:xfrm>
                        <a:off x="323850" y="2868613"/>
                        <a:ext cx="3294063"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895" name="Object 7"/>
          <p:cNvGraphicFramePr>
            <a:graphicFrameLocks noChangeAspect="1"/>
          </p:cNvGraphicFramePr>
          <p:nvPr/>
        </p:nvGraphicFramePr>
        <p:xfrm>
          <a:off x="323850" y="1068388"/>
          <a:ext cx="3311525" cy="1738312"/>
        </p:xfrm>
        <a:graphic>
          <a:graphicData uri="http://schemas.openxmlformats.org/presentationml/2006/ole">
            <mc:AlternateContent xmlns:mc="http://schemas.openxmlformats.org/markup-compatibility/2006">
              <mc:Choice xmlns:v="urn:schemas-microsoft-com:vml" Requires="v">
                <p:oleObj spid="_x0000_s50082" name="Graph" r:id="rId6" imgW="4125773" imgH="1097280" progId="Origin50.Graph">
                  <p:embed/>
                </p:oleObj>
              </mc:Choice>
              <mc:Fallback>
                <p:oleObj name="Graph" r:id="rId6" imgW="4125773" imgH="1097280" progId="Origin50.Graph">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t="14185" r="47429"/>
                      <a:stretch>
                        <a:fillRect/>
                      </a:stretch>
                    </p:blipFill>
                    <p:spPr bwMode="auto">
                      <a:xfrm>
                        <a:off x="323850" y="1068388"/>
                        <a:ext cx="3311525" cy="173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7896" name="Text Box 9"/>
          <p:cNvSpPr txBox="1">
            <a:spLocks noChangeArrowheads="1"/>
          </p:cNvSpPr>
          <p:nvPr/>
        </p:nvSpPr>
        <p:spPr bwMode="auto">
          <a:xfrm rot="-5400000">
            <a:off x="-429418" y="2658269"/>
            <a:ext cx="160813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eaLnBrk="0" hangingPunct="0"/>
            <a:r>
              <a:rPr lang="es-ES" altLang="de-DE" sz="1000">
                <a:latin typeface="Arial Narrow" pitchFamily="34" charset="0"/>
              </a:rPr>
              <a:t>MUSICA IASI at 4.2 km [ppmv]</a:t>
            </a:r>
          </a:p>
        </p:txBody>
      </p:sp>
      <p:sp>
        <p:nvSpPr>
          <p:cNvPr id="37897" name="Rectangle 15"/>
          <p:cNvSpPr>
            <a:spLocks noChangeArrowheads="1"/>
          </p:cNvSpPr>
          <p:nvPr/>
        </p:nvSpPr>
        <p:spPr bwMode="auto">
          <a:xfrm rot="-5400000">
            <a:off x="-334962" y="5311775"/>
            <a:ext cx="15049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eaLnBrk="0" hangingPunct="0"/>
            <a:r>
              <a:rPr lang="es-ES" altLang="de-DE" sz="1000">
                <a:latin typeface="Arial Narrow" pitchFamily="34" charset="0"/>
              </a:rPr>
              <a:t>MUSICA IASI at UTLS [pmv]</a:t>
            </a:r>
          </a:p>
        </p:txBody>
      </p:sp>
      <p:sp>
        <p:nvSpPr>
          <p:cNvPr id="11" name="10 Rectángulo"/>
          <p:cNvSpPr/>
          <p:nvPr/>
        </p:nvSpPr>
        <p:spPr>
          <a:xfrm>
            <a:off x="1258888" y="2652713"/>
            <a:ext cx="449262" cy="339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44 Rectángulo"/>
          <p:cNvSpPr/>
          <p:nvPr/>
        </p:nvSpPr>
        <p:spPr>
          <a:xfrm>
            <a:off x="2738438" y="2630488"/>
            <a:ext cx="449262" cy="3095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41 Rectángulo"/>
          <p:cNvSpPr/>
          <p:nvPr/>
        </p:nvSpPr>
        <p:spPr>
          <a:xfrm>
            <a:off x="539750" y="1139825"/>
            <a:ext cx="6553200" cy="151765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 name="43 Rectángulo"/>
          <p:cNvSpPr/>
          <p:nvPr/>
        </p:nvSpPr>
        <p:spPr>
          <a:xfrm>
            <a:off x="539750" y="2868613"/>
            <a:ext cx="6553200" cy="1565275"/>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7030A0"/>
              </a:solidFill>
            </a:endParaRPr>
          </a:p>
        </p:txBody>
      </p:sp>
      <p:pic>
        <p:nvPicPr>
          <p:cNvPr id="37931" name="Picture 1124" descr="C:\FTIR\IWGGMS\MUSICA_CH4_N2O\GAW_IASI_ciclos_TFE y KA.png"/>
          <p:cNvPicPr>
            <a:picLocks noChangeAspect="1" noChangeArrowheads="1"/>
          </p:cNvPicPr>
          <p:nvPr/>
        </p:nvPicPr>
        <p:blipFill>
          <a:blip r:embed="rId8" cstate="print">
            <a:extLst>
              <a:ext uri="{28A0092B-C50C-407E-A947-70E740481C1C}">
                <a14:useLocalDpi xmlns:a14="http://schemas.microsoft.com/office/drawing/2010/main" val="0"/>
              </a:ext>
            </a:extLst>
          </a:blip>
          <a:srcRect l="5348" t="7187" r="50082" b="64160"/>
          <a:stretch>
            <a:fillRect/>
          </a:stretch>
        </p:blipFill>
        <p:spPr bwMode="auto">
          <a:xfrm>
            <a:off x="3924300" y="1212850"/>
            <a:ext cx="3095625" cy="139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36" name="Picture 1128" descr="C:\Users\NOVIA\Documents\OriginLab\85\User Files\FTIR_4,2_seasonal_TFE_KA.png"/>
          <p:cNvPicPr>
            <a:picLocks noChangeAspect="1" noChangeArrowheads="1"/>
          </p:cNvPicPr>
          <p:nvPr/>
        </p:nvPicPr>
        <p:blipFill>
          <a:blip r:embed="rId9" cstate="print">
            <a:extLst>
              <a:ext uri="{28A0092B-C50C-407E-A947-70E740481C1C}">
                <a14:useLocalDpi xmlns:a14="http://schemas.microsoft.com/office/drawing/2010/main" val="0"/>
              </a:ext>
            </a:extLst>
          </a:blip>
          <a:srcRect l="5664" t="14174" r="50073" b="17427"/>
          <a:stretch>
            <a:fillRect/>
          </a:stretch>
        </p:blipFill>
        <p:spPr bwMode="auto">
          <a:xfrm>
            <a:off x="3924300" y="2894013"/>
            <a:ext cx="3095625"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46" name="Picture 58"/>
          <p:cNvPicPr>
            <a:picLocks noChangeAspect="1" noChangeArrowheads="1"/>
          </p:cNvPicPr>
          <p:nvPr/>
        </p:nvPicPr>
        <p:blipFill>
          <a:blip r:embed="rId10" cstate="print">
            <a:extLst>
              <a:ext uri="{28A0092B-C50C-407E-A947-70E740481C1C}">
                <a14:useLocalDpi xmlns:a14="http://schemas.microsoft.com/office/drawing/2010/main" val="0"/>
              </a:ext>
            </a:extLst>
          </a:blip>
          <a:srcRect t="21167" r="49988"/>
          <a:stretch>
            <a:fillRect/>
          </a:stretch>
        </p:blipFill>
        <p:spPr bwMode="auto">
          <a:xfrm>
            <a:off x="323850" y="4787900"/>
            <a:ext cx="3155950" cy="1608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947" name="Picture 1132" descr="C:\FTIR\IWGGMS\MUSICA_CH4_N2O\FTIR_seasonal_tfe_ka_UTLS.png"/>
          <p:cNvPicPr>
            <a:picLocks noChangeAspect="1" noChangeArrowheads="1"/>
          </p:cNvPicPr>
          <p:nvPr/>
        </p:nvPicPr>
        <p:blipFill>
          <a:blip r:embed="rId11" cstate="print">
            <a:extLst>
              <a:ext uri="{28A0092B-C50C-407E-A947-70E740481C1C}">
                <a14:useLocalDpi xmlns:a14="http://schemas.microsoft.com/office/drawing/2010/main" val="0"/>
              </a:ext>
            </a:extLst>
          </a:blip>
          <a:srcRect l="5664" t="13187" r="50110" b="18681"/>
          <a:stretch>
            <a:fillRect/>
          </a:stretch>
        </p:blipFill>
        <p:spPr bwMode="auto">
          <a:xfrm>
            <a:off x="3924300" y="4668838"/>
            <a:ext cx="3024188"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48 Rectángulo"/>
          <p:cNvSpPr/>
          <p:nvPr/>
        </p:nvSpPr>
        <p:spPr>
          <a:xfrm>
            <a:off x="539750" y="4668838"/>
            <a:ext cx="6553200" cy="1565275"/>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C000"/>
              </a:solidFill>
            </a:endParaRPr>
          </a:p>
        </p:txBody>
      </p:sp>
      <p:sp>
        <p:nvSpPr>
          <p:cNvPr id="37926" name="Text Box 15"/>
          <p:cNvSpPr txBox="1">
            <a:spLocks noChangeArrowheads="1"/>
          </p:cNvSpPr>
          <p:nvPr/>
        </p:nvSpPr>
        <p:spPr bwMode="auto">
          <a:xfrm>
            <a:off x="3254375" y="6142038"/>
            <a:ext cx="1246188" cy="254000"/>
          </a:xfrm>
          <a:prstGeom prst="rect">
            <a:avLst/>
          </a:prstGeom>
          <a:solidFill>
            <a:schemeClr val="bg1"/>
          </a:solidFill>
          <a:ln w="9525">
            <a:solidFill>
              <a:srgbClr val="FFC000"/>
            </a:solidFill>
            <a:miter lim="800000"/>
            <a:headEnd/>
            <a:tailEnd/>
          </a:ln>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eaLnBrk="0" hangingPunct="0"/>
            <a:r>
              <a:rPr lang="es-ES" altLang="de-DE" sz="1000" b="1">
                <a:solidFill>
                  <a:srgbClr val="FFC000"/>
                </a:solidFill>
                <a:latin typeface="Arial Narrow" pitchFamily="34" charset="0"/>
              </a:rPr>
              <a:t>NDACC/FTIR at UTLS</a:t>
            </a:r>
          </a:p>
        </p:txBody>
      </p:sp>
      <p:sp>
        <p:nvSpPr>
          <p:cNvPr id="50049" name="Rectangle 10113"/>
          <p:cNvSpPr>
            <a:spLocks noChangeArrowheads="1"/>
          </p:cNvSpPr>
          <p:nvPr/>
        </p:nvSpPr>
        <p:spPr bwMode="auto">
          <a:xfrm>
            <a:off x="900113" y="620713"/>
            <a:ext cx="263683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de-DE" sz="1400" u="sng"/>
              <a:t>Comparisons over long periods</a:t>
            </a:r>
            <a:endParaRPr lang="es-ES" altLang="de-DE" sz="1400" u="sng"/>
          </a:p>
        </p:txBody>
      </p:sp>
      <p:sp>
        <p:nvSpPr>
          <p:cNvPr id="50050" name="Rectangle 10114"/>
          <p:cNvSpPr>
            <a:spLocks noChangeArrowheads="1"/>
          </p:cNvSpPr>
          <p:nvPr/>
        </p:nvSpPr>
        <p:spPr bwMode="auto">
          <a:xfrm>
            <a:off x="4221163" y="603250"/>
            <a:ext cx="27273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de-DE" sz="1400" u="sng"/>
              <a:t>Comparisons of seasonal cycles</a:t>
            </a:r>
            <a:endParaRPr lang="de-DE" altLang="de-DE" sz="1400" u="sng"/>
          </a:p>
        </p:txBody>
      </p:sp>
      <p:sp>
        <p:nvSpPr>
          <p:cNvPr id="37922" name="Text Box 14"/>
          <p:cNvSpPr txBox="1">
            <a:spLocks noChangeArrowheads="1"/>
          </p:cNvSpPr>
          <p:nvPr/>
        </p:nvSpPr>
        <p:spPr bwMode="auto">
          <a:xfrm>
            <a:off x="3402013" y="2579688"/>
            <a:ext cx="809625" cy="254000"/>
          </a:xfrm>
          <a:prstGeom prst="rect">
            <a:avLst/>
          </a:prstGeom>
          <a:solidFill>
            <a:schemeClr val="bg1"/>
          </a:solidFill>
          <a:ln w="9525">
            <a:solidFill>
              <a:srgbClr val="00338D"/>
            </a:solidFill>
            <a:miter lim="800000"/>
            <a:headEnd/>
            <a:tailEnd/>
          </a:ln>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eaLnBrk="0" hangingPunct="0"/>
            <a:r>
              <a:rPr lang="es-ES" altLang="de-DE" sz="1000" b="1">
                <a:solidFill>
                  <a:srgbClr val="00338D"/>
                </a:solidFill>
                <a:latin typeface="Arial Narrow" pitchFamily="34" charset="0"/>
              </a:rPr>
              <a:t>GAW in situ </a:t>
            </a:r>
          </a:p>
        </p:txBody>
      </p:sp>
      <p:sp>
        <p:nvSpPr>
          <p:cNvPr id="37924" name="Text Box 15"/>
          <p:cNvSpPr txBox="1">
            <a:spLocks noChangeArrowheads="1"/>
          </p:cNvSpPr>
          <p:nvPr/>
        </p:nvSpPr>
        <p:spPr bwMode="auto">
          <a:xfrm>
            <a:off x="3205163" y="4379913"/>
            <a:ext cx="1295400" cy="254000"/>
          </a:xfrm>
          <a:prstGeom prst="rect">
            <a:avLst/>
          </a:prstGeom>
          <a:solidFill>
            <a:schemeClr val="bg1"/>
          </a:solidFill>
          <a:ln w="9525">
            <a:solidFill>
              <a:srgbClr val="00B050"/>
            </a:solidFill>
            <a:miter lim="800000"/>
            <a:headEnd/>
            <a:tailEnd/>
          </a:ln>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eaLnBrk="0" hangingPunct="0"/>
            <a:r>
              <a:rPr lang="es-ES" altLang="de-DE" sz="1000" b="1">
                <a:solidFill>
                  <a:srgbClr val="00B050"/>
                </a:solidFill>
                <a:latin typeface="Arial Narrow" pitchFamily="34" charset="0"/>
              </a:rPr>
              <a:t>NDACC/FTIR at 4.2 km</a:t>
            </a:r>
          </a:p>
        </p:txBody>
      </p:sp>
      <p:graphicFrame>
        <p:nvGraphicFramePr>
          <p:cNvPr id="50048" name="Object 10112"/>
          <p:cNvGraphicFramePr>
            <a:graphicFrameLocks noChangeAspect="1"/>
          </p:cNvGraphicFramePr>
          <p:nvPr/>
        </p:nvGraphicFramePr>
        <p:xfrm>
          <a:off x="3529013" y="2498725"/>
          <a:ext cx="322262" cy="2025650"/>
        </p:xfrm>
        <a:graphic>
          <a:graphicData uri="http://schemas.openxmlformats.org/presentationml/2006/ole">
            <mc:AlternateContent xmlns:mc="http://schemas.openxmlformats.org/markup-compatibility/2006">
              <mc:Choice xmlns:v="urn:schemas-microsoft-com:vml" Requires="v">
                <p:oleObj spid="_x0000_s50083" name="Graph" r:id="rId12" imgW="4125773" imgH="1097280" progId="Origin50.Graph">
                  <p:embed/>
                </p:oleObj>
              </mc:Choice>
              <mc:Fallback>
                <p:oleObj name="Graph" r:id="rId12" imgW="4125773" imgH="1097280" progId="Origin50.Graph">
                  <p:embed/>
                  <p:pic>
                    <p:nvPicPr>
                      <p:cNvPr id="0" name="Object 10112"/>
                      <p:cNvPicPr>
                        <a:picLocks noChangeAspect="1" noChangeArrowheads="1"/>
                      </p:cNvPicPr>
                      <p:nvPr/>
                    </p:nvPicPr>
                    <p:blipFill>
                      <a:blip r:embed="rId7">
                        <a:extLst>
                          <a:ext uri="{28A0092B-C50C-407E-A947-70E740481C1C}">
                            <a14:useLocalDpi xmlns:a14="http://schemas.microsoft.com/office/drawing/2010/main" val="0"/>
                          </a:ext>
                        </a:extLst>
                      </a:blip>
                      <a:srcRect l="94884"/>
                      <a:stretch>
                        <a:fillRect/>
                      </a:stretch>
                    </p:blipFill>
                    <p:spPr bwMode="auto">
                      <a:xfrm>
                        <a:off x="3529013" y="2498725"/>
                        <a:ext cx="322262" cy="202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0051" name="Object 10115"/>
          <p:cNvGraphicFramePr>
            <a:graphicFrameLocks noChangeAspect="1"/>
          </p:cNvGraphicFramePr>
          <p:nvPr/>
        </p:nvGraphicFramePr>
        <p:xfrm>
          <a:off x="3563938" y="692150"/>
          <a:ext cx="322262" cy="2025650"/>
        </p:xfrm>
        <a:graphic>
          <a:graphicData uri="http://schemas.openxmlformats.org/presentationml/2006/ole">
            <mc:AlternateContent xmlns:mc="http://schemas.openxmlformats.org/markup-compatibility/2006">
              <mc:Choice xmlns:v="urn:schemas-microsoft-com:vml" Requires="v">
                <p:oleObj spid="_x0000_s50084" name="Graph" r:id="rId13" imgW="4125773" imgH="1097280" progId="Origin50.Graph">
                  <p:embed/>
                </p:oleObj>
              </mc:Choice>
              <mc:Fallback>
                <p:oleObj name="Graph" r:id="rId13" imgW="4125773" imgH="1097280" progId="Origin50.Graph">
                  <p:embed/>
                  <p:pic>
                    <p:nvPicPr>
                      <p:cNvPr id="0" name="Object 10115"/>
                      <p:cNvPicPr>
                        <a:picLocks noChangeAspect="1" noChangeArrowheads="1"/>
                      </p:cNvPicPr>
                      <p:nvPr/>
                    </p:nvPicPr>
                    <p:blipFill>
                      <a:blip r:embed="rId7">
                        <a:extLst>
                          <a:ext uri="{28A0092B-C50C-407E-A947-70E740481C1C}">
                            <a14:useLocalDpi xmlns:a14="http://schemas.microsoft.com/office/drawing/2010/main" val="0"/>
                          </a:ext>
                        </a:extLst>
                      </a:blip>
                      <a:srcRect l="94884"/>
                      <a:stretch>
                        <a:fillRect/>
                      </a:stretch>
                    </p:blipFill>
                    <p:spPr bwMode="auto">
                      <a:xfrm>
                        <a:off x="3563938" y="692150"/>
                        <a:ext cx="322262" cy="202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0052" name="Object 10116"/>
          <p:cNvGraphicFramePr>
            <a:graphicFrameLocks noChangeAspect="1"/>
          </p:cNvGraphicFramePr>
          <p:nvPr/>
        </p:nvGraphicFramePr>
        <p:xfrm>
          <a:off x="3492500" y="4237038"/>
          <a:ext cx="322263" cy="2025650"/>
        </p:xfrm>
        <a:graphic>
          <a:graphicData uri="http://schemas.openxmlformats.org/presentationml/2006/ole">
            <mc:AlternateContent xmlns:mc="http://schemas.openxmlformats.org/markup-compatibility/2006">
              <mc:Choice xmlns:v="urn:schemas-microsoft-com:vml" Requires="v">
                <p:oleObj spid="_x0000_s50085" name="Graph" r:id="rId14" imgW="4125773" imgH="1097280" progId="Origin50.Graph">
                  <p:embed/>
                </p:oleObj>
              </mc:Choice>
              <mc:Fallback>
                <p:oleObj name="Graph" r:id="rId14" imgW="4125773" imgH="1097280" progId="Origin50.Graph">
                  <p:embed/>
                  <p:pic>
                    <p:nvPicPr>
                      <p:cNvPr id="0" name="Object 10116"/>
                      <p:cNvPicPr>
                        <a:picLocks noChangeAspect="1" noChangeArrowheads="1"/>
                      </p:cNvPicPr>
                      <p:nvPr/>
                    </p:nvPicPr>
                    <p:blipFill>
                      <a:blip r:embed="rId7">
                        <a:extLst>
                          <a:ext uri="{28A0092B-C50C-407E-A947-70E740481C1C}">
                            <a14:useLocalDpi xmlns:a14="http://schemas.microsoft.com/office/drawing/2010/main" val="0"/>
                          </a:ext>
                        </a:extLst>
                      </a:blip>
                      <a:srcRect l="94884"/>
                      <a:stretch>
                        <a:fillRect/>
                      </a:stretch>
                    </p:blipFill>
                    <p:spPr bwMode="auto">
                      <a:xfrm>
                        <a:off x="3492500" y="4237038"/>
                        <a:ext cx="322263" cy="202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0053" name="TextBox 1"/>
          <p:cNvSpPr txBox="1">
            <a:spLocks noChangeArrowheads="1"/>
          </p:cNvSpPr>
          <p:nvPr/>
        </p:nvSpPr>
        <p:spPr bwMode="auto">
          <a:xfrm>
            <a:off x="144463" y="101600"/>
            <a:ext cx="86042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altLang="de-DE" sz="2400" b="1">
                <a:latin typeface="Trebuchet MS" pitchFamily="34" charset="0"/>
              </a:rPr>
              <a:t>INMENSE: Comparisons to different references</a:t>
            </a:r>
            <a:endParaRPr lang="de-DE" altLang="de-DE" sz="2400" b="1">
              <a:latin typeface="Trebuchet MS" pitchFamily="34" charset="0"/>
            </a:endParaRPr>
          </a:p>
        </p:txBody>
      </p:sp>
      <p:sp>
        <p:nvSpPr>
          <p:cNvPr id="50056" name="2 CuadroTexto"/>
          <p:cNvSpPr txBox="1">
            <a:spLocks noChangeArrowheads="1"/>
          </p:cNvSpPr>
          <p:nvPr/>
        </p:nvSpPr>
        <p:spPr bwMode="auto">
          <a:xfrm>
            <a:off x="7081838" y="1139825"/>
            <a:ext cx="2114681"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spcAft>
                <a:spcPts val="300"/>
              </a:spcAft>
            </a:pPr>
            <a:r>
              <a:rPr lang="en-US" altLang="de-DE" sz="1200" b="1" dirty="0"/>
              <a:t>Tenerife, 28ºN, 2007-2017</a:t>
            </a:r>
          </a:p>
          <a:p>
            <a:pPr>
              <a:spcAft>
                <a:spcPts val="300"/>
              </a:spcAft>
            </a:pPr>
            <a:r>
              <a:rPr lang="en-US" altLang="de-DE" sz="1200" smtClean="0"/>
              <a:t>Karlsruhe</a:t>
            </a:r>
            <a:r>
              <a:rPr lang="en-US" altLang="de-DE" sz="1200" dirty="0"/>
              <a:t>, 49ºN, 2010-2017</a:t>
            </a:r>
          </a:p>
          <a:p>
            <a:pPr>
              <a:spcAft>
                <a:spcPts val="300"/>
              </a:spcAft>
            </a:pPr>
            <a:r>
              <a:rPr lang="en-US" altLang="de-DE" sz="1200" dirty="0"/>
              <a:t>Kiruna, 68ºN, 2007-2017</a:t>
            </a:r>
          </a:p>
        </p:txBody>
      </p:sp>
      <p:pic>
        <p:nvPicPr>
          <p:cNvPr id="50057" name="Picture 291" descr="C:\FTIR\IWGGMS\MUSICA_CH4_N2O\gaw_1.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308850" y="1989138"/>
            <a:ext cx="1611313"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058" name="Picture 289" descr="C:\FTIR\IWGGMS\MUSICA_CH4_N2O\ndacc.jp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308850" y="4221163"/>
            <a:ext cx="1223963"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060" name="Text Box 10124"/>
          <p:cNvSpPr txBox="1">
            <a:spLocks noChangeArrowheads="1"/>
          </p:cNvSpPr>
          <p:nvPr/>
        </p:nvSpPr>
        <p:spPr bwMode="auto">
          <a:xfrm>
            <a:off x="1187450" y="836613"/>
            <a:ext cx="5143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ES" altLang="de-DE" sz="1400"/>
              <a:t>N</a:t>
            </a:r>
            <a:r>
              <a:rPr lang="es-ES" altLang="de-DE" sz="1400" baseline="-25000"/>
              <a:t>2</a:t>
            </a:r>
            <a:r>
              <a:rPr lang="es-ES" altLang="de-DE" sz="1400"/>
              <a:t>O</a:t>
            </a:r>
          </a:p>
        </p:txBody>
      </p:sp>
      <p:sp>
        <p:nvSpPr>
          <p:cNvPr id="50061" name="Text Box 10125"/>
          <p:cNvSpPr txBox="1">
            <a:spLocks noChangeArrowheads="1"/>
          </p:cNvSpPr>
          <p:nvPr/>
        </p:nvSpPr>
        <p:spPr bwMode="auto">
          <a:xfrm>
            <a:off x="4572000" y="836613"/>
            <a:ext cx="5143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ES" altLang="de-DE" sz="1400"/>
              <a:t>N</a:t>
            </a:r>
            <a:r>
              <a:rPr lang="es-ES" altLang="de-DE" sz="1400" baseline="-25000"/>
              <a:t>2</a:t>
            </a:r>
            <a:r>
              <a:rPr lang="es-ES" altLang="de-DE" sz="1400"/>
              <a:t>O</a:t>
            </a:r>
          </a:p>
        </p:txBody>
      </p:sp>
      <p:sp>
        <p:nvSpPr>
          <p:cNvPr id="50062" name="Text Box 10126"/>
          <p:cNvSpPr txBox="1">
            <a:spLocks noChangeArrowheads="1"/>
          </p:cNvSpPr>
          <p:nvPr/>
        </p:nvSpPr>
        <p:spPr bwMode="auto">
          <a:xfrm>
            <a:off x="2771775" y="836613"/>
            <a:ext cx="5048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ES" altLang="de-DE" sz="1400"/>
              <a:t>CH</a:t>
            </a:r>
            <a:r>
              <a:rPr lang="es-ES" altLang="de-DE" sz="1400" baseline="-25000"/>
              <a:t>4</a:t>
            </a:r>
          </a:p>
        </p:txBody>
      </p:sp>
      <p:sp>
        <p:nvSpPr>
          <p:cNvPr id="50063" name="Text Box 10127"/>
          <p:cNvSpPr txBox="1">
            <a:spLocks noChangeArrowheads="1"/>
          </p:cNvSpPr>
          <p:nvPr/>
        </p:nvSpPr>
        <p:spPr bwMode="auto">
          <a:xfrm>
            <a:off x="6084888" y="836613"/>
            <a:ext cx="5048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ES" altLang="de-DE" sz="1400"/>
              <a:t>CH</a:t>
            </a:r>
            <a:r>
              <a:rPr lang="es-ES" altLang="de-DE" sz="1400" baseline="-25000"/>
              <a:t>4</a:t>
            </a:r>
          </a:p>
        </p:txBody>
      </p:sp>
      <p:grpSp>
        <p:nvGrpSpPr>
          <p:cNvPr id="50065" name="Group 10129"/>
          <p:cNvGrpSpPr>
            <a:grpSpLocks/>
          </p:cNvGrpSpPr>
          <p:nvPr/>
        </p:nvGrpSpPr>
        <p:grpSpPr bwMode="auto">
          <a:xfrm>
            <a:off x="4535488" y="6381750"/>
            <a:ext cx="4546600" cy="417513"/>
            <a:chOff x="2857" y="4020"/>
            <a:chExt cx="2864" cy="263"/>
          </a:xfrm>
        </p:grpSpPr>
        <p:pic>
          <p:nvPicPr>
            <p:cNvPr id="50059" name="Picture 2"/>
            <p:cNvPicPr>
              <a:picLocks noChangeAspect="1" noChangeArrowheads="1"/>
            </p:cNvPicPr>
            <p:nvPr/>
          </p:nvPicPr>
          <p:blipFill>
            <a:blip r:embed="rId17" cstate="print">
              <a:extLst>
                <a:ext uri="{28A0092B-C50C-407E-A947-70E740481C1C}">
                  <a14:useLocalDpi xmlns:a14="http://schemas.microsoft.com/office/drawing/2010/main" val="0"/>
                </a:ext>
              </a:extLst>
            </a:blip>
            <a:srcRect b="81699"/>
            <a:stretch>
              <a:fillRect/>
            </a:stretch>
          </p:blipFill>
          <p:spPr bwMode="auto">
            <a:xfrm>
              <a:off x="2857" y="4020"/>
              <a:ext cx="2858"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064" name="Text Box 10128"/>
            <p:cNvSpPr txBox="1">
              <a:spLocks noChangeArrowheads="1"/>
            </p:cNvSpPr>
            <p:nvPr/>
          </p:nvSpPr>
          <p:spPr bwMode="auto">
            <a:xfrm>
              <a:off x="4863" y="4110"/>
              <a:ext cx="858"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ES" altLang="de-DE" sz="1200" b="1"/>
                <a:t>AMTD, in review</a:t>
              </a: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3 CuadroTexto"/>
          <p:cNvSpPr txBox="1">
            <a:spLocks noChangeArrowheads="1"/>
          </p:cNvSpPr>
          <p:nvPr/>
        </p:nvSpPr>
        <p:spPr bwMode="auto">
          <a:xfrm>
            <a:off x="4500563" y="4221163"/>
            <a:ext cx="4392612" cy="149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just">
              <a:spcAft>
                <a:spcPct val="20000"/>
              </a:spcAft>
            </a:pPr>
            <a:r>
              <a:rPr lang="en-US" altLang="de-DE" sz="1400" u="sng">
                <a:sym typeface="Wingdings" pitchFamily="2" charset="2"/>
              </a:rPr>
              <a:t>¿Why Madrid?</a:t>
            </a:r>
          </a:p>
          <a:p>
            <a:pPr algn="just">
              <a:spcAft>
                <a:spcPct val="20000"/>
              </a:spcAft>
              <a:buFont typeface="Wingdings" pitchFamily="2" charset="2"/>
              <a:buChar char="à"/>
            </a:pPr>
            <a:r>
              <a:rPr lang="en-US" altLang="de-DE" sz="1400"/>
              <a:t>Highest populated city of Spain (3.2 million population, 7% of total population of Spain)</a:t>
            </a:r>
          </a:p>
          <a:p>
            <a:pPr algn="just">
              <a:spcAft>
                <a:spcPct val="20000"/>
              </a:spcAft>
              <a:buFont typeface="Wingdings" pitchFamily="2" charset="2"/>
              <a:buChar char="à"/>
            </a:pPr>
            <a:r>
              <a:rPr lang="en-US" altLang="de-DE" sz="1400"/>
              <a:t>Very concentrated city (mainly diffuse CO2 and CH4 sources)</a:t>
            </a:r>
          </a:p>
          <a:p>
            <a:pPr algn="just">
              <a:spcAft>
                <a:spcPct val="20000"/>
              </a:spcAft>
              <a:buFont typeface="Wingdings" pitchFamily="2" charset="2"/>
              <a:buChar char="à"/>
            </a:pPr>
            <a:r>
              <a:rPr lang="en-US" altLang="de-DE" sz="1400"/>
              <a:t>Commitment to GHGs emissions control</a:t>
            </a:r>
          </a:p>
        </p:txBody>
      </p:sp>
      <p:pic>
        <p:nvPicPr>
          <p:cNvPr id="60419" name="Picture 6" descr="C40_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7900" y="5851525"/>
            <a:ext cx="1009650"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0" name="Picture 10" descr="descarg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888" y="5805488"/>
            <a:ext cx="1522412"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1" name="Picture 4" descr="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12088" y="5818188"/>
            <a:ext cx="97155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2" name="4 CuadroTexto"/>
          <p:cNvSpPr txBox="1">
            <a:spLocks noChangeArrowheads="1"/>
          </p:cNvSpPr>
          <p:nvPr/>
        </p:nvSpPr>
        <p:spPr bwMode="auto">
          <a:xfrm>
            <a:off x="4598988" y="1989138"/>
            <a:ext cx="3429000" cy="77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spcAft>
                <a:spcPct val="20000"/>
              </a:spcAft>
            </a:pPr>
            <a:r>
              <a:rPr lang="en-US" altLang="de-DE" sz="1400" u="sng">
                <a:sym typeface="Wingdings" pitchFamily="2" charset="2"/>
              </a:rPr>
              <a:t>Field Campaign in Madrid in 2018</a:t>
            </a:r>
          </a:p>
          <a:p>
            <a:pPr>
              <a:spcAft>
                <a:spcPct val="20000"/>
              </a:spcAft>
              <a:buFont typeface="Wingdings" pitchFamily="2" charset="2"/>
              <a:buNone/>
            </a:pPr>
            <a:r>
              <a:rPr lang="en-US" altLang="de-DE" sz="1400">
                <a:sym typeface="Wingdings" pitchFamily="2" charset="2"/>
              </a:rPr>
              <a:t> 6 Bruker EM27/SUNs: </a:t>
            </a:r>
            <a:br>
              <a:rPr lang="en-US" altLang="de-DE" sz="1400">
                <a:sym typeface="Wingdings" pitchFamily="2" charset="2"/>
              </a:rPr>
            </a:br>
            <a:r>
              <a:rPr lang="en-US" altLang="de-DE" sz="1400">
                <a:sym typeface="Wingdings" pitchFamily="2" charset="2"/>
              </a:rPr>
              <a:t>1 (AEMET) + 3 (KIT) + 1 (UH) + 1 (TUM) </a:t>
            </a:r>
          </a:p>
        </p:txBody>
      </p:sp>
      <p:sp>
        <p:nvSpPr>
          <p:cNvPr id="60423" name="12 CuadroTexto"/>
          <p:cNvSpPr txBox="1">
            <a:spLocks noChangeArrowheads="1"/>
          </p:cNvSpPr>
          <p:nvPr/>
        </p:nvSpPr>
        <p:spPr bwMode="auto">
          <a:xfrm>
            <a:off x="323850" y="806450"/>
            <a:ext cx="8497888" cy="404813"/>
          </a:xfrm>
          <a:prstGeom prst="rect">
            <a:avLst/>
          </a:prstGeom>
          <a:solidFill>
            <a:srgbClr val="C0C0C0"/>
          </a:solidFill>
          <a:ln w="38100">
            <a:solidFill>
              <a:schemeClr val="bg2"/>
            </a:solidFill>
            <a:miter lim="800000"/>
            <a:headEnd/>
            <a:tailEnd/>
          </a:ln>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s-ES" altLang="de-DE" b="1"/>
              <a:t>MEGEI-MAD</a:t>
            </a:r>
            <a:r>
              <a:rPr lang="es-ES" altLang="de-DE"/>
              <a:t> </a:t>
            </a:r>
            <a:r>
              <a:rPr lang="es-ES" altLang="de-DE" sz="1200"/>
              <a:t>(Monitoring Greenhouse Gas Concentrations in the city of Madrid, Spain), AEMET, 2018.</a:t>
            </a:r>
            <a:endParaRPr lang="es-ES" altLang="de-DE" sz="1200" b="1"/>
          </a:p>
        </p:txBody>
      </p:sp>
      <p:sp>
        <p:nvSpPr>
          <p:cNvPr id="60424" name="8 CuadroTexto"/>
          <p:cNvSpPr txBox="1">
            <a:spLocks noChangeArrowheads="1"/>
          </p:cNvSpPr>
          <p:nvPr/>
        </p:nvSpPr>
        <p:spPr bwMode="auto">
          <a:xfrm>
            <a:off x="215900" y="101600"/>
            <a:ext cx="45005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s-ES" altLang="de-DE" sz="2800" b="1">
                <a:latin typeface="Trebuchet MS" pitchFamily="34" charset="0"/>
              </a:rPr>
              <a:t>On-going Projects</a:t>
            </a:r>
          </a:p>
        </p:txBody>
      </p:sp>
      <p:grpSp>
        <p:nvGrpSpPr>
          <p:cNvPr id="60425" name="Group 9"/>
          <p:cNvGrpSpPr>
            <a:grpSpLocks/>
          </p:cNvGrpSpPr>
          <p:nvPr/>
        </p:nvGrpSpPr>
        <p:grpSpPr bwMode="auto">
          <a:xfrm>
            <a:off x="395288" y="4149725"/>
            <a:ext cx="3960812" cy="2447925"/>
            <a:chOff x="113" y="845"/>
            <a:chExt cx="3008" cy="1995"/>
          </a:xfrm>
        </p:grpSpPr>
        <p:pic>
          <p:nvPicPr>
            <p:cNvPr id="60426"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3" y="845"/>
              <a:ext cx="3008" cy="1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2 Elipse"/>
            <p:cNvSpPr/>
            <p:nvPr/>
          </p:nvSpPr>
          <p:spPr>
            <a:xfrm>
              <a:off x="2113" y="1700"/>
              <a:ext cx="681" cy="715"/>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0428" name="Picture 6" descr="descarga"/>
            <p:cNvPicPr>
              <a:picLocks noChangeAspect="1" noChangeArrowheads="1"/>
            </p:cNvPicPr>
            <p:nvPr/>
          </p:nvPicPr>
          <p:blipFill>
            <a:blip r:embed="rId7" cstate="print">
              <a:extLst>
                <a:ext uri="{28A0092B-C50C-407E-A947-70E740481C1C}">
                  <a14:useLocalDpi xmlns:a14="http://schemas.microsoft.com/office/drawing/2010/main" val="0"/>
                </a:ext>
              </a:extLst>
            </a:blip>
            <a:srcRect l="11368" t="47025" r="30807"/>
            <a:stretch>
              <a:fillRect/>
            </a:stretch>
          </p:blipFill>
          <p:spPr bwMode="auto">
            <a:xfrm>
              <a:off x="2608" y="1661"/>
              <a:ext cx="396" cy="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9" name="Picture 6" descr="descarga"/>
            <p:cNvPicPr>
              <a:picLocks noChangeAspect="1" noChangeArrowheads="1"/>
            </p:cNvPicPr>
            <p:nvPr/>
          </p:nvPicPr>
          <p:blipFill>
            <a:blip r:embed="rId7" cstate="print">
              <a:extLst>
                <a:ext uri="{28A0092B-C50C-407E-A947-70E740481C1C}">
                  <a14:useLocalDpi xmlns:a14="http://schemas.microsoft.com/office/drawing/2010/main" val="0"/>
                </a:ext>
              </a:extLst>
            </a:blip>
            <a:srcRect l="11368" t="47025" r="30807"/>
            <a:stretch>
              <a:fillRect/>
            </a:stretch>
          </p:blipFill>
          <p:spPr bwMode="auto">
            <a:xfrm>
              <a:off x="2290" y="1915"/>
              <a:ext cx="396"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0" name="Picture 6" descr="descarga"/>
            <p:cNvPicPr>
              <a:picLocks noChangeAspect="1" noChangeArrowheads="1"/>
            </p:cNvPicPr>
            <p:nvPr/>
          </p:nvPicPr>
          <p:blipFill>
            <a:blip r:embed="rId7" cstate="print">
              <a:extLst>
                <a:ext uri="{28A0092B-C50C-407E-A947-70E740481C1C}">
                  <a14:useLocalDpi xmlns:a14="http://schemas.microsoft.com/office/drawing/2010/main" val="0"/>
                </a:ext>
              </a:extLst>
            </a:blip>
            <a:srcRect l="11368" t="47025" r="30807"/>
            <a:stretch>
              <a:fillRect/>
            </a:stretch>
          </p:blipFill>
          <p:spPr bwMode="auto">
            <a:xfrm>
              <a:off x="2245" y="2296"/>
              <a:ext cx="396" cy="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1" name="Picture 6" descr="descarga"/>
            <p:cNvPicPr>
              <a:picLocks noChangeAspect="1" noChangeArrowheads="1"/>
            </p:cNvPicPr>
            <p:nvPr/>
          </p:nvPicPr>
          <p:blipFill>
            <a:blip r:embed="rId7" cstate="print">
              <a:extLst>
                <a:ext uri="{28A0092B-C50C-407E-A947-70E740481C1C}">
                  <a14:useLocalDpi xmlns:a14="http://schemas.microsoft.com/office/drawing/2010/main" val="0"/>
                </a:ext>
              </a:extLst>
            </a:blip>
            <a:srcRect l="11368" t="47025" r="30807"/>
            <a:stretch>
              <a:fillRect/>
            </a:stretch>
          </p:blipFill>
          <p:spPr bwMode="auto">
            <a:xfrm>
              <a:off x="1973" y="1661"/>
              <a:ext cx="396" cy="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32" name="1 CuadroTexto"/>
            <p:cNvSpPr txBox="1">
              <a:spLocks noChangeArrowheads="1"/>
            </p:cNvSpPr>
            <p:nvPr/>
          </p:nvSpPr>
          <p:spPr bwMode="auto">
            <a:xfrm>
              <a:off x="2264" y="2594"/>
              <a:ext cx="140" cy="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endParaRPr lang="en-US" altLang="de-DE" sz="1000"/>
            </a:p>
          </p:txBody>
        </p:sp>
        <p:pic>
          <p:nvPicPr>
            <p:cNvPr id="60433" name="Picture 6" descr="descarga"/>
            <p:cNvPicPr>
              <a:picLocks noChangeAspect="1" noChangeArrowheads="1"/>
            </p:cNvPicPr>
            <p:nvPr/>
          </p:nvPicPr>
          <p:blipFill>
            <a:blip r:embed="rId7" cstate="print">
              <a:extLst>
                <a:ext uri="{28A0092B-C50C-407E-A947-70E740481C1C}">
                  <a14:useLocalDpi xmlns:a14="http://schemas.microsoft.com/office/drawing/2010/main" val="0"/>
                </a:ext>
              </a:extLst>
            </a:blip>
            <a:srcRect l="11368" t="47025" r="30807"/>
            <a:stretch>
              <a:fillRect/>
            </a:stretch>
          </p:blipFill>
          <p:spPr bwMode="auto">
            <a:xfrm>
              <a:off x="2699" y="2051"/>
              <a:ext cx="396" cy="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4" name="Picture 6" descr="descarga"/>
            <p:cNvPicPr>
              <a:picLocks noChangeAspect="1" noChangeArrowheads="1"/>
            </p:cNvPicPr>
            <p:nvPr/>
          </p:nvPicPr>
          <p:blipFill>
            <a:blip r:embed="rId7" cstate="print">
              <a:extLst>
                <a:ext uri="{28A0092B-C50C-407E-A947-70E740481C1C}">
                  <a14:useLocalDpi xmlns:a14="http://schemas.microsoft.com/office/drawing/2010/main" val="0"/>
                </a:ext>
              </a:extLst>
            </a:blip>
            <a:srcRect l="11368" t="47025" r="30807"/>
            <a:stretch>
              <a:fillRect/>
            </a:stretch>
          </p:blipFill>
          <p:spPr bwMode="auto">
            <a:xfrm>
              <a:off x="1837" y="2051"/>
              <a:ext cx="396" cy="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0435" name="Picture 19" descr="Munich"/>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235825" y="2781300"/>
            <a:ext cx="603250" cy="449263"/>
          </a:xfrm>
          <a:prstGeom prst="rect">
            <a:avLst/>
          </a:prstGeom>
          <a:noFill/>
          <a:extLst>
            <a:ext uri="{909E8E84-426E-40DD-AFC4-6F175D3DCCD1}">
              <a14:hiddenFill xmlns:a14="http://schemas.microsoft.com/office/drawing/2010/main">
                <a:solidFill>
                  <a:srgbClr val="FFFFFF"/>
                </a:solidFill>
              </a14:hiddenFill>
            </a:ext>
          </a:extLst>
        </p:spPr>
      </p:pic>
      <p:pic>
        <p:nvPicPr>
          <p:cNvPr id="60436" name="Picture 20" descr="logo_heidelber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659563" y="2781300"/>
            <a:ext cx="425450" cy="419100"/>
          </a:xfrm>
          <a:prstGeom prst="rect">
            <a:avLst/>
          </a:prstGeom>
          <a:noFill/>
          <a:extLst>
            <a:ext uri="{909E8E84-426E-40DD-AFC4-6F175D3DCCD1}">
              <a14:hiddenFill xmlns:a14="http://schemas.microsoft.com/office/drawing/2010/main">
                <a:solidFill>
                  <a:srgbClr val="FFFFFF"/>
                </a:solidFill>
              </a14:hiddenFill>
            </a:ext>
          </a:extLst>
        </p:spPr>
      </p:pic>
      <p:pic>
        <p:nvPicPr>
          <p:cNvPr id="60437" name="Picture 7" descr="logo_AEMET_rgb"/>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87900" y="2816225"/>
            <a:ext cx="79375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8" name="Picture 13" descr="KIT-Logo-rgb_de"/>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651500" y="2781300"/>
            <a:ext cx="863600"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39" name="4 CuadroTexto"/>
          <p:cNvSpPr txBox="1">
            <a:spLocks noChangeArrowheads="1"/>
          </p:cNvSpPr>
          <p:nvPr/>
        </p:nvSpPr>
        <p:spPr bwMode="auto">
          <a:xfrm>
            <a:off x="4572000" y="3357563"/>
            <a:ext cx="41751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buFont typeface="Wingdings" pitchFamily="2" charset="2"/>
              <a:buChar char="à"/>
            </a:pPr>
            <a:r>
              <a:rPr lang="en-US" altLang="de-DE" sz="1400">
                <a:sym typeface="Wingdings" pitchFamily="2" charset="2"/>
              </a:rPr>
              <a:t> 2 weeks in September/October </a:t>
            </a:r>
          </a:p>
          <a:p>
            <a:pPr>
              <a:buFont typeface="Wingdings" pitchFamily="2" charset="2"/>
              <a:buChar char="à"/>
            </a:pPr>
            <a:r>
              <a:rPr lang="en-US" altLang="de-DE" sz="1400">
                <a:sym typeface="Wingdings" pitchFamily="2" charset="2"/>
              </a:rPr>
              <a:t> XCO</a:t>
            </a:r>
            <a:r>
              <a:rPr lang="en-US" altLang="de-DE" sz="1400" baseline="-25000">
                <a:sym typeface="Wingdings" pitchFamily="2" charset="2"/>
              </a:rPr>
              <a:t>2</a:t>
            </a:r>
            <a:r>
              <a:rPr lang="en-US" altLang="de-DE" sz="1400">
                <a:sym typeface="Wingdings" pitchFamily="2" charset="2"/>
              </a:rPr>
              <a:t> and XCH</a:t>
            </a:r>
            <a:r>
              <a:rPr lang="en-US" altLang="de-DE" sz="1400" baseline="-25000">
                <a:sym typeface="Wingdings" pitchFamily="2" charset="2"/>
              </a:rPr>
              <a:t>4</a:t>
            </a:r>
            <a:r>
              <a:rPr lang="en-US" altLang="de-DE" sz="1400">
                <a:sym typeface="Wingdings" pitchFamily="2" charset="2"/>
              </a:rPr>
              <a:t> (emission fluxes?)</a:t>
            </a:r>
          </a:p>
        </p:txBody>
      </p:sp>
      <p:pic>
        <p:nvPicPr>
          <p:cNvPr id="60440" name="Picture 24" descr="445301716_370095"/>
          <p:cNvPicPr>
            <a:picLocks noChangeAspect="1" noChangeArrowheads="1"/>
          </p:cNvPicPr>
          <p:nvPr/>
        </p:nvPicPr>
        <p:blipFill>
          <a:blip r:embed="rId12" cstate="print">
            <a:extLst>
              <a:ext uri="{28A0092B-C50C-407E-A947-70E740481C1C}">
                <a14:useLocalDpi xmlns:a14="http://schemas.microsoft.com/office/drawing/2010/main" val="0"/>
              </a:ext>
            </a:extLst>
          </a:blip>
          <a:srcRect l="13783" t="14975" r="12950" b="23558"/>
          <a:stretch>
            <a:fillRect/>
          </a:stretch>
        </p:blipFill>
        <p:spPr bwMode="auto">
          <a:xfrm>
            <a:off x="539750" y="1484313"/>
            <a:ext cx="3779838" cy="2378075"/>
          </a:xfrm>
          <a:prstGeom prst="rect">
            <a:avLst/>
          </a:prstGeom>
          <a:noFill/>
          <a:extLst>
            <a:ext uri="{909E8E84-426E-40DD-AFC4-6F175D3DCCD1}">
              <a14:hiddenFill xmlns:a14="http://schemas.microsoft.com/office/drawing/2010/main">
                <a:solidFill>
                  <a:srgbClr val="FFFFFF"/>
                </a:solidFill>
              </a14:hiddenFill>
            </a:ext>
          </a:extLst>
        </p:spPr>
      </p:pic>
      <p:sp>
        <p:nvSpPr>
          <p:cNvPr id="60441" name="Text Box 25"/>
          <p:cNvSpPr txBox="1">
            <a:spLocks noChangeArrowheads="1"/>
          </p:cNvSpPr>
          <p:nvPr/>
        </p:nvSpPr>
        <p:spPr bwMode="auto">
          <a:xfrm>
            <a:off x="4572000" y="1557338"/>
            <a:ext cx="36544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ES" altLang="de-DE" sz="1400"/>
              <a:t>Our EM27/SUN is already installed at Izaña.</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0" name="Picture 20" descr="universidad valladolid"/>
          <p:cNvPicPr>
            <a:picLocks noChangeAspect="1" noChangeArrowheads="1"/>
          </p:cNvPicPr>
          <p:nvPr/>
        </p:nvPicPr>
        <p:blipFill>
          <a:blip r:embed="rId3">
            <a:extLst>
              <a:ext uri="{28A0092B-C50C-407E-A947-70E740481C1C}">
                <a14:useLocalDpi xmlns:a14="http://schemas.microsoft.com/office/drawing/2010/main" val="0"/>
              </a:ext>
            </a:extLst>
          </a:blip>
          <a:srcRect l="23845" r="28572" b="23569"/>
          <a:stretch>
            <a:fillRect/>
          </a:stretch>
        </p:blipFill>
        <p:spPr bwMode="auto">
          <a:xfrm>
            <a:off x="8243888" y="692150"/>
            <a:ext cx="574675" cy="576263"/>
          </a:xfrm>
          <a:prstGeom prst="rect">
            <a:avLst/>
          </a:prstGeom>
          <a:noFill/>
          <a:extLst>
            <a:ext uri="{909E8E84-426E-40DD-AFC4-6F175D3DCCD1}">
              <a14:hiddenFill xmlns:a14="http://schemas.microsoft.com/office/drawing/2010/main">
                <a:solidFill>
                  <a:srgbClr val="FFFFFF"/>
                </a:solidFill>
              </a14:hiddenFill>
            </a:ext>
          </a:extLst>
        </p:spPr>
      </p:pic>
      <p:grpSp>
        <p:nvGrpSpPr>
          <p:cNvPr id="61444" name="Grupo 2057"/>
          <p:cNvGrpSpPr>
            <a:grpSpLocks/>
          </p:cNvGrpSpPr>
          <p:nvPr/>
        </p:nvGrpSpPr>
        <p:grpSpPr bwMode="auto">
          <a:xfrm>
            <a:off x="16937038" y="27865388"/>
            <a:ext cx="4021137" cy="4835525"/>
            <a:chOff x="16936352" y="28322041"/>
            <a:chExt cx="4022528" cy="4835586"/>
          </a:xfrm>
        </p:grpSpPr>
        <p:pic>
          <p:nvPicPr>
            <p:cNvPr id="61445" name="Picture 5" descr="TS_3isotopos_correction2isotopos_O3iim_izana"/>
            <p:cNvPicPr>
              <a:picLocks noChangeAspect="1" noChangeArrowheads="1"/>
            </p:cNvPicPr>
            <p:nvPr/>
          </p:nvPicPr>
          <p:blipFill>
            <a:blip r:embed="rId4" cstate="print">
              <a:extLst>
                <a:ext uri="{28A0092B-C50C-407E-A947-70E740481C1C}">
                  <a14:useLocalDpi xmlns:a14="http://schemas.microsoft.com/office/drawing/2010/main" val="0"/>
                </a:ext>
              </a:extLst>
            </a:blip>
            <a:srcRect b="9413"/>
            <a:stretch>
              <a:fillRect/>
            </a:stretch>
          </p:blipFill>
          <p:spPr bwMode="auto">
            <a:xfrm>
              <a:off x="16936352" y="28322041"/>
              <a:ext cx="4022528" cy="455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AutoShape 10"/>
            <p:cNvSpPr>
              <a:spLocks/>
            </p:cNvSpPr>
            <p:nvPr/>
          </p:nvSpPr>
          <p:spPr bwMode="auto">
            <a:xfrm rot="16200000">
              <a:off x="19536036" y="32101622"/>
              <a:ext cx="287342" cy="1824669"/>
            </a:xfrm>
            <a:prstGeom prst="leftBrace">
              <a:avLst>
                <a:gd name="adj1" fmla="val 64377"/>
                <a:gd name="adj2" fmla="val 50000"/>
              </a:avLst>
            </a:prstGeom>
            <a:ln>
              <a:solidFill>
                <a:srgbClr val="B43908"/>
              </a:solidFill>
              <a:headEnd/>
              <a:tailEnd/>
            </a:ln>
            <a:extLst/>
          </p:spPr>
          <p:style>
            <a:lnRef idx="1">
              <a:schemeClr val="accent6"/>
            </a:lnRef>
            <a:fillRef idx="0">
              <a:schemeClr val="accent6"/>
            </a:fillRef>
            <a:effectRef idx="0">
              <a:schemeClr val="accent6"/>
            </a:effectRef>
            <a:fontRef idx="minor">
              <a:schemeClr val="tx1"/>
            </a:fontRef>
          </p:style>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auto" hangingPunct="1">
                <a:spcBef>
                  <a:spcPts val="0"/>
                </a:spcBef>
                <a:spcAft>
                  <a:spcPts val="0"/>
                </a:spcAft>
                <a:defRPr/>
              </a:pPr>
              <a:endParaRPr lang="es-ES" altLang="es-ES"/>
            </a:p>
          </p:txBody>
        </p:sp>
      </p:grpSp>
      <p:sp>
        <p:nvSpPr>
          <p:cNvPr id="61456" name="7 CuadroTexto"/>
          <p:cNvSpPr txBox="1">
            <a:spLocks noChangeArrowheads="1"/>
          </p:cNvSpPr>
          <p:nvPr/>
        </p:nvSpPr>
        <p:spPr bwMode="auto">
          <a:xfrm>
            <a:off x="358775" y="765175"/>
            <a:ext cx="6950075" cy="769938"/>
          </a:xfrm>
          <a:prstGeom prst="rect">
            <a:avLst/>
          </a:prstGeom>
          <a:solidFill>
            <a:srgbClr val="C0C0C0"/>
          </a:solidFill>
          <a:ln w="38100">
            <a:solidFill>
              <a:schemeClr val="bg2"/>
            </a:solidFill>
            <a:miter lim="800000"/>
            <a:headEnd/>
            <a:tailEnd/>
          </a:ln>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s-ES" altLang="de-DE" b="1"/>
              <a:t>VALIASI </a:t>
            </a:r>
            <a:r>
              <a:rPr lang="es-ES" altLang="de-DE" sz="1200"/>
              <a:t>(VALidation of IASI level 2 trace gas products), EUMETSAT Fellowship, 2016-2018.</a:t>
            </a:r>
          </a:p>
          <a:p>
            <a:pPr algn="ctr"/>
            <a:r>
              <a:rPr lang="es-ES" altLang="de-DE" sz="1200" b="1"/>
              <a:t>Evaluation of the quality and long-term consistency of operational EUMETSAT/IASI trace gas products</a:t>
            </a:r>
          </a:p>
        </p:txBody>
      </p:sp>
      <p:pic>
        <p:nvPicPr>
          <p:cNvPr id="61457" name="Picture 17" descr="eumetsat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45363" y="1196975"/>
            <a:ext cx="1619250" cy="401638"/>
          </a:xfrm>
          <a:prstGeom prst="rect">
            <a:avLst/>
          </a:prstGeom>
          <a:noFill/>
          <a:extLst>
            <a:ext uri="{909E8E84-426E-40DD-AFC4-6F175D3DCCD1}">
              <a14:hiddenFill xmlns:a14="http://schemas.microsoft.com/office/drawing/2010/main">
                <a:solidFill>
                  <a:srgbClr val="FFFFFF"/>
                </a:solidFill>
              </a14:hiddenFill>
            </a:ext>
          </a:extLst>
        </p:spPr>
      </p:pic>
      <p:pic>
        <p:nvPicPr>
          <p:cNvPr id="61458" name="Picture 28" descr="C:\Users\NOVIA\Downloads\aemet_logo.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80288" y="765175"/>
            <a:ext cx="755650" cy="3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59" name="Picture 19"/>
          <p:cNvPicPr>
            <a:picLocks noChangeAspect="1" noChangeArrowheads="1"/>
          </p:cNvPicPr>
          <p:nvPr/>
        </p:nvPicPr>
        <p:blipFill>
          <a:blip r:embed="rId7" cstate="print">
            <a:extLst>
              <a:ext uri="{28A0092B-C50C-407E-A947-70E740481C1C}">
                <a14:useLocalDpi xmlns:a14="http://schemas.microsoft.com/office/drawing/2010/main" val="0"/>
              </a:ext>
            </a:extLst>
          </a:blip>
          <a:srcRect l="9938" t="7164" r="8495" b="8812"/>
          <a:stretch>
            <a:fillRect/>
          </a:stretch>
        </p:blipFill>
        <p:spPr bwMode="auto">
          <a:xfrm>
            <a:off x="7524750" y="4868863"/>
            <a:ext cx="1127125" cy="1196975"/>
          </a:xfrm>
          <a:prstGeom prst="rect">
            <a:avLst/>
          </a:prstGeom>
          <a:noFill/>
          <a:ln w="25400">
            <a:solidFill>
              <a:srgbClr val="96969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1" name="Picture 289" descr="C:\FTIR\IWGGMS\MUSICA_CH4_N2O\ndacc.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96188" y="2492375"/>
            <a:ext cx="863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63" name="Picture 23" descr="fig6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8313" y="2636838"/>
            <a:ext cx="6769100" cy="3546475"/>
          </a:xfrm>
          <a:prstGeom prst="rect">
            <a:avLst/>
          </a:prstGeom>
          <a:noFill/>
          <a:extLst>
            <a:ext uri="{909E8E84-426E-40DD-AFC4-6F175D3DCCD1}">
              <a14:hiddenFill xmlns:a14="http://schemas.microsoft.com/office/drawing/2010/main">
                <a:solidFill>
                  <a:srgbClr val="FFFFFF"/>
                </a:solidFill>
              </a14:hiddenFill>
            </a:ext>
          </a:extLst>
        </p:spPr>
      </p:pic>
      <p:sp>
        <p:nvSpPr>
          <p:cNvPr id="61464" name="Text Box 24"/>
          <p:cNvSpPr txBox="1">
            <a:spLocks noChangeArrowheads="1"/>
          </p:cNvSpPr>
          <p:nvPr/>
        </p:nvSpPr>
        <p:spPr bwMode="auto">
          <a:xfrm>
            <a:off x="7524750" y="3284538"/>
            <a:ext cx="102552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ES" altLang="de-DE" sz="1000"/>
              <a:t>Arrival Heights</a:t>
            </a:r>
          </a:p>
          <a:p>
            <a:r>
              <a:rPr lang="es-ES" altLang="de-DE" sz="1000"/>
              <a:t>Lauder</a:t>
            </a:r>
          </a:p>
          <a:p>
            <a:r>
              <a:rPr lang="es-ES" altLang="de-DE" sz="1000"/>
              <a:t>Wollongong</a:t>
            </a:r>
          </a:p>
          <a:p>
            <a:r>
              <a:rPr lang="es-ES" altLang="de-DE" sz="1000"/>
              <a:t>Reunion Island</a:t>
            </a:r>
          </a:p>
          <a:p>
            <a:r>
              <a:rPr lang="es-ES" altLang="de-DE" sz="1000"/>
              <a:t>Izaña</a:t>
            </a:r>
          </a:p>
          <a:p>
            <a:r>
              <a:rPr lang="es-ES" altLang="de-DE" sz="1000"/>
              <a:t>Junfraujoch</a:t>
            </a:r>
          </a:p>
          <a:p>
            <a:r>
              <a:rPr lang="es-ES" altLang="de-DE" sz="1000"/>
              <a:t>Kiruna</a:t>
            </a:r>
          </a:p>
          <a:p>
            <a:r>
              <a:rPr lang="es-ES" altLang="de-DE" sz="1000"/>
              <a:t>Ny-Alesund</a:t>
            </a:r>
          </a:p>
        </p:txBody>
      </p:sp>
      <p:sp>
        <p:nvSpPr>
          <p:cNvPr id="61465" name="Rectangle 25"/>
          <p:cNvSpPr>
            <a:spLocks noChangeArrowheads="1"/>
          </p:cNvSpPr>
          <p:nvPr/>
        </p:nvSpPr>
        <p:spPr bwMode="auto">
          <a:xfrm>
            <a:off x="250825" y="1628775"/>
            <a:ext cx="85693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s-ES" altLang="de-DE" sz="1200" u="sng"/>
              <a:t>An example for Ozone Total Column Comparison:</a:t>
            </a:r>
            <a:r>
              <a:rPr lang="es-ES" altLang="de-DE" sz="1200"/>
              <a:t> Bias (IASI-NDACC/FTIR) of the TOC amounts with the associated scatter (IP68) for IASI/O3 datasets (FORLI left panels and EUMETSAT right panels) for all surface types and periods (V5: September 2010-September 2014; V6: September 2014-December 2016). The bottom panel shows the Degree of Freedom (NDACC/FTIR in stars and IASI in circles).</a:t>
            </a:r>
          </a:p>
        </p:txBody>
      </p:sp>
      <p:sp>
        <p:nvSpPr>
          <p:cNvPr id="61466" name="8 CuadroTexto"/>
          <p:cNvSpPr txBox="1">
            <a:spLocks noChangeArrowheads="1"/>
          </p:cNvSpPr>
          <p:nvPr/>
        </p:nvSpPr>
        <p:spPr bwMode="auto">
          <a:xfrm>
            <a:off x="215900" y="101600"/>
            <a:ext cx="45005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s-ES" altLang="de-DE" sz="2800" b="1">
                <a:latin typeface="Trebuchet MS" pitchFamily="34" charset="0"/>
              </a:rPr>
              <a:t>On-going Projects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5 CuadroTexto"/>
          <p:cNvSpPr txBox="1">
            <a:spLocks noChangeArrowheads="1"/>
          </p:cNvSpPr>
          <p:nvPr/>
        </p:nvSpPr>
        <p:spPr bwMode="auto">
          <a:xfrm>
            <a:off x="296863" y="908050"/>
            <a:ext cx="8550275" cy="561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just">
              <a:spcAft>
                <a:spcPts val="300"/>
              </a:spcAft>
            </a:pPr>
            <a:r>
              <a:rPr lang="en-GB" altLang="de-DE" sz="1400"/>
              <a:t>1. Yela, M., et al: Hemispheric asymmetry in </a:t>
            </a:r>
            <a:r>
              <a:rPr lang="en-GB" altLang="de-DE" sz="1400" b="1"/>
              <a:t>stratospheric NO</a:t>
            </a:r>
            <a:r>
              <a:rPr lang="en-GB" altLang="de-DE" sz="1400" b="1" baseline="-25000"/>
              <a:t>2</a:t>
            </a:r>
            <a:r>
              <a:rPr lang="en-GB" altLang="de-DE" sz="1400"/>
              <a:t> trends, ACP, 2017.</a:t>
            </a:r>
            <a:endParaRPr lang="es-ES" altLang="de-DE" sz="1400"/>
          </a:p>
          <a:p>
            <a:pPr algn="just">
              <a:spcAft>
                <a:spcPts val="300"/>
              </a:spcAft>
            </a:pPr>
            <a:r>
              <a:rPr lang="es-ES" altLang="de-DE" sz="1400"/>
              <a:t>2. Bader, W ., et al:, The recent increase atmospheric </a:t>
            </a:r>
            <a:r>
              <a:rPr lang="es-ES" altLang="de-DE" sz="1400" b="1"/>
              <a:t>methane</a:t>
            </a:r>
            <a:r>
              <a:rPr lang="es-ES" altLang="de-DE" sz="1400"/>
              <a:t> from 10 years of ground-based NDACC FTIR observations since 2005,  ACP, 2017. </a:t>
            </a:r>
          </a:p>
          <a:p>
            <a:pPr algn="just">
              <a:spcAft>
                <a:spcPts val="300"/>
              </a:spcAft>
            </a:pPr>
            <a:r>
              <a:rPr lang="es-ES" altLang="de-DE" sz="1400"/>
              <a:t>3.Barthlott, S., et al: </a:t>
            </a:r>
            <a:r>
              <a:rPr lang="es-ES" altLang="de-DE" sz="1400" b="1"/>
              <a:t>Tropospheric water vapour isotopologue data</a:t>
            </a:r>
            <a:r>
              <a:rPr lang="es-ES" altLang="de-DE" sz="1400"/>
              <a:t> (H216O, H218O, and HD16O) as obtained from NDACC/FTIR solar absorption spectra, ESCD, 2017.</a:t>
            </a:r>
          </a:p>
          <a:p>
            <a:pPr algn="just">
              <a:spcAft>
                <a:spcPts val="300"/>
              </a:spcAft>
            </a:pPr>
            <a:r>
              <a:rPr lang="es-ES" altLang="de-DE" sz="1400"/>
              <a:t>4. García, O. E., et al: </a:t>
            </a:r>
            <a:r>
              <a:rPr lang="es-ES" altLang="de-DE" sz="1400" b="1"/>
              <a:t>Upper tropospheric CH4 and N2O</a:t>
            </a:r>
            <a:r>
              <a:rPr lang="es-ES" altLang="de-DE" sz="1400"/>
              <a:t> retrievals from MetOp/IASI within the project USICA , AMTD, in review, 2017.</a:t>
            </a:r>
          </a:p>
          <a:p>
            <a:pPr algn="just">
              <a:spcAft>
                <a:spcPts val="300"/>
              </a:spcAft>
            </a:pPr>
            <a:r>
              <a:rPr lang="es-ES" altLang="de-DE" sz="1400"/>
              <a:t>5. Schneider, M., et al: </a:t>
            </a:r>
            <a:r>
              <a:rPr lang="es-ES" altLang="de-DE" sz="1400" b="1"/>
              <a:t>MUSICA MetOp/IASI {H2O,</a:t>
            </a:r>
            <a:r>
              <a:rPr lang="el-GR" altLang="de-DE" sz="1400" b="1"/>
              <a:t>δ</a:t>
            </a:r>
            <a:r>
              <a:rPr lang="es-ES" altLang="de-DE" sz="1400" b="1"/>
              <a:t>D} pair</a:t>
            </a:r>
            <a:r>
              <a:rPr lang="es-ES" altLang="de-DE" sz="1400"/>
              <a:t> retrieval simulations for validating tropospheric moisture pathways in atmospheric models, AMT, 2017.</a:t>
            </a:r>
          </a:p>
          <a:p>
            <a:pPr algn="just">
              <a:spcAft>
                <a:spcPts val="300"/>
              </a:spcAft>
            </a:pPr>
            <a:r>
              <a:rPr lang="es-ES" altLang="de-DE" sz="1400"/>
              <a:t>6. Steinbrecht, W., et al: An update on </a:t>
            </a:r>
            <a:r>
              <a:rPr lang="es-ES" altLang="de-DE" sz="1400" b="1"/>
              <a:t>ozone profile</a:t>
            </a:r>
            <a:r>
              <a:rPr lang="es-ES" altLang="de-DE" sz="1400"/>
              <a:t> trends for the period 2000 to 2016, ACP, 2017.</a:t>
            </a:r>
          </a:p>
          <a:p>
            <a:pPr algn="just">
              <a:spcAft>
                <a:spcPts val="300"/>
              </a:spcAft>
            </a:pPr>
            <a:r>
              <a:rPr lang="es-ES" altLang="de-DE" sz="1400"/>
              <a:t>7. Borger, C., et al., :  Evaluation of </a:t>
            </a:r>
            <a:r>
              <a:rPr lang="es-ES" altLang="de-DE" sz="1400" b="1"/>
              <a:t>MUSICA MetOp/IASI tropospheric water vapour profiles</a:t>
            </a:r>
            <a:r>
              <a:rPr lang="es-ES" altLang="de-DE" sz="1400"/>
              <a:t> by theoretical error assessments and comparisons to GRUAN Vaisala RS92 measurements, AMTD, in review, 2017.</a:t>
            </a:r>
          </a:p>
          <a:p>
            <a:pPr algn="just">
              <a:spcAft>
                <a:spcPts val="300"/>
              </a:spcAft>
            </a:pPr>
            <a:r>
              <a:rPr lang="es-ES" altLang="de-DE" sz="1400"/>
              <a:t>8. Wunch, D., et al: Comparison of the Orbiting Carbon Observatory-2 (OCO.2)</a:t>
            </a:r>
            <a:r>
              <a:rPr lang="es-ES" altLang="de-DE" sz="1400" b="1"/>
              <a:t> XCO2 </a:t>
            </a:r>
            <a:r>
              <a:rPr lang="es-ES" altLang="de-DE" sz="1400"/>
              <a:t>measurements with TCCON, AMT, 2017.</a:t>
            </a:r>
          </a:p>
          <a:p>
            <a:pPr algn="just">
              <a:spcAft>
                <a:spcPts val="300"/>
              </a:spcAft>
            </a:pPr>
            <a:r>
              <a:rPr lang="es-ES" altLang="de-DE" sz="1400"/>
              <a:t>9. Cuevas, E., et al.,: Izaña Atmospheric Research Center Activity Report 2015-2016, WMO/GAW Report No. 236, 2017.</a:t>
            </a:r>
          </a:p>
          <a:p>
            <a:pPr algn="just">
              <a:spcAft>
                <a:spcPts val="300"/>
              </a:spcAft>
            </a:pPr>
            <a:r>
              <a:rPr lang="es-ES" altLang="de-DE" sz="1400"/>
              <a:t>10. Borsdorff, T., et al.,: Mapping </a:t>
            </a:r>
            <a:r>
              <a:rPr lang="es-ES" altLang="de-DE" sz="1400" b="1"/>
              <a:t>carbon monoxide</a:t>
            </a:r>
            <a:r>
              <a:rPr lang="es-ES" altLang="de-DE" sz="1400"/>
              <a:t> pollution from space down to city scales with daily global coverage, AMTD, in review, 2018.</a:t>
            </a:r>
          </a:p>
          <a:p>
            <a:pPr algn="just">
              <a:spcAft>
                <a:spcPts val="300"/>
              </a:spcAft>
            </a:pPr>
            <a:r>
              <a:rPr lang="es-ES" altLang="de-DE" sz="1400"/>
              <a:t>11. Gaudel, A, et al.,: The </a:t>
            </a:r>
            <a:r>
              <a:rPr lang="es-ES" altLang="de-DE" sz="1400" b="1"/>
              <a:t>Tropospheric Ozone</a:t>
            </a:r>
            <a:r>
              <a:rPr lang="es-ES" altLang="de-DE" sz="1400"/>
              <a:t> Assessment Report: Present-day distribution and trends of tropospheric ozone relevant to climate and global atmospheric chemistry model evaluation, Elem Sci Anth, 2018. </a:t>
            </a:r>
          </a:p>
          <a:p>
            <a:pPr algn="just">
              <a:spcAft>
                <a:spcPts val="300"/>
              </a:spcAft>
            </a:pPr>
            <a:r>
              <a:rPr lang="es-ES" altLang="de-DE" sz="1400"/>
              <a:t>12. Vigouroux, C., et al.,: NDACC harmonized </a:t>
            </a:r>
            <a:r>
              <a:rPr lang="es-ES" altLang="de-DE" sz="1400" b="1"/>
              <a:t>formaldehyde</a:t>
            </a:r>
            <a:r>
              <a:rPr lang="es-ES" altLang="de-DE" sz="1400"/>
              <a:t> time-series from 21 FTIR stations covering a wide range of column abundances, AMTD, in review, 2018.</a:t>
            </a:r>
          </a:p>
        </p:txBody>
      </p:sp>
      <p:sp>
        <p:nvSpPr>
          <p:cNvPr id="27652" name="Rectangle 17"/>
          <p:cNvSpPr>
            <a:spLocks noChangeArrowheads="1"/>
          </p:cNvSpPr>
          <p:nvPr/>
        </p:nvSpPr>
        <p:spPr bwMode="auto">
          <a:xfrm>
            <a:off x="179388" y="163513"/>
            <a:ext cx="8464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r>
              <a:rPr lang="es-ES" altLang="de-DE" sz="2400" b="1">
                <a:latin typeface="Trebuchet MS" pitchFamily="34" charset="0"/>
                <a:ea typeface="MS PGothic" pitchFamily="34" charset="-128"/>
              </a:rPr>
              <a:t>Publications related with Izaña FTIR activities: 2017-2018</a:t>
            </a:r>
          </a:p>
        </p:txBody>
      </p:sp>
      <p:sp>
        <p:nvSpPr>
          <p:cNvPr id="27653" name="Text Box 5"/>
          <p:cNvSpPr txBox="1">
            <a:spLocks noChangeArrowheads="1"/>
          </p:cNvSpPr>
          <p:nvPr/>
        </p:nvSpPr>
        <p:spPr bwMode="auto">
          <a:xfrm rot="16200000">
            <a:off x="-162718" y="2296318"/>
            <a:ext cx="692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ES" altLang="de-DE" b="1"/>
              <a:t>2017</a:t>
            </a:r>
          </a:p>
        </p:txBody>
      </p:sp>
      <p:sp>
        <p:nvSpPr>
          <p:cNvPr id="27654" name="Text Box 6"/>
          <p:cNvSpPr txBox="1">
            <a:spLocks noChangeArrowheads="1"/>
          </p:cNvSpPr>
          <p:nvPr/>
        </p:nvSpPr>
        <p:spPr bwMode="auto">
          <a:xfrm rot="16200000">
            <a:off x="-161131" y="5536407"/>
            <a:ext cx="692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ES" altLang="de-DE" b="1"/>
              <a:t>2018</a:t>
            </a:r>
          </a:p>
        </p:txBody>
      </p:sp>
      <p:sp>
        <p:nvSpPr>
          <p:cNvPr id="27655" name="Line 7"/>
          <p:cNvSpPr>
            <a:spLocks noChangeShapeType="1"/>
          </p:cNvSpPr>
          <p:nvPr/>
        </p:nvSpPr>
        <p:spPr bwMode="auto">
          <a:xfrm>
            <a:off x="323850" y="981075"/>
            <a:ext cx="0" cy="381635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27656" name="Line 8"/>
          <p:cNvSpPr>
            <a:spLocks noChangeShapeType="1"/>
          </p:cNvSpPr>
          <p:nvPr/>
        </p:nvSpPr>
        <p:spPr bwMode="auto">
          <a:xfrm>
            <a:off x="323850" y="4941888"/>
            <a:ext cx="0" cy="16557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1120</Words>
  <Application>Microsoft Office PowerPoint</Application>
  <PresentationFormat>Bildschirmpräsentation (4:3)</PresentationFormat>
  <Paragraphs>92</Paragraphs>
  <Slides>8</Slides>
  <Notes>6</Notes>
  <HiddenSlides>0</HiddenSlides>
  <MMClips>0</MMClips>
  <ScaleCrop>false</ScaleCrop>
  <HeadingPairs>
    <vt:vector size="8" baseType="variant">
      <vt:variant>
        <vt:lpstr>Verwendete Schriftarten</vt:lpstr>
      </vt:variant>
      <vt:variant>
        <vt:i4>7</vt:i4>
      </vt:variant>
      <vt:variant>
        <vt:lpstr>Design</vt:lpstr>
      </vt:variant>
      <vt:variant>
        <vt:i4>1</vt:i4>
      </vt:variant>
      <vt:variant>
        <vt:lpstr>Eingebettete OLE-Server</vt:lpstr>
      </vt:variant>
      <vt:variant>
        <vt:i4>1</vt:i4>
      </vt:variant>
      <vt:variant>
        <vt:lpstr>Folientitel</vt:lpstr>
      </vt:variant>
      <vt:variant>
        <vt:i4>8</vt:i4>
      </vt:variant>
    </vt:vector>
  </HeadingPairs>
  <TitlesOfParts>
    <vt:vector size="17" baseType="lpstr">
      <vt:lpstr>MS PGothic</vt:lpstr>
      <vt:lpstr>Arial</vt:lpstr>
      <vt:lpstr>Arial Narrow</vt:lpstr>
      <vt:lpstr>Calibri</vt:lpstr>
      <vt:lpstr>Symbol</vt:lpstr>
      <vt:lpstr>Trebuchet MS</vt:lpstr>
      <vt:lpstr>Wingdings</vt:lpstr>
      <vt:lpstr>Tema de Office</vt:lpstr>
      <vt:lpstr>Graph</vt:lpstr>
      <vt:lpstr>IZAÑA SITE REPORT</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IZAÑA SITE REPORT  2016/2017</dc:title>
  <dc:creator>ELIEZER</dc:creator>
  <cp:lastModifiedBy>Blumenstock, Thomas (IMK)</cp:lastModifiedBy>
  <cp:revision>257</cp:revision>
  <dcterms:created xsi:type="dcterms:W3CDTF">2017-05-11T12:32:28Z</dcterms:created>
  <dcterms:modified xsi:type="dcterms:W3CDTF">2018-06-13T13:42:01Z</dcterms:modified>
</cp:coreProperties>
</file>