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notesMasterIdLst>
    <p:notesMasterId r:id="rId29"/>
  </p:notesMasterIdLst>
  <p:sldIdLst>
    <p:sldId id="256" r:id="rId2"/>
    <p:sldId id="265" r:id="rId3"/>
    <p:sldId id="465" r:id="rId4"/>
    <p:sldId id="467" r:id="rId5"/>
    <p:sldId id="466" r:id="rId6"/>
    <p:sldId id="479" r:id="rId7"/>
    <p:sldId id="469" r:id="rId8"/>
    <p:sldId id="470" r:id="rId9"/>
    <p:sldId id="473" r:id="rId10"/>
    <p:sldId id="492" r:id="rId11"/>
    <p:sldId id="493" r:id="rId12"/>
    <p:sldId id="468" r:id="rId13"/>
    <p:sldId id="474" r:id="rId14"/>
    <p:sldId id="471" r:id="rId15"/>
    <p:sldId id="472" r:id="rId16"/>
    <p:sldId id="475" r:id="rId17"/>
    <p:sldId id="489" r:id="rId18"/>
    <p:sldId id="478" r:id="rId19"/>
    <p:sldId id="481" r:id="rId20"/>
    <p:sldId id="482" r:id="rId21"/>
    <p:sldId id="483" r:id="rId22"/>
    <p:sldId id="487" r:id="rId23"/>
    <p:sldId id="488" r:id="rId24"/>
    <p:sldId id="484" r:id="rId25"/>
    <p:sldId id="490" r:id="rId26"/>
    <p:sldId id="443" r:id="rId27"/>
    <p:sldId id="477" r:id="rId28"/>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218EE"/>
    <a:srgbClr val="8303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9791" autoAdjust="0"/>
  </p:normalViewPr>
  <p:slideViewPr>
    <p:cSldViewPr>
      <p:cViewPr varScale="1">
        <p:scale>
          <a:sx n="66" d="100"/>
          <a:sy n="66" d="100"/>
        </p:scale>
        <p:origin x="48" y="120"/>
      </p:cViewPr>
      <p:guideLst>
        <p:guide orient="horz" pos="2160"/>
        <p:guide pos="3840"/>
      </p:guideLst>
    </p:cSldViewPr>
  </p:slideViewPr>
  <p:notesTextViewPr>
    <p:cViewPr>
      <p:scale>
        <a:sx n="100" d="100"/>
        <a:sy n="100" d="100"/>
      </p:scale>
      <p:origin x="0" y="0"/>
    </p:cViewPr>
  </p:notesTextViewPr>
  <p:sorterViewPr>
    <p:cViewPr varScale="1">
      <p:scale>
        <a:sx n="1" d="1"/>
        <a:sy n="1" d="1"/>
      </p:scale>
      <p:origin x="0" y="-1070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6C801B8-1237-4AFB-82A1-2324E164B298}" type="datetimeFigureOut">
              <a:rPr kumimoji="1" lang="ja-JP" altLang="en-US" smtClean="0"/>
              <a:pPr/>
              <a:t>2018/6/14</a:t>
            </a:fld>
            <a:endParaRPr kumimoji="1" lang="ja-JP" altLang="en-US"/>
          </a:p>
        </p:txBody>
      </p:sp>
      <p:sp>
        <p:nvSpPr>
          <p:cNvPr id="4" name="スライド イメージ プレースホルダ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87519B7-AA27-4A59-A7AF-8161DED2BE86}" type="slidenum">
              <a:rPr kumimoji="1" lang="ja-JP" altLang="en-US" smtClean="0"/>
              <a:pPr/>
              <a:t>‹#›</a:t>
            </a:fld>
            <a:endParaRPr kumimoji="1" lang="ja-JP" altLang="en-US"/>
          </a:p>
        </p:txBody>
      </p:sp>
    </p:spTree>
    <p:extLst>
      <p:ext uri="{BB962C8B-B14F-4D97-AF65-F5344CB8AC3E}">
        <p14:creationId xmlns:p14="http://schemas.microsoft.com/office/powerpoint/2010/main" val="364964125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E9A78D8E-F90E-40DA-87F1-9E88CDD38382}" type="datetime1">
              <a:rPr kumimoji="1" lang="ja-JP" altLang="en-US" smtClean="0"/>
              <a:pPr/>
              <a:t>2018/6/14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BA6D0D7-F267-4081-9513-1CDB862539BF}" type="slidenum">
              <a:rPr kumimoji="1" lang="ja-JP" altLang="en-US" smtClean="0"/>
              <a:pPr/>
              <a:t>‹#›</a:t>
            </a:fld>
            <a:endParaRPr kumimoji="1" lang="ja-JP" altLang="en-US"/>
          </a:p>
        </p:txBody>
      </p:sp>
    </p:spTree>
    <p:extLst>
      <p:ext uri="{BB962C8B-B14F-4D97-AF65-F5344CB8AC3E}">
        <p14:creationId xmlns:p14="http://schemas.microsoft.com/office/powerpoint/2010/main" val="12240576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52650B25-D405-4848-B979-F99709DBF638}" type="datetime1">
              <a:rPr kumimoji="1" lang="ja-JP" altLang="en-US" smtClean="0"/>
              <a:pPr/>
              <a:t>2018/6/14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BA6D0D7-F267-4081-9513-1CDB862539BF}" type="slidenum">
              <a:rPr lang="ja-JP" altLang="en-US" smtClean="0"/>
              <a:pPr/>
              <a:t>‹#›</a:t>
            </a:fld>
            <a:endParaRPr lang="ja-JP" altLang="en-US" dirty="0"/>
          </a:p>
        </p:txBody>
      </p:sp>
    </p:spTree>
    <p:extLst>
      <p:ext uri="{BB962C8B-B14F-4D97-AF65-F5344CB8AC3E}">
        <p14:creationId xmlns:p14="http://schemas.microsoft.com/office/powerpoint/2010/main" val="2085462661"/>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52650B25-D405-4848-B979-F99709DBF638}" type="datetime1">
              <a:rPr kumimoji="1" lang="ja-JP" altLang="en-US" smtClean="0"/>
              <a:pPr/>
              <a:t>2018/6/14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BA6D0D7-F267-4081-9513-1CDB862539BF}" type="slidenum">
              <a:rPr lang="ja-JP" altLang="en-US" smtClean="0"/>
              <a:pPr/>
              <a:t>‹#›</a:t>
            </a:fld>
            <a:endParaRPr lang="ja-JP" altLang="en-US" dirty="0"/>
          </a:p>
        </p:txBody>
      </p:sp>
    </p:spTree>
    <p:extLst>
      <p:ext uri="{BB962C8B-B14F-4D97-AF65-F5344CB8AC3E}">
        <p14:creationId xmlns:p14="http://schemas.microsoft.com/office/powerpoint/2010/main" val="2629184297"/>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8B17187E-D733-4CA3-BBC3-10C60B89D9B2}" type="datetime1">
              <a:rPr kumimoji="1" lang="ja-JP" altLang="en-US" smtClean="0"/>
              <a:pPr/>
              <a:t>2018/6/14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BA6D0D7-F267-4081-9513-1CDB862539BF}" type="slidenum">
              <a:rPr kumimoji="1" lang="ja-JP" altLang="en-US" smtClean="0"/>
              <a:pPr/>
              <a:t>‹#›</a:t>
            </a:fld>
            <a:endParaRPr kumimoji="1" lang="ja-JP" altLang="en-US"/>
          </a:p>
        </p:txBody>
      </p:sp>
    </p:spTree>
    <p:extLst>
      <p:ext uri="{BB962C8B-B14F-4D97-AF65-F5344CB8AC3E}">
        <p14:creationId xmlns:p14="http://schemas.microsoft.com/office/powerpoint/2010/main" val="12922735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8F0B8284-57CC-4EAF-913C-EC9E45A82C12}" type="datetime1">
              <a:rPr kumimoji="1" lang="ja-JP" altLang="en-US" smtClean="0"/>
              <a:pPr/>
              <a:t>2018/6/14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BA6D0D7-F267-4081-9513-1CDB862539BF}" type="slidenum">
              <a:rPr kumimoji="1" lang="ja-JP" altLang="en-US" smtClean="0"/>
              <a:pPr/>
              <a:t>‹#›</a:t>
            </a:fld>
            <a:endParaRPr kumimoji="1" lang="ja-JP" altLang="en-US"/>
          </a:p>
        </p:txBody>
      </p:sp>
    </p:spTree>
    <p:extLst>
      <p:ext uri="{BB962C8B-B14F-4D97-AF65-F5344CB8AC3E}">
        <p14:creationId xmlns:p14="http://schemas.microsoft.com/office/powerpoint/2010/main" val="376227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6207AB66-C8E9-444A-8DE7-1E2D1E822952}" type="datetime1">
              <a:rPr kumimoji="1" lang="ja-JP" altLang="en-US" smtClean="0"/>
              <a:pPr/>
              <a:t>2018/6/14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BA6D0D7-F267-4081-9513-1CDB862539BF}" type="slidenum">
              <a:rPr kumimoji="1" lang="ja-JP" altLang="en-US" smtClean="0"/>
              <a:pPr/>
              <a:t>‹#›</a:t>
            </a:fld>
            <a:endParaRPr kumimoji="1" lang="ja-JP" altLang="en-US"/>
          </a:p>
        </p:txBody>
      </p:sp>
    </p:spTree>
    <p:extLst>
      <p:ext uri="{BB962C8B-B14F-4D97-AF65-F5344CB8AC3E}">
        <p14:creationId xmlns:p14="http://schemas.microsoft.com/office/powerpoint/2010/main" val="22618961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839788" y="2505075"/>
            <a:ext cx="5157787"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6172200" y="2505075"/>
            <a:ext cx="5183188"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350F732C-6704-4783-922C-E7FFFA8D7369}" type="datetime1">
              <a:rPr kumimoji="1" lang="ja-JP" altLang="en-US" smtClean="0"/>
              <a:pPr/>
              <a:t>2018/6/14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7BA6D0D7-F267-4081-9513-1CDB862539BF}" type="slidenum">
              <a:rPr kumimoji="1" lang="ja-JP" altLang="en-US" smtClean="0"/>
              <a:pPr/>
              <a:t>‹#›</a:t>
            </a:fld>
            <a:endParaRPr kumimoji="1" lang="ja-JP" altLang="en-US"/>
          </a:p>
        </p:txBody>
      </p:sp>
    </p:spTree>
    <p:extLst>
      <p:ext uri="{BB962C8B-B14F-4D97-AF65-F5344CB8AC3E}">
        <p14:creationId xmlns:p14="http://schemas.microsoft.com/office/powerpoint/2010/main" val="21207518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48D092D6-CE05-40A7-A653-19C0A21055E7}" type="datetime1">
              <a:rPr kumimoji="1" lang="ja-JP" altLang="en-US" smtClean="0"/>
              <a:pPr/>
              <a:t>2018/6/14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7BA6D0D7-F267-4081-9513-1CDB862539BF}" type="slidenum">
              <a:rPr kumimoji="1" lang="ja-JP" altLang="en-US" smtClean="0"/>
              <a:pPr/>
              <a:t>‹#›</a:t>
            </a:fld>
            <a:endParaRPr kumimoji="1" lang="ja-JP" altLang="en-US"/>
          </a:p>
        </p:txBody>
      </p:sp>
    </p:spTree>
    <p:extLst>
      <p:ext uri="{BB962C8B-B14F-4D97-AF65-F5344CB8AC3E}">
        <p14:creationId xmlns:p14="http://schemas.microsoft.com/office/powerpoint/2010/main" val="38681331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35E644-EAAD-4601-9069-3091FC14AB20}" type="datetime1">
              <a:rPr kumimoji="1" lang="ja-JP" altLang="en-US" smtClean="0"/>
              <a:pPr/>
              <a:t>2018/6/14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7BA6D0D7-F267-4081-9513-1CDB862539BF}" type="slidenum">
              <a:rPr lang="ja-JP" altLang="en-US" smtClean="0"/>
              <a:pPr/>
              <a:t>‹#›</a:t>
            </a:fld>
            <a:endParaRPr lang="ja-JP" altLang="en-US" dirty="0"/>
          </a:p>
        </p:txBody>
      </p:sp>
    </p:spTree>
    <p:extLst>
      <p:ext uri="{BB962C8B-B14F-4D97-AF65-F5344CB8AC3E}">
        <p14:creationId xmlns:p14="http://schemas.microsoft.com/office/powerpoint/2010/main" val="1818891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52650B25-D405-4848-B979-F99709DBF638}" type="datetime1">
              <a:rPr kumimoji="1" lang="ja-JP" altLang="en-US" smtClean="0"/>
              <a:pPr/>
              <a:t>2018/6/14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BA6D0D7-F267-4081-9513-1CDB862539BF}" type="slidenum">
              <a:rPr lang="ja-JP" altLang="en-US" smtClean="0"/>
              <a:pPr/>
              <a:t>‹#›</a:t>
            </a:fld>
            <a:endParaRPr lang="ja-JP" altLang="en-US" dirty="0"/>
          </a:p>
        </p:txBody>
      </p:sp>
    </p:spTree>
    <p:extLst>
      <p:ext uri="{BB962C8B-B14F-4D97-AF65-F5344CB8AC3E}">
        <p14:creationId xmlns:p14="http://schemas.microsoft.com/office/powerpoint/2010/main" val="2458031876"/>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EF99FB4D-CF72-4C1E-BFE3-0EC866854056}" type="datetime1">
              <a:rPr kumimoji="1" lang="ja-JP" altLang="en-US" smtClean="0"/>
              <a:pPr/>
              <a:t>2018/6/14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BA6D0D7-F267-4081-9513-1CDB862539BF}" type="slidenum">
              <a:rPr kumimoji="1" lang="ja-JP" altLang="en-US" smtClean="0"/>
              <a:pPr/>
              <a:t>‹#›</a:t>
            </a:fld>
            <a:endParaRPr kumimoji="1" lang="ja-JP" altLang="en-US"/>
          </a:p>
        </p:txBody>
      </p:sp>
    </p:spTree>
    <p:extLst>
      <p:ext uri="{BB962C8B-B14F-4D97-AF65-F5344CB8AC3E}">
        <p14:creationId xmlns:p14="http://schemas.microsoft.com/office/powerpoint/2010/main" val="34296288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ja-JP" altLang="en-US" dirty="0" smtClean="0"/>
              <a:t>マスター タイトルの書式設定</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650B25-D405-4848-B979-F99709DBF638}" type="datetime1">
              <a:rPr kumimoji="1" lang="ja-JP" altLang="en-US" smtClean="0"/>
              <a:pPr/>
              <a:t>2018/6/14</a:t>
            </a:fld>
            <a:endParaRPr kumimoji="1" lang="ja-JP"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BA6D0D7-F267-4081-9513-1CDB862539BF}" type="slidenum">
              <a:rPr lang="ja-JP" altLang="en-US" smtClean="0"/>
              <a:pPr/>
              <a:t>‹#›</a:t>
            </a:fld>
            <a:endParaRPr lang="ja-JP" altLang="en-US" dirty="0"/>
          </a:p>
        </p:txBody>
      </p:sp>
      <p:sp>
        <p:nvSpPr>
          <p:cNvPr id="7" name="テキスト ボックス 6"/>
          <p:cNvSpPr txBox="1"/>
          <p:nvPr userDrawn="1"/>
        </p:nvSpPr>
        <p:spPr>
          <a:xfrm>
            <a:off x="7771658" y="60908"/>
            <a:ext cx="4687502" cy="307777"/>
          </a:xfrm>
          <a:prstGeom prst="rect">
            <a:avLst/>
          </a:prstGeom>
          <a:noFill/>
        </p:spPr>
        <p:txBody>
          <a:bodyPr wrap="none" rtlCol="0">
            <a:spAutoFit/>
          </a:bodyPr>
          <a:lstStyle/>
          <a:p>
            <a:r>
              <a:rPr kumimoji="1" lang="en-US" altLang="ja-JP" sz="1400" dirty="0">
                <a:solidFill>
                  <a:srgbClr val="002060"/>
                </a:solidFill>
              </a:rPr>
              <a:t>NDACC/IRWG meeting  2018.6.11-15, Cuautla, Mexico</a:t>
            </a:r>
            <a:endParaRPr kumimoji="1" lang="ja-JP" altLang="en-US" sz="1400" dirty="0">
              <a:solidFill>
                <a:srgbClr val="002060"/>
              </a:solidFill>
            </a:endParaRPr>
          </a:p>
        </p:txBody>
      </p:sp>
      <p:pic>
        <p:nvPicPr>
          <p:cNvPr id="8" name="図 7">
            <a:extLst>
              <a:ext uri="{FF2B5EF4-FFF2-40B4-BE49-F238E27FC236}">
                <a16:creationId xmlns:a16="http://schemas.microsoft.com/office/drawing/2014/main" xmlns="" id="{167B059E-D3A3-444F-9F6B-3B72126F7BE0}"/>
              </a:ext>
            </a:extLst>
          </p:cNvPr>
          <p:cNvPicPr>
            <a:picLocks noChangeAspect="1"/>
          </p:cNvPicPr>
          <p:nvPr userDrawn="1"/>
        </p:nvPicPr>
        <p:blipFill>
          <a:blip r:embed="rId14"/>
          <a:stretch>
            <a:fillRect/>
          </a:stretch>
        </p:blipFill>
        <p:spPr>
          <a:xfrm>
            <a:off x="10010" y="12747"/>
            <a:ext cx="1045429" cy="533549"/>
          </a:xfrm>
          <a:prstGeom prst="rect">
            <a:avLst/>
          </a:prstGeom>
        </p:spPr>
      </p:pic>
      <p:sp>
        <p:nvSpPr>
          <p:cNvPr id="9" name="正方形/長方形 8">
            <a:extLst>
              <a:ext uri="{FF2B5EF4-FFF2-40B4-BE49-F238E27FC236}">
                <a16:creationId xmlns:a16="http://schemas.microsoft.com/office/drawing/2014/main" xmlns="" id="{3B7E03A3-BF6F-4DB9-AF53-89844A0552AF}"/>
              </a:ext>
            </a:extLst>
          </p:cNvPr>
          <p:cNvSpPr/>
          <p:nvPr userDrawn="1"/>
        </p:nvSpPr>
        <p:spPr>
          <a:xfrm>
            <a:off x="1055440" y="200834"/>
            <a:ext cx="2007281" cy="338554"/>
          </a:xfrm>
          <a:prstGeom prst="rect">
            <a:avLst/>
          </a:prstGeom>
        </p:spPr>
        <p:txBody>
          <a:bodyPr wrap="none">
            <a:spAutoFit/>
          </a:bodyPr>
          <a:lstStyle/>
          <a:p>
            <a:r>
              <a:rPr lang="en-US" altLang="ja-JP" sz="800" dirty="0">
                <a:effectLst/>
                <a:latin typeface="Times New Roman" panose="02020603050405020304" pitchFamily="18" charset="0"/>
                <a:ea typeface="ＭＳ 明朝" panose="02020609040205080304" pitchFamily="17" charset="-128"/>
              </a:rPr>
              <a:t>National Institute for Environmental Studies</a:t>
            </a:r>
          </a:p>
          <a:p>
            <a:r>
              <a:rPr lang="en-US" altLang="ja-JP" sz="800" dirty="0">
                <a:effectLst/>
                <a:latin typeface="Times New Roman" panose="02020603050405020304" pitchFamily="18" charset="0"/>
                <a:ea typeface="ＭＳ 明朝" panose="02020609040205080304" pitchFamily="17" charset="-128"/>
              </a:rPr>
              <a:t>Tsukuba,</a:t>
            </a:r>
            <a:r>
              <a:rPr lang="ja-JP" altLang="en-US" sz="800" dirty="0">
                <a:effectLst/>
                <a:latin typeface="Times New Roman" panose="02020603050405020304" pitchFamily="18" charset="0"/>
                <a:ea typeface="ＭＳ 明朝" panose="02020609040205080304" pitchFamily="17" charset="-128"/>
              </a:rPr>
              <a:t> </a:t>
            </a:r>
            <a:r>
              <a:rPr lang="en-US" altLang="ja-JP" sz="800" dirty="0">
                <a:effectLst/>
                <a:latin typeface="Times New Roman" panose="02020603050405020304" pitchFamily="18" charset="0"/>
                <a:ea typeface="ＭＳ 明朝" panose="02020609040205080304" pitchFamily="17" charset="-128"/>
              </a:rPr>
              <a:t>Japan</a:t>
            </a:r>
          </a:p>
        </p:txBody>
      </p:sp>
      <p:graphicFrame>
        <p:nvGraphicFramePr>
          <p:cNvPr id="10" name="オブジェクト 9">
            <a:extLst>
              <a:ext uri="{FF2B5EF4-FFF2-40B4-BE49-F238E27FC236}">
                <a16:creationId xmlns:a16="http://schemas.microsoft.com/office/drawing/2014/main" xmlns="" id="{7E7FE3EF-A13A-49DB-AB9C-4CD275984B1E}"/>
              </a:ext>
            </a:extLst>
          </p:cNvPr>
          <p:cNvGraphicFramePr>
            <a:graphicFrameLocks noChangeAspect="1"/>
          </p:cNvGraphicFramePr>
          <p:nvPr userDrawn="1">
            <p:extLst>
              <p:ext uri="{D42A27DB-BD31-4B8C-83A1-F6EECF244321}">
                <p14:modId xmlns:p14="http://schemas.microsoft.com/office/powerpoint/2010/main" val="846777735"/>
              </p:ext>
            </p:extLst>
          </p:nvPr>
        </p:nvGraphicFramePr>
        <p:xfrm>
          <a:off x="3287688" y="44624"/>
          <a:ext cx="504055" cy="491350"/>
        </p:xfrm>
        <a:graphic>
          <a:graphicData uri="http://schemas.openxmlformats.org/presentationml/2006/ole">
            <mc:AlternateContent xmlns:mc="http://schemas.openxmlformats.org/markup-compatibility/2006">
              <mc:Choice xmlns:v="urn:schemas-microsoft-com:vml" Requires="v">
                <p:oleObj spid="_x0000_s6152" name="Photo Editor ｲﾒｰｼﾞ" r:id="rId15" imgW="4877481" imgH="4877481" progId="MSPhotoEd.3">
                  <p:embed/>
                </p:oleObj>
              </mc:Choice>
              <mc:Fallback>
                <p:oleObj name="Photo Editor ｲﾒｰｼﾞ" r:id="rId15" imgW="4877481" imgH="4877481" progId="MSPhotoEd.3">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287688" y="44624"/>
                        <a:ext cx="504055" cy="491350"/>
                      </a:xfrm>
                      <a:prstGeom prst="rect">
                        <a:avLst/>
                      </a:prstGeom>
                      <a:noFill/>
                      <a:ln>
                        <a:noFill/>
                      </a:ln>
                    </p:spPr>
                  </p:pic>
                </p:oleObj>
              </mc:Fallback>
            </mc:AlternateContent>
          </a:graphicData>
        </a:graphic>
      </p:graphicFrame>
      <p:sp>
        <p:nvSpPr>
          <p:cNvPr id="11" name="正方形/長方形 10">
            <a:extLst>
              <a:ext uri="{FF2B5EF4-FFF2-40B4-BE49-F238E27FC236}">
                <a16:creationId xmlns:a16="http://schemas.microsoft.com/office/drawing/2014/main" xmlns="" id="{52B77DD4-97B9-4B95-982B-A3E3479FADB7}"/>
              </a:ext>
            </a:extLst>
          </p:cNvPr>
          <p:cNvSpPr/>
          <p:nvPr userDrawn="1"/>
        </p:nvSpPr>
        <p:spPr>
          <a:xfrm>
            <a:off x="3863361" y="230188"/>
            <a:ext cx="962123" cy="338554"/>
          </a:xfrm>
          <a:prstGeom prst="rect">
            <a:avLst/>
          </a:prstGeom>
        </p:spPr>
        <p:txBody>
          <a:bodyPr wrap="none">
            <a:spAutoFit/>
          </a:bodyPr>
          <a:lstStyle/>
          <a:p>
            <a:r>
              <a:rPr lang="en-US" altLang="ja-JP" sz="800" dirty="0">
                <a:effectLst/>
                <a:latin typeface="Times New Roman" panose="02020603050405020304" pitchFamily="18" charset="0"/>
                <a:ea typeface="ＭＳ 明朝" panose="02020609040205080304" pitchFamily="17" charset="-128"/>
              </a:rPr>
              <a:t>Tohoku</a:t>
            </a:r>
            <a:r>
              <a:rPr lang="ja-JP" altLang="en-US" sz="800" dirty="0">
                <a:effectLst/>
                <a:latin typeface="Times New Roman" panose="02020603050405020304" pitchFamily="18" charset="0"/>
                <a:ea typeface="ＭＳ 明朝" panose="02020609040205080304" pitchFamily="17" charset="-128"/>
              </a:rPr>
              <a:t> </a:t>
            </a:r>
            <a:r>
              <a:rPr lang="en-US" altLang="ja-JP" sz="800" dirty="0">
                <a:effectLst/>
                <a:latin typeface="Times New Roman" panose="02020603050405020304" pitchFamily="18" charset="0"/>
                <a:ea typeface="ＭＳ 明朝" panose="02020609040205080304" pitchFamily="17" charset="-128"/>
              </a:rPr>
              <a:t>University</a:t>
            </a:r>
          </a:p>
          <a:p>
            <a:r>
              <a:rPr lang="en-US" altLang="ja-JP" sz="800" dirty="0">
                <a:effectLst/>
                <a:latin typeface="Times New Roman" panose="02020603050405020304" pitchFamily="18" charset="0"/>
                <a:ea typeface="ＭＳ 明朝" panose="02020609040205080304" pitchFamily="17" charset="-128"/>
              </a:rPr>
              <a:t>Sendai,</a:t>
            </a:r>
            <a:r>
              <a:rPr lang="ja-JP" altLang="en-US" sz="800" dirty="0">
                <a:effectLst/>
                <a:latin typeface="Times New Roman" panose="02020603050405020304" pitchFamily="18" charset="0"/>
                <a:ea typeface="ＭＳ 明朝" panose="02020609040205080304" pitchFamily="17" charset="-128"/>
              </a:rPr>
              <a:t> </a:t>
            </a:r>
            <a:r>
              <a:rPr lang="en-US" altLang="ja-JP" sz="800" dirty="0">
                <a:effectLst/>
                <a:latin typeface="Times New Roman" panose="02020603050405020304" pitchFamily="18" charset="0"/>
                <a:ea typeface="ＭＳ 明朝" panose="02020609040205080304" pitchFamily="17" charset="-128"/>
              </a:rPr>
              <a:t>Japan</a:t>
            </a:r>
          </a:p>
        </p:txBody>
      </p:sp>
      <p:pic>
        <p:nvPicPr>
          <p:cNvPr id="12" name="図 11"/>
          <p:cNvPicPr>
            <a:picLocks noChangeAspect="1"/>
          </p:cNvPicPr>
          <p:nvPr userDrawn="1"/>
        </p:nvPicPr>
        <p:blipFill>
          <a:blip r:embed="rId17"/>
          <a:stretch>
            <a:fillRect/>
          </a:stretch>
        </p:blipFill>
        <p:spPr>
          <a:xfrm>
            <a:off x="5035354" y="60908"/>
            <a:ext cx="790575" cy="495300"/>
          </a:xfrm>
          <a:prstGeom prst="rect">
            <a:avLst/>
          </a:prstGeom>
        </p:spPr>
      </p:pic>
      <p:sp>
        <p:nvSpPr>
          <p:cNvPr id="13" name="正方形/長方形 12">
            <a:extLst>
              <a:ext uri="{FF2B5EF4-FFF2-40B4-BE49-F238E27FC236}">
                <a16:creationId xmlns:a16="http://schemas.microsoft.com/office/drawing/2014/main" xmlns="" id="{52B77DD4-97B9-4B95-982B-A3E3479FADB7}"/>
              </a:ext>
            </a:extLst>
          </p:cNvPr>
          <p:cNvSpPr/>
          <p:nvPr userDrawn="1"/>
        </p:nvSpPr>
        <p:spPr>
          <a:xfrm>
            <a:off x="5807968" y="210126"/>
            <a:ext cx="960519" cy="338554"/>
          </a:xfrm>
          <a:prstGeom prst="rect">
            <a:avLst/>
          </a:prstGeom>
        </p:spPr>
        <p:txBody>
          <a:bodyPr wrap="none">
            <a:spAutoFit/>
          </a:bodyPr>
          <a:lstStyle/>
          <a:p>
            <a:r>
              <a:rPr lang="en-US" altLang="ja-JP" sz="800" dirty="0" smtClean="0">
                <a:effectLst/>
                <a:latin typeface="Times New Roman" panose="02020603050405020304" pitchFamily="18" charset="0"/>
                <a:ea typeface="ＭＳ 明朝" panose="02020609040205080304" pitchFamily="17" charset="-128"/>
              </a:rPr>
              <a:t>Nagoya</a:t>
            </a:r>
            <a:r>
              <a:rPr lang="ja-JP" altLang="en-US" sz="800" dirty="0" smtClean="0">
                <a:effectLst/>
                <a:latin typeface="Times New Roman" panose="02020603050405020304" pitchFamily="18" charset="0"/>
                <a:ea typeface="ＭＳ 明朝" panose="02020609040205080304" pitchFamily="17" charset="-128"/>
              </a:rPr>
              <a:t> </a:t>
            </a:r>
            <a:r>
              <a:rPr lang="en-US" altLang="ja-JP" sz="800" dirty="0">
                <a:effectLst/>
                <a:latin typeface="Times New Roman" panose="02020603050405020304" pitchFamily="18" charset="0"/>
                <a:ea typeface="ＭＳ 明朝" panose="02020609040205080304" pitchFamily="17" charset="-128"/>
              </a:rPr>
              <a:t>University</a:t>
            </a:r>
          </a:p>
          <a:p>
            <a:r>
              <a:rPr lang="en-US" altLang="ja-JP" sz="800" dirty="0" smtClean="0">
                <a:effectLst/>
                <a:latin typeface="Times New Roman" panose="02020603050405020304" pitchFamily="18" charset="0"/>
                <a:ea typeface="ＭＳ 明朝" panose="02020609040205080304" pitchFamily="17" charset="-128"/>
              </a:rPr>
              <a:t>Nagoya,</a:t>
            </a:r>
            <a:r>
              <a:rPr lang="ja-JP" altLang="en-US" sz="800" dirty="0" smtClean="0">
                <a:effectLst/>
                <a:latin typeface="Times New Roman" panose="02020603050405020304" pitchFamily="18" charset="0"/>
                <a:ea typeface="ＭＳ 明朝" panose="02020609040205080304" pitchFamily="17" charset="-128"/>
              </a:rPr>
              <a:t> </a:t>
            </a:r>
            <a:r>
              <a:rPr lang="en-US" altLang="ja-JP" sz="800" dirty="0">
                <a:effectLst/>
                <a:latin typeface="Times New Roman" panose="02020603050405020304" pitchFamily="18" charset="0"/>
                <a:ea typeface="ＭＳ 明朝" panose="02020609040205080304" pitchFamily="17" charset="-128"/>
              </a:rPr>
              <a:t>Japan</a:t>
            </a:r>
          </a:p>
        </p:txBody>
      </p:sp>
    </p:spTree>
    <p:extLst>
      <p:ext uri="{BB962C8B-B14F-4D97-AF65-F5344CB8AC3E}">
        <p14:creationId xmlns:p14="http://schemas.microsoft.com/office/powerpoint/2010/main" val="3751671799"/>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kumimoji="1" sz="4400" kern="1200">
          <a:solidFill>
            <a:schemeClr val="tx1"/>
          </a:solidFill>
          <a:latin typeface="Aharoni" panose="02010803020104030203" pitchFamily="2" charset="-79"/>
          <a:ea typeface="+mj-ea"/>
          <a:cs typeface="Aharoni" panose="02010803020104030203" pitchFamily="2" charset="-79"/>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Adobe Heiti Std R" panose="020B0400000000000000" pitchFamily="34" charset="-128"/>
          <a:ea typeface="Adobe Heiti Std R" panose="020B0400000000000000" pitchFamily="34"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Adobe Heiti Std R" panose="020B0400000000000000" pitchFamily="34" charset="-128"/>
          <a:ea typeface="Adobe Heiti Std R" panose="020B0400000000000000" pitchFamily="34"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Adobe Heiti Std R" panose="020B0400000000000000" pitchFamily="34" charset="-128"/>
          <a:ea typeface="Adobe Heiti Std R" panose="020B0400000000000000" pitchFamily="34"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Adobe Heiti Std R" panose="020B0400000000000000" pitchFamily="34" charset="-128"/>
          <a:ea typeface="Adobe Heiti Std R" panose="020B0400000000000000" pitchFamily="34"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Adobe Heiti Std R" panose="020B0400000000000000" pitchFamily="34" charset="-128"/>
          <a:ea typeface="Adobe Heiti Std R" panose="020B0400000000000000" pitchFamily="34"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8.emf"/><Relationship Id="rId1" Type="http://schemas.openxmlformats.org/officeDocument/2006/relationships/slideLayout" Target="../slideLayouts/slideLayout2.xml"/><Relationship Id="rId4" Type="http://schemas.openxmlformats.org/officeDocument/2006/relationships/image" Target="../media/image30.emf"/></Relationships>
</file>

<file path=ppt/slides/_rels/slide18.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image" Target="../media/image37.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image" Target="../media/image39.emf"/><Relationship Id="rId1" Type="http://schemas.openxmlformats.org/officeDocument/2006/relationships/slideLayout" Target="../slideLayouts/slideLayout2.xml"/><Relationship Id="rId5" Type="http://schemas.openxmlformats.org/officeDocument/2006/relationships/image" Target="../media/image42.emf"/><Relationship Id="rId4" Type="http://schemas.openxmlformats.org/officeDocument/2006/relationships/image" Target="../media/image41.e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flexinvert.nilu.no/" TargetMode="External"/><Relationship Id="rId2" Type="http://schemas.openxmlformats.org/officeDocument/2006/relationships/image" Target="../media/image43.emf"/><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1.emf"/><Relationship Id="rId3" Type="http://schemas.openxmlformats.org/officeDocument/2006/relationships/image" Target="../media/image6.emf"/><Relationship Id="rId7" Type="http://schemas.openxmlformats.org/officeDocument/2006/relationships/image" Target="../media/image10.emf"/><Relationship Id="rId2" Type="http://schemas.openxmlformats.org/officeDocument/2006/relationships/image" Target="../media/image5.emf"/><Relationship Id="rId1" Type="http://schemas.openxmlformats.org/officeDocument/2006/relationships/slideLayout" Target="../slideLayouts/slideLayout2.xml"/><Relationship Id="rId6" Type="http://schemas.openxmlformats.org/officeDocument/2006/relationships/image" Target="../media/image9.emf"/><Relationship Id="rId5" Type="http://schemas.openxmlformats.org/officeDocument/2006/relationships/image" Target="../media/image8.emf"/><Relationship Id="rId4" Type="http://schemas.openxmlformats.org/officeDocument/2006/relationships/image" Target="../media/image7.emf"/><Relationship Id="rId9" Type="http://schemas.openxmlformats.org/officeDocument/2006/relationships/image" Target="../media/image12.emf"/></Relationships>
</file>

<file path=ppt/slides/_rels/slide7.xml.rels><?xml version="1.0" encoding="UTF-8" standalone="yes"?>
<Relationships xmlns="http://schemas.openxmlformats.org/package/2006/relationships"><Relationship Id="rId3" Type="http://schemas.openxmlformats.org/officeDocument/2006/relationships/image" Target="../media/image14.emf"/><Relationship Id="rId7" Type="http://schemas.openxmlformats.org/officeDocument/2006/relationships/image" Target="../media/image18.emf"/><Relationship Id="rId2" Type="http://schemas.openxmlformats.org/officeDocument/2006/relationships/image" Target="../media/image13.emf"/><Relationship Id="rId1" Type="http://schemas.openxmlformats.org/officeDocument/2006/relationships/slideLayout" Target="../slideLayouts/slideLayout2.xml"/><Relationship Id="rId6" Type="http://schemas.openxmlformats.org/officeDocument/2006/relationships/image" Target="../media/image17.emf"/><Relationship Id="rId5" Type="http://schemas.openxmlformats.org/officeDocument/2006/relationships/image" Target="../media/image16.emf"/><Relationship Id="rId4" Type="http://schemas.openxmlformats.org/officeDocument/2006/relationships/image" Target="../media/image15.emf"/></Relationships>
</file>

<file path=ppt/slides/_rels/slide8.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271464" y="1124745"/>
            <a:ext cx="9145016" cy="1470025"/>
          </a:xfrm>
        </p:spPr>
        <p:txBody>
          <a:bodyPr>
            <a:noAutofit/>
          </a:bodyPr>
          <a:lstStyle/>
          <a:p>
            <a:r>
              <a:rPr lang="en-US" altLang="ja-JP" sz="2800" dirty="0"/>
              <a:t>Recent</a:t>
            </a:r>
            <a:r>
              <a:rPr lang="ja-JP" altLang="en-US" sz="2800" dirty="0"/>
              <a:t> </a:t>
            </a:r>
            <a:r>
              <a:rPr lang="en-US" altLang="ja-JP" sz="2800" dirty="0"/>
              <a:t>trends of HCFCs and HFCs revealed from ground-based FTIR measurements at Syowa Station,</a:t>
            </a:r>
            <a:r>
              <a:rPr lang="ja-JP" altLang="en-US" sz="2800" dirty="0"/>
              <a:t> </a:t>
            </a:r>
            <a:r>
              <a:rPr lang="en-US" altLang="ja-JP" sz="2800" dirty="0"/>
              <a:t>Antarctica, Rikubetsu, and Tsukuba, Japan</a:t>
            </a:r>
            <a:endParaRPr lang="ja-JP" altLang="en-US" sz="3200" dirty="0"/>
          </a:p>
        </p:txBody>
      </p:sp>
      <p:sp>
        <p:nvSpPr>
          <p:cNvPr id="3" name="サブタイトル 2"/>
          <p:cNvSpPr>
            <a:spLocks noGrp="1"/>
          </p:cNvSpPr>
          <p:nvPr>
            <p:ph type="subTitle" idx="1"/>
          </p:nvPr>
        </p:nvSpPr>
        <p:spPr>
          <a:xfrm>
            <a:off x="2895600" y="3284984"/>
            <a:ext cx="6512768" cy="2808312"/>
          </a:xfrm>
        </p:spPr>
        <p:txBody>
          <a:bodyPr>
            <a:noAutofit/>
          </a:bodyPr>
          <a:lstStyle/>
          <a:p>
            <a:pPr>
              <a:lnSpc>
                <a:spcPct val="120000"/>
              </a:lnSpc>
            </a:pPr>
            <a:r>
              <a:rPr lang="en-US" altLang="ja-JP" sz="2000" dirty="0">
                <a:solidFill>
                  <a:srgbClr val="FF0000"/>
                </a:solidFill>
              </a:rPr>
              <a:t>Hideaki Nakajima</a:t>
            </a:r>
            <a:r>
              <a:rPr lang="ja-JP" altLang="en-US" sz="2000" baseline="30000" dirty="0">
                <a:solidFill>
                  <a:srgbClr val="FF0000"/>
                </a:solidFill>
              </a:rPr>
              <a:t>*</a:t>
            </a:r>
            <a:r>
              <a:rPr lang="en-US" altLang="ja-JP" sz="2000" baseline="30000" dirty="0">
                <a:solidFill>
                  <a:srgbClr val="FF0000"/>
                </a:solidFill>
              </a:rPr>
              <a:t>1</a:t>
            </a:r>
            <a:r>
              <a:rPr lang="en-US" altLang="ja-JP" sz="2000" dirty="0">
                <a:solidFill>
                  <a:srgbClr val="0218EE"/>
                </a:solidFill>
              </a:rPr>
              <a:t>, Masanori Takeda</a:t>
            </a:r>
            <a:r>
              <a:rPr lang="ja-JP" altLang="en-US" sz="2000" baseline="30000" dirty="0">
                <a:solidFill>
                  <a:srgbClr val="0218EE"/>
                </a:solidFill>
              </a:rPr>
              <a:t>*</a:t>
            </a:r>
            <a:r>
              <a:rPr lang="en-US" altLang="ja-JP" sz="2000" baseline="30000" dirty="0">
                <a:solidFill>
                  <a:srgbClr val="0218EE"/>
                </a:solidFill>
              </a:rPr>
              <a:t>2</a:t>
            </a:r>
            <a:r>
              <a:rPr lang="en-US" altLang="ja-JP" sz="2000" dirty="0">
                <a:solidFill>
                  <a:srgbClr val="0218EE"/>
                </a:solidFill>
              </a:rPr>
              <a:t>, Isao Murata</a:t>
            </a:r>
            <a:r>
              <a:rPr lang="ja-JP" altLang="en-US" sz="2000" baseline="30000" dirty="0">
                <a:solidFill>
                  <a:srgbClr val="0218EE"/>
                </a:solidFill>
              </a:rPr>
              <a:t>*</a:t>
            </a:r>
            <a:r>
              <a:rPr lang="en-US" altLang="ja-JP" sz="2000" baseline="30000" dirty="0">
                <a:solidFill>
                  <a:srgbClr val="0218EE"/>
                </a:solidFill>
              </a:rPr>
              <a:t>2</a:t>
            </a:r>
            <a:r>
              <a:rPr lang="en-US" altLang="ja-JP" sz="2000" dirty="0">
                <a:solidFill>
                  <a:srgbClr val="0218EE"/>
                </a:solidFill>
              </a:rPr>
              <a:t>, Isamu </a:t>
            </a:r>
            <a:r>
              <a:rPr lang="en-US" altLang="ja-JP" sz="2000" dirty="0" err="1">
                <a:solidFill>
                  <a:srgbClr val="0218EE"/>
                </a:solidFill>
              </a:rPr>
              <a:t>Morino</a:t>
            </a:r>
            <a:r>
              <a:rPr lang="ja-JP" altLang="en-US" sz="2000" baseline="30000" dirty="0">
                <a:solidFill>
                  <a:srgbClr val="0218EE"/>
                </a:solidFill>
              </a:rPr>
              <a:t>*</a:t>
            </a:r>
            <a:r>
              <a:rPr lang="en-US" altLang="ja-JP" sz="2000" baseline="30000" dirty="0">
                <a:solidFill>
                  <a:srgbClr val="0218EE"/>
                </a:solidFill>
              </a:rPr>
              <a:t>1</a:t>
            </a:r>
            <a:r>
              <a:rPr lang="en-US" altLang="ja-JP" sz="2000" dirty="0">
                <a:solidFill>
                  <a:srgbClr val="0218EE"/>
                </a:solidFill>
              </a:rPr>
              <a:t>, </a:t>
            </a:r>
            <a:r>
              <a:rPr lang="en-US" altLang="ja-JP" sz="2000" dirty="0" err="1">
                <a:solidFill>
                  <a:srgbClr val="0218EE"/>
                </a:solidFill>
              </a:rPr>
              <a:t>Tomoo</a:t>
            </a:r>
            <a:r>
              <a:rPr lang="en-US" altLang="ja-JP" sz="2000" dirty="0">
                <a:solidFill>
                  <a:srgbClr val="0218EE"/>
                </a:solidFill>
              </a:rPr>
              <a:t> </a:t>
            </a:r>
            <a:r>
              <a:rPr lang="en-US" altLang="ja-JP" sz="2000" dirty="0" err="1">
                <a:solidFill>
                  <a:srgbClr val="0218EE"/>
                </a:solidFill>
              </a:rPr>
              <a:t>Nagahama</a:t>
            </a:r>
            <a:r>
              <a:rPr lang="ja-JP" altLang="en-US" sz="2000" baseline="30000" dirty="0">
                <a:solidFill>
                  <a:srgbClr val="0218EE"/>
                </a:solidFill>
              </a:rPr>
              <a:t>*</a:t>
            </a:r>
            <a:r>
              <a:rPr lang="en-US" altLang="ja-JP" sz="2000" baseline="30000" dirty="0">
                <a:solidFill>
                  <a:srgbClr val="0218EE"/>
                </a:solidFill>
              </a:rPr>
              <a:t>3</a:t>
            </a:r>
            <a:r>
              <a:rPr lang="en-US" altLang="ja-JP" sz="2000" dirty="0">
                <a:solidFill>
                  <a:srgbClr val="0218EE"/>
                </a:solidFill>
              </a:rPr>
              <a:t>, and Geoff Toon</a:t>
            </a:r>
            <a:r>
              <a:rPr lang="ja-JP" altLang="en-US" sz="2000" baseline="30000" dirty="0">
                <a:solidFill>
                  <a:srgbClr val="0218EE"/>
                </a:solidFill>
              </a:rPr>
              <a:t>*</a:t>
            </a:r>
            <a:r>
              <a:rPr lang="en-US" altLang="ja-JP" sz="2000" baseline="30000" dirty="0">
                <a:solidFill>
                  <a:srgbClr val="0218EE"/>
                </a:solidFill>
              </a:rPr>
              <a:t>4</a:t>
            </a:r>
          </a:p>
          <a:p>
            <a:endParaRPr lang="en-US" altLang="ja-JP" sz="1400" baseline="30000" dirty="0">
              <a:solidFill>
                <a:srgbClr val="0218EE"/>
              </a:solidFill>
            </a:endParaRPr>
          </a:p>
          <a:p>
            <a:endParaRPr kumimoji="1" lang="en-US" altLang="ja-JP" sz="900" dirty="0">
              <a:solidFill>
                <a:srgbClr val="0218EE"/>
              </a:solidFill>
            </a:endParaRPr>
          </a:p>
          <a:p>
            <a:r>
              <a:rPr lang="ja-JP" altLang="en-US" sz="1800" dirty="0">
                <a:solidFill>
                  <a:srgbClr val="0218EE"/>
                </a:solidFill>
              </a:rPr>
              <a:t>*</a:t>
            </a:r>
            <a:r>
              <a:rPr lang="en-US" altLang="ja-JP" sz="1800" dirty="0">
                <a:solidFill>
                  <a:srgbClr val="0218EE"/>
                </a:solidFill>
              </a:rPr>
              <a:t>1</a:t>
            </a:r>
            <a:r>
              <a:rPr lang="ja-JP" altLang="en-US" sz="1800" dirty="0">
                <a:solidFill>
                  <a:srgbClr val="0218EE"/>
                </a:solidFill>
              </a:rPr>
              <a:t> </a:t>
            </a:r>
            <a:r>
              <a:rPr lang="en-US" altLang="ja-JP" sz="1800" dirty="0">
                <a:solidFill>
                  <a:srgbClr val="0218EE"/>
                </a:solidFill>
              </a:rPr>
              <a:t>National Institute for Environmental Studies</a:t>
            </a:r>
          </a:p>
          <a:p>
            <a:r>
              <a:rPr lang="ja-JP" altLang="en-US" sz="1800" dirty="0">
                <a:solidFill>
                  <a:srgbClr val="0218EE"/>
                </a:solidFill>
              </a:rPr>
              <a:t>*</a:t>
            </a:r>
            <a:r>
              <a:rPr lang="en-US" altLang="ja-JP" sz="1800" dirty="0">
                <a:solidFill>
                  <a:srgbClr val="0218EE"/>
                </a:solidFill>
              </a:rPr>
              <a:t>2</a:t>
            </a:r>
            <a:r>
              <a:rPr lang="ja-JP" altLang="en-US" sz="1800" dirty="0">
                <a:solidFill>
                  <a:srgbClr val="0218EE"/>
                </a:solidFill>
              </a:rPr>
              <a:t> </a:t>
            </a:r>
            <a:r>
              <a:rPr lang="en-US" altLang="ja-JP" sz="1800" dirty="0">
                <a:solidFill>
                  <a:srgbClr val="0218EE"/>
                </a:solidFill>
              </a:rPr>
              <a:t>Graduate School of Tohoku University</a:t>
            </a:r>
          </a:p>
          <a:p>
            <a:r>
              <a:rPr lang="ja-JP" altLang="en-US" sz="1800" dirty="0">
                <a:solidFill>
                  <a:srgbClr val="0218EE"/>
                </a:solidFill>
              </a:rPr>
              <a:t>*</a:t>
            </a:r>
            <a:r>
              <a:rPr lang="en-US" altLang="ja-JP" sz="1800" dirty="0">
                <a:solidFill>
                  <a:srgbClr val="0218EE"/>
                </a:solidFill>
              </a:rPr>
              <a:t>3</a:t>
            </a:r>
            <a:r>
              <a:rPr lang="ja-JP" altLang="en-US" sz="1800" dirty="0">
                <a:solidFill>
                  <a:srgbClr val="0218EE"/>
                </a:solidFill>
              </a:rPr>
              <a:t> </a:t>
            </a:r>
            <a:r>
              <a:rPr lang="en-US" altLang="ja-JP" sz="1800" dirty="0">
                <a:solidFill>
                  <a:srgbClr val="0218EE"/>
                </a:solidFill>
              </a:rPr>
              <a:t>Nagoya University</a:t>
            </a:r>
          </a:p>
          <a:p>
            <a:r>
              <a:rPr lang="en-US" altLang="ja-JP" sz="1800" dirty="0">
                <a:solidFill>
                  <a:srgbClr val="0218EE"/>
                </a:solidFill>
              </a:rPr>
              <a:t>*4 NASA JPL</a:t>
            </a:r>
            <a:endParaRPr lang="ja-JP" altLang="en-US" sz="1800" dirty="0">
              <a:solidFill>
                <a:srgbClr val="0218EE"/>
              </a:solidFill>
            </a:endParaRPr>
          </a:p>
        </p:txBody>
      </p:sp>
      <p:sp>
        <p:nvSpPr>
          <p:cNvPr id="4" name="スライド番号プレースホルダ 3"/>
          <p:cNvSpPr>
            <a:spLocks noGrp="1"/>
          </p:cNvSpPr>
          <p:nvPr>
            <p:ph type="sldNum" sz="quarter" idx="12"/>
          </p:nvPr>
        </p:nvSpPr>
        <p:spPr/>
        <p:txBody>
          <a:bodyPr/>
          <a:lstStyle/>
          <a:p>
            <a:fld id="{7BA6D0D7-F267-4081-9513-1CDB862539BF}" type="slidenum">
              <a:rPr kumimoji="1" lang="ja-JP" altLang="en-US" smtClean="0"/>
              <a:pPr/>
              <a:t>1</a:t>
            </a:fld>
            <a:endParaRPr kumimoji="1" lang="ja-JP" alt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47B578E1-C4BA-4A7D-9F57-94A83BDF1F2B}"/>
              </a:ext>
            </a:extLst>
          </p:cNvPr>
          <p:cNvSpPr>
            <a:spLocks noGrp="1"/>
          </p:cNvSpPr>
          <p:nvPr>
            <p:ph type="title"/>
          </p:nvPr>
        </p:nvSpPr>
        <p:spPr>
          <a:xfrm>
            <a:off x="839416" y="574018"/>
            <a:ext cx="10225136" cy="694743"/>
          </a:xfrm>
        </p:spPr>
        <p:txBody>
          <a:bodyPr>
            <a:normAutofit fontScale="90000"/>
          </a:bodyPr>
          <a:lstStyle/>
          <a:p>
            <a:r>
              <a:rPr kumimoji="1" lang="en-US" altLang="ja-JP" dirty="0"/>
              <a:t>Recent Trends of HFCs and Other Gases</a:t>
            </a:r>
            <a:endParaRPr kumimoji="1" lang="ja-JP" altLang="en-US" dirty="0"/>
          </a:p>
        </p:txBody>
      </p:sp>
      <p:sp>
        <p:nvSpPr>
          <p:cNvPr id="4" name="スライド番号プレースホルダー 3">
            <a:extLst>
              <a:ext uri="{FF2B5EF4-FFF2-40B4-BE49-F238E27FC236}">
                <a16:creationId xmlns:a16="http://schemas.microsoft.com/office/drawing/2014/main" xmlns="" id="{7B2080CD-2C7B-46CE-868D-0DD9716B0F84}"/>
              </a:ext>
            </a:extLst>
          </p:cNvPr>
          <p:cNvSpPr>
            <a:spLocks noGrp="1"/>
          </p:cNvSpPr>
          <p:nvPr>
            <p:ph type="sldNum" sz="quarter" idx="12"/>
          </p:nvPr>
        </p:nvSpPr>
        <p:spPr/>
        <p:txBody>
          <a:bodyPr/>
          <a:lstStyle/>
          <a:p>
            <a:fld id="{7BA6D0D7-F267-4081-9513-1CDB862539BF}" type="slidenum">
              <a:rPr kumimoji="1" lang="ja-JP" altLang="en-US" smtClean="0"/>
              <a:pPr/>
              <a:t>10</a:t>
            </a:fld>
            <a:endParaRPr kumimoji="1" lang="ja-JP" altLang="en-US"/>
          </a:p>
        </p:txBody>
      </p:sp>
      <p:sp>
        <p:nvSpPr>
          <p:cNvPr id="13" name="テキスト ボックス 12">
            <a:extLst>
              <a:ext uri="{FF2B5EF4-FFF2-40B4-BE49-F238E27FC236}">
                <a16:creationId xmlns:a16="http://schemas.microsoft.com/office/drawing/2014/main" xmlns="" id="{0845F859-BD69-4D71-BA09-044669C25F10}"/>
              </a:ext>
            </a:extLst>
          </p:cNvPr>
          <p:cNvSpPr txBox="1">
            <a:spLocks noChangeArrowheads="1"/>
          </p:cNvSpPr>
          <p:nvPr/>
        </p:nvSpPr>
        <p:spPr bwMode="auto">
          <a:xfrm>
            <a:off x="7253890" y="6382922"/>
            <a:ext cx="2585964" cy="338554"/>
          </a:xfrm>
          <a:prstGeom prst="rect">
            <a:avLst/>
          </a:prstGeom>
          <a:noFill/>
          <a:ln w="9525">
            <a:noFill/>
            <a:miter lim="800000"/>
            <a:headEnd/>
            <a:tailEnd/>
          </a:ln>
        </p:spPr>
        <p:txBody>
          <a:bodyPr wrap="none">
            <a:spAutoFit/>
          </a:bodyPr>
          <a:lstStyle/>
          <a:p>
            <a:r>
              <a:rPr lang="en-US" altLang="ja-JP" sz="1600" dirty="0"/>
              <a:t>[</a:t>
            </a:r>
            <a:r>
              <a:rPr lang="en-US" altLang="ja-JP" sz="1600" dirty="0" err="1"/>
              <a:t>Prinn</a:t>
            </a:r>
            <a:r>
              <a:rPr lang="en-US" altLang="ja-JP" sz="1600" dirty="0"/>
              <a:t> et al., ESSD, 2018]</a:t>
            </a:r>
            <a:endParaRPr lang="ja-JP" altLang="en-US" sz="1600" dirty="0"/>
          </a:p>
        </p:txBody>
      </p:sp>
      <p:pic>
        <p:nvPicPr>
          <p:cNvPr id="5" name="図 4">
            <a:extLst>
              <a:ext uri="{FF2B5EF4-FFF2-40B4-BE49-F238E27FC236}">
                <a16:creationId xmlns:a16="http://schemas.microsoft.com/office/drawing/2014/main" xmlns="" id="{AAA11135-3A73-45F4-BBA5-15F92E67F372}"/>
              </a:ext>
            </a:extLst>
          </p:cNvPr>
          <p:cNvPicPr>
            <a:picLocks noChangeAspect="1"/>
          </p:cNvPicPr>
          <p:nvPr/>
        </p:nvPicPr>
        <p:blipFill>
          <a:blip r:embed="rId2"/>
          <a:stretch>
            <a:fillRect/>
          </a:stretch>
        </p:blipFill>
        <p:spPr>
          <a:xfrm>
            <a:off x="2832684" y="1190002"/>
            <a:ext cx="6393968" cy="5119319"/>
          </a:xfrm>
          <a:prstGeom prst="rect">
            <a:avLst/>
          </a:prstGeom>
        </p:spPr>
      </p:pic>
    </p:spTree>
    <p:extLst>
      <p:ext uri="{BB962C8B-B14F-4D97-AF65-F5344CB8AC3E}">
        <p14:creationId xmlns:p14="http://schemas.microsoft.com/office/powerpoint/2010/main" val="3897180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47B578E1-C4BA-4A7D-9F57-94A83BDF1F2B}"/>
              </a:ext>
            </a:extLst>
          </p:cNvPr>
          <p:cNvSpPr>
            <a:spLocks noGrp="1"/>
          </p:cNvSpPr>
          <p:nvPr>
            <p:ph type="title"/>
          </p:nvPr>
        </p:nvSpPr>
        <p:spPr/>
        <p:txBody>
          <a:bodyPr/>
          <a:lstStyle/>
          <a:p>
            <a:r>
              <a:rPr lang="en-US" altLang="ja-JP" dirty="0"/>
              <a:t>Global Radiative </a:t>
            </a:r>
            <a:r>
              <a:rPr lang="en-US" altLang="ja-JP" dirty="0" err="1"/>
              <a:t>Forcings</a:t>
            </a:r>
            <a:endParaRPr kumimoji="1" lang="ja-JP" altLang="en-US" dirty="0"/>
          </a:p>
        </p:txBody>
      </p:sp>
      <p:sp>
        <p:nvSpPr>
          <p:cNvPr id="4" name="スライド番号プレースホルダー 3">
            <a:extLst>
              <a:ext uri="{FF2B5EF4-FFF2-40B4-BE49-F238E27FC236}">
                <a16:creationId xmlns:a16="http://schemas.microsoft.com/office/drawing/2014/main" xmlns="" id="{7B2080CD-2C7B-46CE-868D-0DD9716B0F84}"/>
              </a:ext>
            </a:extLst>
          </p:cNvPr>
          <p:cNvSpPr>
            <a:spLocks noGrp="1"/>
          </p:cNvSpPr>
          <p:nvPr>
            <p:ph type="sldNum" sz="quarter" idx="12"/>
          </p:nvPr>
        </p:nvSpPr>
        <p:spPr/>
        <p:txBody>
          <a:bodyPr/>
          <a:lstStyle/>
          <a:p>
            <a:fld id="{7BA6D0D7-F267-4081-9513-1CDB862539BF}" type="slidenum">
              <a:rPr kumimoji="1" lang="ja-JP" altLang="en-US" smtClean="0"/>
              <a:pPr/>
              <a:t>11</a:t>
            </a:fld>
            <a:endParaRPr kumimoji="1" lang="ja-JP" altLang="en-US"/>
          </a:p>
        </p:txBody>
      </p:sp>
      <p:sp>
        <p:nvSpPr>
          <p:cNvPr id="7" name="テキスト ボックス 6">
            <a:extLst>
              <a:ext uri="{FF2B5EF4-FFF2-40B4-BE49-F238E27FC236}">
                <a16:creationId xmlns:a16="http://schemas.microsoft.com/office/drawing/2014/main" xmlns="" id="{98923810-62F3-435E-AFA5-FD9B41347904}"/>
              </a:ext>
            </a:extLst>
          </p:cNvPr>
          <p:cNvSpPr txBox="1">
            <a:spLocks noChangeArrowheads="1"/>
          </p:cNvSpPr>
          <p:nvPr/>
        </p:nvSpPr>
        <p:spPr bwMode="auto">
          <a:xfrm>
            <a:off x="7680176" y="5970766"/>
            <a:ext cx="2585964" cy="338554"/>
          </a:xfrm>
          <a:prstGeom prst="rect">
            <a:avLst/>
          </a:prstGeom>
          <a:noFill/>
          <a:ln w="9525">
            <a:noFill/>
            <a:miter lim="800000"/>
            <a:headEnd/>
            <a:tailEnd/>
          </a:ln>
        </p:spPr>
        <p:txBody>
          <a:bodyPr wrap="none">
            <a:spAutoFit/>
          </a:bodyPr>
          <a:lstStyle/>
          <a:p>
            <a:r>
              <a:rPr lang="en-US" altLang="ja-JP" sz="1600" dirty="0"/>
              <a:t>[</a:t>
            </a:r>
            <a:r>
              <a:rPr lang="en-US" altLang="ja-JP" sz="1600" dirty="0" err="1"/>
              <a:t>Prinn</a:t>
            </a:r>
            <a:r>
              <a:rPr lang="en-US" altLang="ja-JP" sz="1600" dirty="0"/>
              <a:t> et al., ESSD, 2018]</a:t>
            </a:r>
            <a:endParaRPr lang="ja-JP" altLang="en-US" sz="1600" dirty="0"/>
          </a:p>
        </p:txBody>
      </p:sp>
      <p:pic>
        <p:nvPicPr>
          <p:cNvPr id="6" name="図 5">
            <a:extLst>
              <a:ext uri="{FF2B5EF4-FFF2-40B4-BE49-F238E27FC236}">
                <a16:creationId xmlns:a16="http://schemas.microsoft.com/office/drawing/2014/main" xmlns="" id="{4B64CAAF-41D4-4177-9A1B-1B233B7ED421}"/>
              </a:ext>
            </a:extLst>
          </p:cNvPr>
          <p:cNvPicPr>
            <a:picLocks noChangeAspect="1"/>
          </p:cNvPicPr>
          <p:nvPr/>
        </p:nvPicPr>
        <p:blipFill>
          <a:blip r:embed="rId2"/>
          <a:stretch>
            <a:fillRect/>
          </a:stretch>
        </p:blipFill>
        <p:spPr>
          <a:xfrm>
            <a:off x="1487489" y="1776344"/>
            <a:ext cx="5172756" cy="3740888"/>
          </a:xfrm>
          <a:prstGeom prst="rect">
            <a:avLst/>
          </a:prstGeom>
        </p:spPr>
      </p:pic>
      <p:pic>
        <p:nvPicPr>
          <p:cNvPr id="8" name="図 7">
            <a:extLst>
              <a:ext uri="{FF2B5EF4-FFF2-40B4-BE49-F238E27FC236}">
                <a16:creationId xmlns:a16="http://schemas.microsoft.com/office/drawing/2014/main" xmlns="" id="{79107E9F-E7E3-4854-9747-58C3570926F0}"/>
              </a:ext>
            </a:extLst>
          </p:cNvPr>
          <p:cNvPicPr>
            <a:picLocks noChangeAspect="1"/>
          </p:cNvPicPr>
          <p:nvPr/>
        </p:nvPicPr>
        <p:blipFill>
          <a:blip r:embed="rId3"/>
          <a:stretch>
            <a:fillRect/>
          </a:stretch>
        </p:blipFill>
        <p:spPr>
          <a:xfrm>
            <a:off x="6660246" y="1776344"/>
            <a:ext cx="4007755" cy="3826543"/>
          </a:xfrm>
          <a:prstGeom prst="rect">
            <a:avLst/>
          </a:prstGeom>
        </p:spPr>
      </p:pic>
    </p:spTree>
    <p:extLst>
      <p:ext uri="{BB962C8B-B14F-4D97-AF65-F5344CB8AC3E}">
        <p14:creationId xmlns:p14="http://schemas.microsoft.com/office/powerpoint/2010/main" val="24102010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47B578E1-C4BA-4A7D-9F57-94A83BDF1F2B}"/>
              </a:ext>
            </a:extLst>
          </p:cNvPr>
          <p:cNvSpPr>
            <a:spLocks noGrp="1"/>
          </p:cNvSpPr>
          <p:nvPr>
            <p:ph type="title"/>
          </p:nvPr>
        </p:nvSpPr>
        <p:spPr/>
        <p:txBody>
          <a:bodyPr/>
          <a:lstStyle/>
          <a:p>
            <a:r>
              <a:rPr lang="en-US" altLang="ja-JP" dirty="0"/>
              <a:t>Effect of CFC/HCFC/HFC Emissions</a:t>
            </a:r>
            <a:endParaRPr kumimoji="1" lang="ja-JP" altLang="en-US" dirty="0"/>
          </a:p>
        </p:txBody>
      </p:sp>
      <p:sp>
        <p:nvSpPr>
          <p:cNvPr id="4" name="スライド番号プレースホルダー 3">
            <a:extLst>
              <a:ext uri="{FF2B5EF4-FFF2-40B4-BE49-F238E27FC236}">
                <a16:creationId xmlns:a16="http://schemas.microsoft.com/office/drawing/2014/main" xmlns="" id="{7B2080CD-2C7B-46CE-868D-0DD9716B0F84}"/>
              </a:ext>
            </a:extLst>
          </p:cNvPr>
          <p:cNvSpPr>
            <a:spLocks noGrp="1"/>
          </p:cNvSpPr>
          <p:nvPr>
            <p:ph type="sldNum" sz="quarter" idx="12"/>
          </p:nvPr>
        </p:nvSpPr>
        <p:spPr/>
        <p:txBody>
          <a:bodyPr/>
          <a:lstStyle/>
          <a:p>
            <a:fld id="{7BA6D0D7-F267-4081-9513-1CDB862539BF}" type="slidenum">
              <a:rPr kumimoji="1" lang="ja-JP" altLang="en-US" smtClean="0"/>
              <a:pPr/>
              <a:t>12</a:t>
            </a:fld>
            <a:endParaRPr kumimoji="1" lang="ja-JP" altLang="en-US"/>
          </a:p>
        </p:txBody>
      </p:sp>
      <p:sp>
        <p:nvSpPr>
          <p:cNvPr id="9" name="テキスト ボックス 9">
            <a:extLst>
              <a:ext uri="{FF2B5EF4-FFF2-40B4-BE49-F238E27FC236}">
                <a16:creationId xmlns:a16="http://schemas.microsoft.com/office/drawing/2014/main" xmlns="" id="{8C2D162F-5D0B-4BE3-96A5-43887FC0A9DA}"/>
              </a:ext>
            </a:extLst>
          </p:cNvPr>
          <p:cNvSpPr txBox="1">
            <a:spLocks noChangeArrowheads="1"/>
          </p:cNvSpPr>
          <p:nvPr/>
        </p:nvSpPr>
        <p:spPr bwMode="auto">
          <a:xfrm>
            <a:off x="6960096" y="5301208"/>
            <a:ext cx="2811988" cy="338554"/>
          </a:xfrm>
          <a:prstGeom prst="rect">
            <a:avLst/>
          </a:prstGeom>
          <a:noFill/>
          <a:ln w="9525">
            <a:noFill/>
            <a:miter lim="800000"/>
            <a:headEnd/>
            <a:tailEnd/>
          </a:ln>
        </p:spPr>
        <p:txBody>
          <a:bodyPr wrap="none">
            <a:spAutoFit/>
          </a:bodyPr>
          <a:lstStyle/>
          <a:p>
            <a:r>
              <a:rPr lang="en-US" altLang="ja-JP" sz="1600" dirty="0"/>
              <a:t>[</a:t>
            </a:r>
            <a:r>
              <a:rPr lang="en-US" altLang="ja-JP" sz="1600" dirty="0" err="1"/>
              <a:t>Velders</a:t>
            </a:r>
            <a:r>
              <a:rPr lang="en-US" altLang="ja-JP" sz="1600" dirty="0"/>
              <a:t> et al., 2009, PNAS]</a:t>
            </a:r>
            <a:endParaRPr lang="ja-JP" altLang="en-US" sz="1600" dirty="0"/>
          </a:p>
        </p:txBody>
      </p:sp>
      <p:pic>
        <p:nvPicPr>
          <p:cNvPr id="3" name="図 2">
            <a:extLst>
              <a:ext uri="{FF2B5EF4-FFF2-40B4-BE49-F238E27FC236}">
                <a16:creationId xmlns:a16="http://schemas.microsoft.com/office/drawing/2014/main" xmlns="" id="{F5D3A6AB-BE60-4F09-B3F9-49D4522D4DBC}"/>
              </a:ext>
            </a:extLst>
          </p:cNvPr>
          <p:cNvPicPr>
            <a:picLocks noChangeAspect="1"/>
          </p:cNvPicPr>
          <p:nvPr/>
        </p:nvPicPr>
        <p:blipFill>
          <a:blip r:embed="rId2"/>
          <a:stretch>
            <a:fillRect/>
          </a:stretch>
        </p:blipFill>
        <p:spPr>
          <a:xfrm>
            <a:off x="1524000" y="1736703"/>
            <a:ext cx="9144000" cy="3384595"/>
          </a:xfrm>
          <a:prstGeom prst="rect">
            <a:avLst/>
          </a:prstGeom>
        </p:spPr>
      </p:pic>
    </p:spTree>
    <p:extLst>
      <p:ext uri="{BB962C8B-B14F-4D97-AF65-F5344CB8AC3E}">
        <p14:creationId xmlns:p14="http://schemas.microsoft.com/office/powerpoint/2010/main" val="17773805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a:t>Contents of Today’s Talk</a:t>
            </a:r>
            <a:endParaRPr kumimoji="1" lang="ja-JP" altLang="en-US" dirty="0"/>
          </a:p>
        </p:txBody>
      </p:sp>
      <p:sp>
        <p:nvSpPr>
          <p:cNvPr id="3" name="コンテンツ プレースホルダ 2"/>
          <p:cNvSpPr>
            <a:spLocks noGrp="1"/>
          </p:cNvSpPr>
          <p:nvPr>
            <p:ph idx="1"/>
          </p:nvPr>
        </p:nvSpPr>
        <p:spPr>
          <a:xfrm>
            <a:off x="1981200" y="2492897"/>
            <a:ext cx="8229600" cy="3633267"/>
          </a:xfrm>
        </p:spPr>
        <p:txBody>
          <a:bodyPr>
            <a:normAutofit/>
          </a:bodyPr>
          <a:lstStyle/>
          <a:p>
            <a:r>
              <a:rPr lang="en-US" altLang="ja-JP" sz="2800" dirty="0"/>
              <a:t>Recent trends of CFCs, HCFCs, and HFCs</a:t>
            </a:r>
          </a:p>
          <a:p>
            <a:r>
              <a:rPr lang="en-US" altLang="ja-JP" sz="2800" dirty="0">
                <a:solidFill>
                  <a:srgbClr val="0218EE"/>
                </a:solidFill>
              </a:rPr>
              <a:t>Retrieval of CFCs, HCFCs, and HFCs</a:t>
            </a:r>
            <a:r>
              <a:rPr lang="ja-JP" altLang="en-US" sz="2800" dirty="0">
                <a:solidFill>
                  <a:srgbClr val="0218EE"/>
                </a:solidFill>
              </a:rPr>
              <a:t> </a:t>
            </a:r>
            <a:r>
              <a:rPr lang="en-US" altLang="ja-JP" sz="2800" dirty="0">
                <a:solidFill>
                  <a:srgbClr val="0218EE"/>
                </a:solidFill>
              </a:rPr>
              <a:t>from</a:t>
            </a:r>
            <a:r>
              <a:rPr lang="ja-JP" altLang="en-US" sz="2800" dirty="0">
                <a:solidFill>
                  <a:srgbClr val="0218EE"/>
                </a:solidFill>
              </a:rPr>
              <a:t> </a:t>
            </a:r>
            <a:r>
              <a:rPr lang="en-US" altLang="ja-JP" sz="2800" dirty="0">
                <a:solidFill>
                  <a:srgbClr val="0218EE"/>
                </a:solidFill>
              </a:rPr>
              <a:t>FTIR</a:t>
            </a:r>
            <a:r>
              <a:rPr lang="ja-JP" altLang="en-US" sz="2800" dirty="0">
                <a:solidFill>
                  <a:srgbClr val="0218EE"/>
                </a:solidFill>
              </a:rPr>
              <a:t> </a:t>
            </a:r>
            <a:r>
              <a:rPr lang="en-US" altLang="ja-JP" sz="2800" dirty="0">
                <a:solidFill>
                  <a:srgbClr val="0218EE"/>
                </a:solidFill>
              </a:rPr>
              <a:t>spectra</a:t>
            </a:r>
          </a:p>
          <a:p>
            <a:r>
              <a:rPr lang="en-US" altLang="ja-JP" sz="2800" dirty="0"/>
              <a:t>Future perspective</a:t>
            </a:r>
          </a:p>
          <a:p>
            <a:r>
              <a:rPr lang="en-US" altLang="ja-JP" sz="2800" dirty="0"/>
              <a:t>Summary</a:t>
            </a:r>
          </a:p>
          <a:p>
            <a:pPr>
              <a:buNone/>
            </a:pPr>
            <a:endParaRPr lang="ja-JP" altLang="en-US" sz="2800" dirty="0"/>
          </a:p>
        </p:txBody>
      </p:sp>
      <p:sp>
        <p:nvSpPr>
          <p:cNvPr id="4" name="スライド番号プレースホルダ 3"/>
          <p:cNvSpPr>
            <a:spLocks noGrp="1"/>
          </p:cNvSpPr>
          <p:nvPr>
            <p:ph type="sldNum" sz="quarter" idx="12"/>
          </p:nvPr>
        </p:nvSpPr>
        <p:spPr/>
        <p:txBody>
          <a:bodyPr/>
          <a:lstStyle/>
          <a:p>
            <a:fld id="{7BA6D0D7-F267-4081-9513-1CDB862539BF}" type="slidenum">
              <a:rPr kumimoji="1" lang="ja-JP" altLang="en-US" smtClean="0"/>
              <a:pPr/>
              <a:t>13</a:t>
            </a:fld>
            <a:endParaRPr kumimoji="1" lang="ja-JP" altLang="en-US"/>
          </a:p>
        </p:txBody>
      </p:sp>
    </p:spTree>
    <p:extLst>
      <p:ext uri="{BB962C8B-B14F-4D97-AF65-F5344CB8AC3E}">
        <p14:creationId xmlns:p14="http://schemas.microsoft.com/office/powerpoint/2010/main" val="29545050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47B578E1-C4BA-4A7D-9F57-94A83BDF1F2B}"/>
              </a:ext>
            </a:extLst>
          </p:cNvPr>
          <p:cNvSpPr>
            <a:spLocks noGrp="1"/>
          </p:cNvSpPr>
          <p:nvPr>
            <p:ph type="title"/>
          </p:nvPr>
        </p:nvSpPr>
        <p:spPr>
          <a:xfrm>
            <a:off x="983432" y="548680"/>
            <a:ext cx="10370368" cy="1116672"/>
          </a:xfrm>
        </p:spPr>
        <p:txBody>
          <a:bodyPr>
            <a:normAutofit fontScale="90000"/>
          </a:bodyPr>
          <a:lstStyle/>
          <a:p>
            <a:r>
              <a:rPr kumimoji="1" lang="en-US" altLang="ja-JP" dirty="0"/>
              <a:t>HCFCs/HFCs Candidates</a:t>
            </a:r>
            <a:r>
              <a:rPr kumimoji="1" lang="ja-JP" altLang="en-US" dirty="0"/>
              <a:t> </a:t>
            </a:r>
            <a:r>
              <a:rPr kumimoji="1" lang="en-US" altLang="ja-JP" dirty="0"/>
              <a:t>for FTIR </a:t>
            </a:r>
            <a:r>
              <a:rPr kumimoji="1" lang="en-US" altLang="ja-JP" dirty="0" smtClean="0"/>
              <a:t>Retrievals</a:t>
            </a:r>
            <a:endParaRPr kumimoji="1" lang="ja-JP" altLang="en-US" dirty="0"/>
          </a:p>
        </p:txBody>
      </p:sp>
      <p:sp>
        <p:nvSpPr>
          <p:cNvPr id="4" name="スライド番号プレースホルダー 3">
            <a:extLst>
              <a:ext uri="{FF2B5EF4-FFF2-40B4-BE49-F238E27FC236}">
                <a16:creationId xmlns:a16="http://schemas.microsoft.com/office/drawing/2014/main" xmlns="" id="{7B2080CD-2C7B-46CE-868D-0DD9716B0F84}"/>
              </a:ext>
            </a:extLst>
          </p:cNvPr>
          <p:cNvSpPr>
            <a:spLocks noGrp="1"/>
          </p:cNvSpPr>
          <p:nvPr>
            <p:ph type="sldNum" sz="quarter" idx="12"/>
          </p:nvPr>
        </p:nvSpPr>
        <p:spPr/>
        <p:txBody>
          <a:bodyPr/>
          <a:lstStyle/>
          <a:p>
            <a:fld id="{7BA6D0D7-F267-4081-9513-1CDB862539BF}" type="slidenum">
              <a:rPr kumimoji="1" lang="ja-JP" altLang="en-US" smtClean="0"/>
              <a:pPr/>
              <a:t>14</a:t>
            </a:fld>
            <a:endParaRPr kumimoji="1" lang="ja-JP" altLang="en-US"/>
          </a:p>
        </p:txBody>
      </p:sp>
      <p:pic>
        <p:nvPicPr>
          <p:cNvPr id="3" name="図 2">
            <a:extLst>
              <a:ext uri="{FF2B5EF4-FFF2-40B4-BE49-F238E27FC236}">
                <a16:creationId xmlns:a16="http://schemas.microsoft.com/office/drawing/2014/main" xmlns="" id="{B01F07D2-8528-466A-9F09-AED142F01FA1}"/>
              </a:ext>
            </a:extLst>
          </p:cNvPr>
          <p:cNvPicPr>
            <a:picLocks noChangeAspect="1"/>
          </p:cNvPicPr>
          <p:nvPr/>
        </p:nvPicPr>
        <p:blipFill>
          <a:blip r:embed="rId2"/>
          <a:stretch>
            <a:fillRect/>
          </a:stretch>
        </p:blipFill>
        <p:spPr>
          <a:xfrm>
            <a:off x="852859" y="1412775"/>
            <a:ext cx="10430203" cy="5308699"/>
          </a:xfrm>
          <a:prstGeom prst="rect">
            <a:avLst/>
          </a:prstGeom>
        </p:spPr>
      </p:pic>
    </p:spTree>
    <p:extLst>
      <p:ext uri="{BB962C8B-B14F-4D97-AF65-F5344CB8AC3E}">
        <p14:creationId xmlns:p14="http://schemas.microsoft.com/office/powerpoint/2010/main" val="6685542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47B578E1-C4BA-4A7D-9F57-94A83BDF1F2B}"/>
              </a:ext>
            </a:extLst>
          </p:cNvPr>
          <p:cNvSpPr>
            <a:spLocks noGrp="1"/>
          </p:cNvSpPr>
          <p:nvPr>
            <p:ph type="title"/>
          </p:nvPr>
        </p:nvSpPr>
        <p:spPr/>
        <p:txBody>
          <a:bodyPr/>
          <a:lstStyle/>
          <a:p>
            <a:r>
              <a:rPr kumimoji="1" lang="en-US" altLang="ja-JP" dirty="0"/>
              <a:t>Analyzed Data from </a:t>
            </a:r>
            <a:r>
              <a:rPr lang="en-US" altLang="ja-JP" sz="6000" dirty="0"/>
              <a:t>3</a:t>
            </a:r>
            <a:r>
              <a:rPr kumimoji="1" lang="en-US" altLang="ja-JP" dirty="0"/>
              <a:t> FTIR Sites</a:t>
            </a:r>
            <a:endParaRPr kumimoji="1" lang="ja-JP" altLang="en-US" dirty="0"/>
          </a:p>
        </p:txBody>
      </p:sp>
      <p:sp>
        <p:nvSpPr>
          <p:cNvPr id="3" name="コンテンツ プレースホルダー 2">
            <a:extLst>
              <a:ext uri="{FF2B5EF4-FFF2-40B4-BE49-F238E27FC236}">
                <a16:creationId xmlns:a16="http://schemas.microsoft.com/office/drawing/2014/main" xmlns="" id="{70B6D894-0E72-4A7F-B147-68A596973EA1}"/>
              </a:ext>
            </a:extLst>
          </p:cNvPr>
          <p:cNvSpPr>
            <a:spLocks noGrp="1"/>
          </p:cNvSpPr>
          <p:nvPr>
            <p:ph idx="1"/>
          </p:nvPr>
        </p:nvSpPr>
        <p:spPr/>
        <p:txBody>
          <a:bodyPr>
            <a:normAutofit fontScale="92500" lnSpcReduction="10000"/>
          </a:bodyPr>
          <a:lstStyle/>
          <a:p>
            <a:r>
              <a:rPr lang="en-US" altLang="ja-JP" b="1" dirty="0">
                <a:solidFill>
                  <a:srgbClr val="0218EE"/>
                </a:solidFill>
              </a:rPr>
              <a:t>Antarctic Syowa Station </a:t>
            </a:r>
            <a:r>
              <a:rPr lang="en-US" altLang="ja-JP" dirty="0">
                <a:solidFill>
                  <a:srgbClr val="0218EE"/>
                </a:solidFill>
              </a:rPr>
              <a:t>(69.0ºS, 39.6ºE, 20m </a:t>
            </a:r>
            <a:r>
              <a:rPr lang="en-US" altLang="ja-JP" dirty="0" err="1">
                <a:solidFill>
                  <a:srgbClr val="0218EE"/>
                </a:solidFill>
              </a:rPr>
              <a:t>a.s.l</a:t>
            </a:r>
            <a:r>
              <a:rPr lang="en-US" altLang="ja-JP" dirty="0">
                <a:solidFill>
                  <a:srgbClr val="0218EE"/>
                </a:solidFill>
              </a:rPr>
              <a:t>.) </a:t>
            </a:r>
            <a:r>
              <a:rPr lang="en-US" altLang="ja-JP" i="1" dirty="0"/>
              <a:t>- A candidate site of the NDACC InfraRed Working Group (IRWG)</a:t>
            </a:r>
          </a:p>
          <a:p>
            <a:pPr lvl="1"/>
            <a:r>
              <a:rPr lang="en-US" altLang="ja-JP" dirty="0"/>
              <a:t>Bruker IFS-120M Fourier Transform Spectrometer </a:t>
            </a:r>
            <a:r>
              <a:rPr lang="en-US" altLang="ja-JP" i="1" dirty="0"/>
              <a:t>- Operated in 2007, 2011 and 2016. FTIR operations have closed now.</a:t>
            </a:r>
          </a:p>
          <a:p>
            <a:r>
              <a:rPr lang="pt-BR" altLang="ja-JP" b="1" dirty="0">
                <a:solidFill>
                  <a:srgbClr val="00B050"/>
                </a:solidFill>
              </a:rPr>
              <a:t>Rikubetsu </a:t>
            </a:r>
            <a:r>
              <a:rPr lang="pt-BR" altLang="ja-JP" dirty="0">
                <a:solidFill>
                  <a:srgbClr val="00B050"/>
                </a:solidFill>
              </a:rPr>
              <a:t>(43.46ºN, 143.77ºE, 380m a.s.l.), Hokkaido, Japan </a:t>
            </a:r>
            <a:r>
              <a:rPr lang="pt-BR" altLang="ja-JP" i="1" dirty="0"/>
              <a:t>- An NDACC IRWG site</a:t>
            </a:r>
          </a:p>
          <a:p>
            <a:pPr lvl="1"/>
            <a:r>
              <a:rPr lang="en-US" altLang="ja-JP" dirty="0"/>
              <a:t>Bruker IFS-120M Fourier Transform Spectrometer </a:t>
            </a:r>
            <a:r>
              <a:rPr lang="en-US" altLang="ja-JP" i="1" dirty="0"/>
              <a:t>- Operated during the period of 1995 to 2010. Now operating the IFS-120/5HR.</a:t>
            </a:r>
          </a:p>
          <a:p>
            <a:r>
              <a:rPr lang="en-US" altLang="ja-JP" b="1" dirty="0">
                <a:solidFill>
                  <a:srgbClr val="FF0000"/>
                </a:solidFill>
              </a:rPr>
              <a:t>Tsukuba </a:t>
            </a:r>
            <a:r>
              <a:rPr lang="en-US" altLang="ja-JP" dirty="0">
                <a:solidFill>
                  <a:srgbClr val="FF0000"/>
                </a:solidFill>
              </a:rPr>
              <a:t>(36.05ºN, 140.12ºE, 31m </a:t>
            </a:r>
            <a:r>
              <a:rPr lang="en-US" altLang="ja-JP" dirty="0" err="1">
                <a:solidFill>
                  <a:srgbClr val="FF0000"/>
                </a:solidFill>
              </a:rPr>
              <a:t>a.s.l</a:t>
            </a:r>
            <a:r>
              <a:rPr lang="en-US" altLang="ja-JP" dirty="0">
                <a:solidFill>
                  <a:srgbClr val="FF0000"/>
                </a:solidFill>
              </a:rPr>
              <a:t>.), Ibaraki, Japan </a:t>
            </a:r>
            <a:r>
              <a:rPr lang="en-US" altLang="ja-JP" i="1" dirty="0"/>
              <a:t>- A candidate site of the NDACC IRWG</a:t>
            </a:r>
          </a:p>
          <a:p>
            <a:pPr lvl="1"/>
            <a:r>
              <a:rPr lang="en-US" altLang="ja-JP" dirty="0"/>
              <a:t>Bruker IFS-125HR Fourier Transform Spectrometer </a:t>
            </a:r>
            <a:r>
              <a:rPr lang="en-US" altLang="ja-JP" i="1" dirty="0"/>
              <a:t>- Operating as the NDACC mode since 2014.</a:t>
            </a:r>
            <a:endParaRPr kumimoji="1" lang="ja-JP" altLang="en-US" dirty="0"/>
          </a:p>
        </p:txBody>
      </p:sp>
      <p:sp>
        <p:nvSpPr>
          <p:cNvPr id="4" name="スライド番号プレースホルダー 3">
            <a:extLst>
              <a:ext uri="{FF2B5EF4-FFF2-40B4-BE49-F238E27FC236}">
                <a16:creationId xmlns:a16="http://schemas.microsoft.com/office/drawing/2014/main" xmlns="" id="{7B2080CD-2C7B-46CE-868D-0DD9716B0F84}"/>
              </a:ext>
            </a:extLst>
          </p:cNvPr>
          <p:cNvSpPr>
            <a:spLocks noGrp="1"/>
          </p:cNvSpPr>
          <p:nvPr>
            <p:ph type="sldNum" sz="quarter" idx="12"/>
          </p:nvPr>
        </p:nvSpPr>
        <p:spPr/>
        <p:txBody>
          <a:bodyPr/>
          <a:lstStyle/>
          <a:p>
            <a:fld id="{7BA6D0D7-F267-4081-9513-1CDB862539BF}" type="slidenum">
              <a:rPr kumimoji="1" lang="ja-JP" altLang="en-US" smtClean="0"/>
              <a:pPr/>
              <a:t>15</a:t>
            </a:fld>
            <a:endParaRPr kumimoji="1" lang="ja-JP" altLang="en-US"/>
          </a:p>
        </p:txBody>
      </p:sp>
    </p:spTree>
    <p:extLst>
      <p:ext uri="{BB962C8B-B14F-4D97-AF65-F5344CB8AC3E}">
        <p14:creationId xmlns:p14="http://schemas.microsoft.com/office/powerpoint/2010/main" val="166589701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47B578E1-C4BA-4A7D-9F57-94A83BDF1F2B}"/>
              </a:ext>
            </a:extLst>
          </p:cNvPr>
          <p:cNvSpPr>
            <a:spLocks noGrp="1"/>
          </p:cNvSpPr>
          <p:nvPr>
            <p:ph type="title"/>
          </p:nvPr>
        </p:nvSpPr>
        <p:spPr/>
        <p:txBody>
          <a:bodyPr/>
          <a:lstStyle/>
          <a:p>
            <a:r>
              <a:rPr kumimoji="1" lang="en-US" altLang="ja-JP" dirty="0"/>
              <a:t>Retrieval Parameters</a:t>
            </a:r>
            <a:endParaRPr kumimoji="1" lang="ja-JP" altLang="en-US" dirty="0"/>
          </a:p>
        </p:txBody>
      </p:sp>
      <p:sp>
        <p:nvSpPr>
          <p:cNvPr id="4" name="スライド番号プレースホルダー 3">
            <a:extLst>
              <a:ext uri="{FF2B5EF4-FFF2-40B4-BE49-F238E27FC236}">
                <a16:creationId xmlns:a16="http://schemas.microsoft.com/office/drawing/2014/main" xmlns="" id="{7B2080CD-2C7B-46CE-868D-0DD9716B0F84}"/>
              </a:ext>
            </a:extLst>
          </p:cNvPr>
          <p:cNvSpPr>
            <a:spLocks noGrp="1"/>
          </p:cNvSpPr>
          <p:nvPr>
            <p:ph type="sldNum" sz="quarter" idx="12"/>
          </p:nvPr>
        </p:nvSpPr>
        <p:spPr/>
        <p:txBody>
          <a:bodyPr/>
          <a:lstStyle/>
          <a:p>
            <a:fld id="{7BA6D0D7-F267-4081-9513-1CDB862539BF}" type="slidenum">
              <a:rPr kumimoji="1" lang="ja-JP" altLang="en-US" smtClean="0"/>
              <a:pPr/>
              <a:t>16</a:t>
            </a:fld>
            <a:endParaRPr kumimoji="1" lang="ja-JP" altLang="en-US"/>
          </a:p>
        </p:txBody>
      </p:sp>
      <p:pic>
        <p:nvPicPr>
          <p:cNvPr id="6" name="図 5">
            <a:extLst>
              <a:ext uri="{FF2B5EF4-FFF2-40B4-BE49-F238E27FC236}">
                <a16:creationId xmlns:a16="http://schemas.microsoft.com/office/drawing/2014/main" xmlns="" id="{B19CF1E5-915C-4DEE-821F-DBFB976EA9B1}"/>
              </a:ext>
            </a:extLst>
          </p:cNvPr>
          <p:cNvPicPr>
            <a:picLocks noChangeAspect="1"/>
          </p:cNvPicPr>
          <p:nvPr/>
        </p:nvPicPr>
        <p:blipFill>
          <a:blip r:embed="rId2"/>
          <a:stretch>
            <a:fillRect/>
          </a:stretch>
        </p:blipFill>
        <p:spPr>
          <a:xfrm>
            <a:off x="146566" y="1700808"/>
            <a:ext cx="11926098" cy="3960440"/>
          </a:xfrm>
          <a:prstGeom prst="rect">
            <a:avLst/>
          </a:prstGeom>
        </p:spPr>
      </p:pic>
    </p:spTree>
    <p:extLst>
      <p:ext uri="{BB962C8B-B14F-4D97-AF65-F5344CB8AC3E}">
        <p14:creationId xmlns:p14="http://schemas.microsoft.com/office/powerpoint/2010/main" val="38692220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47B578E1-C4BA-4A7D-9F57-94A83BDF1F2B}"/>
              </a:ext>
            </a:extLst>
          </p:cNvPr>
          <p:cNvSpPr>
            <a:spLocks noGrp="1"/>
          </p:cNvSpPr>
          <p:nvPr>
            <p:ph type="title"/>
          </p:nvPr>
        </p:nvSpPr>
        <p:spPr/>
        <p:txBody>
          <a:bodyPr/>
          <a:lstStyle/>
          <a:p>
            <a:r>
              <a:rPr kumimoji="1" lang="en-US" altLang="ja-JP" dirty="0"/>
              <a:t>Fitting Example</a:t>
            </a:r>
            <a:r>
              <a:rPr kumimoji="1" lang="ja-JP" altLang="en-US" dirty="0"/>
              <a:t> </a:t>
            </a:r>
            <a:r>
              <a:rPr kumimoji="1" lang="en-US" altLang="ja-JP" dirty="0"/>
              <a:t>(CFC</a:t>
            </a:r>
            <a:r>
              <a:rPr lang="en-US" altLang="ja-JP" sz="6000" dirty="0"/>
              <a:t>-11</a:t>
            </a:r>
            <a:r>
              <a:rPr kumimoji="1" lang="en-US" altLang="ja-JP" dirty="0"/>
              <a:t>)</a:t>
            </a:r>
            <a:endParaRPr kumimoji="1" lang="ja-JP" altLang="en-US" dirty="0"/>
          </a:p>
        </p:txBody>
      </p:sp>
      <p:sp>
        <p:nvSpPr>
          <p:cNvPr id="4" name="スライド番号プレースホルダー 3">
            <a:extLst>
              <a:ext uri="{FF2B5EF4-FFF2-40B4-BE49-F238E27FC236}">
                <a16:creationId xmlns:a16="http://schemas.microsoft.com/office/drawing/2014/main" xmlns="" id="{7B2080CD-2C7B-46CE-868D-0DD9716B0F84}"/>
              </a:ext>
            </a:extLst>
          </p:cNvPr>
          <p:cNvSpPr>
            <a:spLocks noGrp="1"/>
          </p:cNvSpPr>
          <p:nvPr>
            <p:ph type="sldNum" sz="quarter" idx="12"/>
          </p:nvPr>
        </p:nvSpPr>
        <p:spPr/>
        <p:txBody>
          <a:bodyPr/>
          <a:lstStyle/>
          <a:p>
            <a:fld id="{7BA6D0D7-F267-4081-9513-1CDB862539BF}" type="slidenum">
              <a:rPr kumimoji="1" lang="ja-JP" altLang="en-US" smtClean="0"/>
              <a:pPr/>
              <a:t>17</a:t>
            </a:fld>
            <a:endParaRPr kumimoji="1" lang="ja-JP" altLang="en-US"/>
          </a:p>
        </p:txBody>
      </p:sp>
      <p:pic>
        <p:nvPicPr>
          <p:cNvPr id="5" name="図 4">
            <a:extLst>
              <a:ext uri="{FF2B5EF4-FFF2-40B4-BE49-F238E27FC236}">
                <a16:creationId xmlns:a16="http://schemas.microsoft.com/office/drawing/2014/main" xmlns="" id="{B3922F71-FBF6-4D34-B723-63F59C63D917}"/>
              </a:ext>
            </a:extLst>
          </p:cNvPr>
          <p:cNvPicPr>
            <a:picLocks noChangeAspect="1"/>
          </p:cNvPicPr>
          <p:nvPr/>
        </p:nvPicPr>
        <p:blipFill>
          <a:blip r:embed="rId2"/>
          <a:stretch>
            <a:fillRect/>
          </a:stretch>
        </p:blipFill>
        <p:spPr>
          <a:xfrm>
            <a:off x="119336" y="1988248"/>
            <a:ext cx="7030448" cy="4249064"/>
          </a:xfrm>
          <a:prstGeom prst="rect">
            <a:avLst/>
          </a:prstGeom>
        </p:spPr>
      </p:pic>
      <p:grpSp>
        <p:nvGrpSpPr>
          <p:cNvPr id="3" name="グループ化 2"/>
          <p:cNvGrpSpPr/>
          <p:nvPr/>
        </p:nvGrpSpPr>
        <p:grpSpPr>
          <a:xfrm>
            <a:off x="7149784" y="1988247"/>
            <a:ext cx="4778864" cy="4368103"/>
            <a:chOff x="7392146" y="1916239"/>
            <a:chExt cx="3275855" cy="3264254"/>
          </a:xfrm>
        </p:grpSpPr>
        <p:pic>
          <p:nvPicPr>
            <p:cNvPr id="6" name="図 5">
              <a:extLst>
                <a:ext uri="{FF2B5EF4-FFF2-40B4-BE49-F238E27FC236}">
                  <a16:creationId xmlns:a16="http://schemas.microsoft.com/office/drawing/2014/main" xmlns="" id="{B8387DC3-B666-4A64-97CD-EC91A14D6478}"/>
                </a:ext>
              </a:extLst>
            </p:cNvPr>
            <p:cNvPicPr>
              <a:picLocks noChangeAspect="1"/>
            </p:cNvPicPr>
            <p:nvPr/>
          </p:nvPicPr>
          <p:blipFill>
            <a:blip r:embed="rId3"/>
            <a:stretch>
              <a:fillRect/>
            </a:stretch>
          </p:blipFill>
          <p:spPr>
            <a:xfrm>
              <a:off x="7392146" y="1916239"/>
              <a:ext cx="1944215" cy="3264254"/>
            </a:xfrm>
            <a:prstGeom prst="rect">
              <a:avLst/>
            </a:prstGeom>
          </p:spPr>
        </p:pic>
        <p:pic>
          <p:nvPicPr>
            <p:cNvPr id="7" name="図 6">
              <a:extLst>
                <a:ext uri="{FF2B5EF4-FFF2-40B4-BE49-F238E27FC236}">
                  <a16:creationId xmlns:a16="http://schemas.microsoft.com/office/drawing/2014/main" xmlns="" id="{A835EFD6-A7DA-48C0-8857-6B6CBD8956FD}"/>
                </a:ext>
              </a:extLst>
            </p:cNvPr>
            <p:cNvPicPr>
              <a:picLocks noChangeAspect="1"/>
            </p:cNvPicPr>
            <p:nvPr/>
          </p:nvPicPr>
          <p:blipFill>
            <a:blip r:embed="rId4"/>
            <a:stretch>
              <a:fillRect/>
            </a:stretch>
          </p:blipFill>
          <p:spPr>
            <a:xfrm>
              <a:off x="9236348" y="1988841"/>
              <a:ext cx="1431653" cy="3130849"/>
            </a:xfrm>
            <a:prstGeom prst="rect">
              <a:avLst/>
            </a:prstGeom>
          </p:spPr>
        </p:pic>
      </p:grpSp>
      <p:sp>
        <p:nvSpPr>
          <p:cNvPr id="8" name="テキスト ボックス 7">
            <a:extLst>
              <a:ext uri="{FF2B5EF4-FFF2-40B4-BE49-F238E27FC236}">
                <a16:creationId xmlns:a16="http://schemas.microsoft.com/office/drawing/2014/main" xmlns="" id="{D40646C1-AD6E-47BC-93CE-426DBC5338F6}"/>
              </a:ext>
            </a:extLst>
          </p:cNvPr>
          <p:cNvSpPr txBox="1"/>
          <p:nvPr/>
        </p:nvSpPr>
        <p:spPr>
          <a:xfrm>
            <a:off x="623392" y="1628800"/>
            <a:ext cx="1204753" cy="523220"/>
          </a:xfrm>
          <a:prstGeom prst="rect">
            <a:avLst/>
          </a:prstGeom>
          <a:noFill/>
        </p:spPr>
        <p:txBody>
          <a:bodyPr wrap="none" rtlCol="0">
            <a:spAutoFit/>
          </a:bodyPr>
          <a:lstStyle/>
          <a:p>
            <a:r>
              <a:rPr lang="en-US" altLang="ja-JP" sz="2800" b="1" dirty="0"/>
              <a:t>CFC-11</a:t>
            </a:r>
            <a:endParaRPr lang="ja-JP" altLang="en-US" sz="2800" b="1" dirty="0"/>
          </a:p>
        </p:txBody>
      </p:sp>
    </p:spTree>
    <p:extLst>
      <p:ext uri="{BB962C8B-B14F-4D97-AF65-F5344CB8AC3E}">
        <p14:creationId xmlns:p14="http://schemas.microsoft.com/office/powerpoint/2010/main" val="397298799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47B578E1-C4BA-4A7D-9F57-94A83BDF1F2B}"/>
              </a:ext>
            </a:extLst>
          </p:cNvPr>
          <p:cNvSpPr>
            <a:spLocks noGrp="1"/>
          </p:cNvSpPr>
          <p:nvPr>
            <p:ph type="title"/>
          </p:nvPr>
        </p:nvSpPr>
        <p:spPr/>
        <p:txBody>
          <a:bodyPr/>
          <a:lstStyle/>
          <a:p>
            <a:r>
              <a:rPr kumimoji="1" lang="en-US" altLang="ja-JP" dirty="0"/>
              <a:t>Fitting Example</a:t>
            </a:r>
            <a:r>
              <a:rPr kumimoji="1" lang="ja-JP" altLang="en-US" dirty="0"/>
              <a:t> </a:t>
            </a:r>
            <a:r>
              <a:rPr kumimoji="1" lang="en-US" altLang="ja-JP" dirty="0"/>
              <a:t>(CFC</a:t>
            </a:r>
            <a:r>
              <a:rPr lang="en-US" altLang="ja-JP" sz="6000" dirty="0"/>
              <a:t>-12</a:t>
            </a:r>
            <a:r>
              <a:rPr kumimoji="1" lang="en-US" altLang="ja-JP" dirty="0"/>
              <a:t>)</a:t>
            </a:r>
            <a:endParaRPr kumimoji="1" lang="ja-JP" altLang="en-US" dirty="0"/>
          </a:p>
        </p:txBody>
      </p:sp>
      <p:sp>
        <p:nvSpPr>
          <p:cNvPr id="4" name="スライド番号プレースホルダー 3">
            <a:extLst>
              <a:ext uri="{FF2B5EF4-FFF2-40B4-BE49-F238E27FC236}">
                <a16:creationId xmlns:a16="http://schemas.microsoft.com/office/drawing/2014/main" xmlns="" id="{7B2080CD-2C7B-46CE-868D-0DD9716B0F84}"/>
              </a:ext>
            </a:extLst>
          </p:cNvPr>
          <p:cNvSpPr>
            <a:spLocks noGrp="1"/>
          </p:cNvSpPr>
          <p:nvPr>
            <p:ph type="sldNum" sz="quarter" idx="12"/>
          </p:nvPr>
        </p:nvSpPr>
        <p:spPr/>
        <p:txBody>
          <a:bodyPr/>
          <a:lstStyle/>
          <a:p>
            <a:fld id="{7BA6D0D7-F267-4081-9513-1CDB862539BF}" type="slidenum">
              <a:rPr kumimoji="1" lang="ja-JP" altLang="en-US" smtClean="0"/>
              <a:pPr/>
              <a:t>18</a:t>
            </a:fld>
            <a:endParaRPr kumimoji="1" lang="ja-JP" altLang="en-US"/>
          </a:p>
        </p:txBody>
      </p:sp>
      <p:pic>
        <p:nvPicPr>
          <p:cNvPr id="3" name="図 2">
            <a:extLst>
              <a:ext uri="{FF2B5EF4-FFF2-40B4-BE49-F238E27FC236}">
                <a16:creationId xmlns:a16="http://schemas.microsoft.com/office/drawing/2014/main" xmlns="" id="{9E3A517A-110F-4705-98C0-6B59DB510E34}"/>
              </a:ext>
            </a:extLst>
          </p:cNvPr>
          <p:cNvPicPr>
            <a:picLocks noChangeAspect="1"/>
          </p:cNvPicPr>
          <p:nvPr/>
        </p:nvPicPr>
        <p:blipFill>
          <a:blip r:embed="rId2"/>
          <a:stretch>
            <a:fillRect/>
          </a:stretch>
        </p:blipFill>
        <p:spPr>
          <a:xfrm>
            <a:off x="81101" y="1484784"/>
            <a:ext cx="11902657" cy="4559806"/>
          </a:xfrm>
          <a:prstGeom prst="rect">
            <a:avLst/>
          </a:prstGeom>
        </p:spPr>
      </p:pic>
    </p:spTree>
    <p:extLst>
      <p:ext uri="{BB962C8B-B14F-4D97-AF65-F5344CB8AC3E}">
        <p14:creationId xmlns:p14="http://schemas.microsoft.com/office/powerpoint/2010/main" val="83849037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47B578E1-C4BA-4A7D-9F57-94A83BDF1F2B}"/>
              </a:ext>
            </a:extLst>
          </p:cNvPr>
          <p:cNvSpPr>
            <a:spLocks noGrp="1"/>
          </p:cNvSpPr>
          <p:nvPr>
            <p:ph type="title"/>
          </p:nvPr>
        </p:nvSpPr>
        <p:spPr/>
        <p:txBody>
          <a:bodyPr/>
          <a:lstStyle/>
          <a:p>
            <a:r>
              <a:rPr kumimoji="1" lang="en-US" altLang="ja-JP" dirty="0"/>
              <a:t>Fitting Example</a:t>
            </a:r>
            <a:r>
              <a:rPr kumimoji="1" lang="ja-JP" altLang="en-US" dirty="0"/>
              <a:t> </a:t>
            </a:r>
            <a:r>
              <a:rPr kumimoji="1" lang="en-US" altLang="ja-JP" dirty="0"/>
              <a:t>(HCFC</a:t>
            </a:r>
            <a:r>
              <a:rPr lang="en-US" altLang="ja-JP" sz="6000" dirty="0"/>
              <a:t>-22</a:t>
            </a:r>
            <a:r>
              <a:rPr kumimoji="1" lang="en-US" altLang="ja-JP" dirty="0"/>
              <a:t>)</a:t>
            </a:r>
            <a:endParaRPr kumimoji="1" lang="ja-JP" altLang="en-US" dirty="0"/>
          </a:p>
        </p:txBody>
      </p:sp>
      <p:sp>
        <p:nvSpPr>
          <p:cNvPr id="4" name="スライド番号プレースホルダー 3">
            <a:extLst>
              <a:ext uri="{FF2B5EF4-FFF2-40B4-BE49-F238E27FC236}">
                <a16:creationId xmlns:a16="http://schemas.microsoft.com/office/drawing/2014/main" xmlns="" id="{7B2080CD-2C7B-46CE-868D-0DD9716B0F84}"/>
              </a:ext>
            </a:extLst>
          </p:cNvPr>
          <p:cNvSpPr>
            <a:spLocks noGrp="1"/>
          </p:cNvSpPr>
          <p:nvPr>
            <p:ph type="sldNum" sz="quarter" idx="12"/>
          </p:nvPr>
        </p:nvSpPr>
        <p:spPr/>
        <p:txBody>
          <a:bodyPr/>
          <a:lstStyle/>
          <a:p>
            <a:fld id="{7BA6D0D7-F267-4081-9513-1CDB862539BF}" type="slidenum">
              <a:rPr kumimoji="1" lang="ja-JP" altLang="en-US" smtClean="0"/>
              <a:pPr/>
              <a:t>19</a:t>
            </a:fld>
            <a:endParaRPr kumimoji="1" lang="ja-JP" altLang="en-US"/>
          </a:p>
        </p:txBody>
      </p:sp>
      <p:pic>
        <p:nvPicPr>
          <p:cNvPr id="5" name="図 4">
            <a:extLst>
              <a:ext uri="{FF2B5EF4-FFF2-40B4-BE49-F238E27FC236}">
                <a16:creationId xmlns:a16="http://schemas.microsoft.com/office/drawing/2014/main" xmlns="" id="{CD4CAB61-D97F-4720-B72D-A3F0ECD8FA36}"/>
              </a:ext>
            </a:extLst>
          </p:cNvPr>
          <p:cNvPicPr>
            <a:picLocks noChangeAspect="1"/>
          </p:cNvPicPr>
          <p:nvPr/>
        </p:nvPicPr>
        <p:blipFill>
          <a:blip r:embed="rId2"/>
          <a:stretch>
            <a:fillRect/>
          </a:stretch>
        </p:blipFill>
        <p:spPr>
          <a:xfrm>
            <a:off x="71733" y="1789528"/>
            <a:ext cx="12001929" cy="4303768"/>
          </a:xfrm>
          <a:prstGeom prst="rect">
            <a:avLst/>
          </a:prstGeom>
        </p:spPr>
      </p:pic>
    </p:spTree>
    <p:extLst>
      <p:ext uri="{BB962C8B-B14F-4D97-AF65-F5344CB8AC3E}">
        <p14:creationId xmlns:p14="http://schemas.microsoft.com/office/powerpoint/2010/main" val="38649961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a:t>Contents of Today’s Talk</a:t>
            </a:r>
            <a:endParaRPr kumimoji="1" lang="ja-JP" altLang="en-US" dirty="0"/>
          </a:p>
        </p:txBody>
      </p:sp>
      <p:sp>
        <p:nvSpPr>
          <p:cNvPr id="3" name="コンテンツ プレースホルダ 2"/>
          <p:cNvSpPr>
            <a:spLocks noGrp="1"/>
          </p:cNvSpPr>
          <p:nvPr>
            <p:ph idx="1"/>
          </p:nvPr>
        </p:nvSpPr>
        <p:spPr>
          <a:xfrm>
            <a:off x="1981200" y="2492897"/>
            <a:ext cx="8229600" cy="3633267"/>
          </a:xfrm>
        </p:spPr>
        <p:txBody>
          <a:bodyPr>
            <a:normAutofit/>
          </a:bodyPr>
          <a:lstStyle/>
          <a:p>
            <a:r>
              <a:rPr lang="en-US" altLang="ja-JP" sz="2800" dirty="0"/>
              <a:t>Recent trends of CFCs, HCFCs, and HFCs</a:t>
            </a:r>
          </a:p>
          <a:p>
            <a:r>
              <a:rPr lang="en-US" altLang="ja-JP" sz="2800" dirty="0"/>
              <a:t>Retrieval of CFCs, HCFCs, and HFCs</a:t>
            </a:r>
            <a:r>
              <a:rPr lang="ja-JP" altLang="en-US" sz="2800" dirty="0"/>
              <a:t> </a:t>
            </a:r>
            <a:r>
              <a:rPr lang="en-US" altLang="ja-JP" sz="2800" dirty="0"/>
              <a:t>from</a:t>
            </a:r>
            <a:r>
              <a:rPr lang="ja-JP" altLang="en-US" sz="2800" dirty="0"/>
              <a:t> </a:t>
            </a:r>
            <a:r>
              <a:rPr lang="en-US" altLang="ja-JP" sz="2800" dirty="0"/>
              <a:t>FTIR</a:t>
            </a:r>
            <a:r>
              <a:rPr lang="ja-JP" altLang="en-US" sz="2800" dirty="0"/>
              <a:t> </a:t>
            </a:r>
            <a:r>
              <a:rPr lang="en-US" altLang="ja-JP" sz="2800" dirty="0"/>
              <a:t>spectra</a:t>
            </a:r>
          </a:p>
          <a:p>
            <a:r>
              <a:rPr lang="en-US" altLang="ja-JP" sz="2800" dirty="0"/>
              <a:t>Summary</a:t>
            </a:r>
          </a:p>
          <a:p>
            <a:r>
              <a:rPr lang="en-US" altLang="ja-JP" sz="2800" dirty="0"/>
              <a:t>Future perspective</a:t>
            </a:r>
          </a:p>
          <a:p>
            <a:endParaRPr lang="en-US" altLang="ja-JP" sz="2800" dirty="0"/>
          </a:p>
          <a:p>
            <a:pPr>
              <a:buNone/>
            </a:pPr>
            <a:endParaRPr lang="ja-JP" altLang="en-US" sz="2800" dirty="0"/>
          </a:p>
        </p:txBody>
      </p:sp>
      <p:sp>
        <p:nvSpPr>
          <p:cNvPr id="4" name="スライド番号プレースホルダ 3"/>
          <p:cNvSpPr>
            <a:spLocks noGrp="1"/>
          </p:cNvSpPr>
          <p:nvPr>
            <p:ph type="sldNum" sz="quarter" idx="12"/>
          </p:nvPr>
        </p:nvSpPr>
        <p:spPr/>
        <p:txBody>
          <a:bodyPr/>
          <a:lstStyle/>
          <a:p>
            <a:fld id="{7BA6D0D7-F267-4081-9513-1CDB862539BF}" type="slidenum">
              <a:rPr kumimoji="1" lang="ja-JP" altLang="en-US" smtClean="0"/>
              <a:pPr/>
              <a:t>2</a:t>
            </a:fld>
            <a:endParaRPr kumimoji="1" lang="ja-JP" alt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47B578E1-C4BA-4A7D-9F57-94A83BDF1F2B}"/>
              </a:ext>
            </a:extLst>
          </p:cNvPr>
          <p:cNvSpPr>
            <a:spLocks noGrp="1"/>
          </p:cNvSpPr>
          <p:nvPr>
            <p:ph type="title"/>
          </p:nvPr>
        </p:nvSpPr>
        <p:spPr/>
        <p:txBody>
          <a:bodyPr/>
          <a:lstStyle/>
          <a:p>
            <a:r>
              <a:rPr kumimoji="1" lang="en-US" altLang="ja-JP" dirty="0"/>
              <a:t>Fitting Example</a:t>
            </a:r>
            <a:r>
              <a:rPr kumimoji="1" lang="ja-JP" altLang="en-US" dirty="0"/>
              <a:t> </a:t>
            </a:r>
            <a:r>
              <a:rPr kumimoji="1" lang="en-US" altLang="ja-JP" dirty="0"/>
              <a:t>(HCFC</a:t>
            </a:r>
            <a:r>
              <a:rPr lang="en-US" altLang="ja-JP" sz="6000" dirty="0"/>
              <a:t>-142</a:t>
            </a:r>
            <a:r>
              <a:rPr lang="en-US" altLang="ja-JP" sz="3200" dirty="0"/>
              <a:t>b</a:t>
            </a:r>
            <a:r>
              <a:rPr kumimoji="1" lang="en-US" altLang="ja-JP" dirty="0"/>
              <a:t>)</a:t>
            </a:r>
            <a:endParaRPr kumimoji="1" lang="ja-JP" altLang="en-US" dirty="0"/>
          </a:p>
        </p:txBody>
      </p:sp>
      <p:sp>
        <p:nvSpPr>
          <p:cNvPr id="4" name="スライド番号プレースホルダー 3">
            <a:extLst>
              <a:ext uri="{FF2B5EF4-FFF2-40B4-BE49-F238E27FC236}">
                <a16:creationId xmlns:a16="http://schemas.microsoft.com/office/drawing/2014/main" xmlns="" id="{7B2080CD-2C7B-46CE-868D-0DD9716B0F84}"/>
              </a:ext>
            </a:extLst>
          </p:cNvPr>
          <p:cNvSpPr>
            <a:spLocks noGrp="1"/>
          </p:cNvSpPr>
          <p:nvPr>
            <p:ph type="sldNum" sz="quarter" idx="12"/>
          </p:nvPr>
        </p:nvSpPr>
        <p:spPr/>
        <p:txBody>
          <a:bodyPr/>
          <a:lstStyle/>
          <a:p>
            <a:fld id="{7BA6D0D7-F267-4081-9513-1CDB862539BF}" type="slidenum">
              <a:rPr kumimoji="1" lang="ja-JP" altLang="en-US" smtClean="0"/>
              <a:pPr/>
              <a:t>20</a:t>
            </a:fld>
            <a:endParaRPr kumimoji="1" lang="ja-JP" altLang="en-US"/>
          </a:p>
        </p:txBody>
      </p:sp>
      <p:pic>
        <p:nvPicPr>
          <p:cNvPr id="3" name="図 2">
            <a:extLst>
              <a:ext uri="{FF2B5EF4-FFF2-40B4-BE49-F238E27FC236}">
                <a16:creationId xmlns:a16="http://schemas.microsoft.com/office/drawing/2014/main" xmlns="" id="{D7F97A42-4DAD-44FE-832E-53F4BD8D6ABC}"/>
              </a:ext>
            </a:extLst>
          </p:cNvPr>
          <p:cNvPicPr>
            <a:picLocks noChangeAspect="1"/>
          </p:cNvPicPr>
          <p:nvPr/>
        </p:nvPicPr>
        <p:blipFill>
          <a:blip r:embed="rId2"/>
          <a:stretch>
            <a:fillRect/>
          </a:stretch>
        </p:blipFill>
        <p:spPr>
          <a:xfrm>
            <a:off x="242220" y="1412776"/>
            <a:ext cx="11715456" cy="5375622"/>
          </a:xfrm>
          <a:prstGeom prst="rect">
            <a:avLst/>
          </a:prstGeom>
        </p:spPr>
      </p:pic>
    </p:spTree>
    <p:extLst>
      <p:ext uri="{BB962C8B-B14F-4D97-AF65-F5344CB8AC3E}">
        <p14:creationId xmlns:p14="http://schemas.microsoft.com/office/powerpoint/2010/main" val="287625279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47B578E1-C4BA-4A7D-9F57-94A83BDF1F2B}"/>
              </a:ext>
            </a:extLst>
          </p:cNvPr>
          <p:cNvSpPr>
            <a:spLocks noGrp="1"/>
          </p:cNvSpPr>
          <p:nvPr>
            <p:ph type="title"/>
          </p:nvPr>
        </p:nvSpPr>
        <p:spPr/>
        <p:txBody>
          <a:bodyPr/>
          <a:lstStyle/>
          <a:p>
            <a:r>
              <a:rPr kumimoji="1" lang="en-US" altLang="ja-JP" dirty="0"/>
              <a:t>Fitting Example</a:t>
            </a:r>
            <a:r>
              <a:rPr kumimoji="1" lang="ja-JP" altLang="en-US" dirty="0"/>
              <a:t> </a:t>
            </a:r>
            <a:r>
              <a:rPr kumimoji="1" lang="en-US" altLang="ja-JP" dirty="0"/>
              <a:t>(HFC</a:t>
            </a:r>
            <a:r>
              <a:rPr lang="en-US" altLang="ja-JP" sz="6000" dirty="0"/>
              <a:t>-23</a:t>
            </a:r>
            <a:r>
              <a:rPr kumimoji="1" lang="en-US" altLang="ja-JP" dirty="0"/>
              <a:t>)</a:t>
            </a:r>
            <a:endParaRPr kumimoji="1" lang="ja-JP" altLang="en-US" dirty="0"/>
          </a:p>
        </p:txBody>
      </p:sp>
      <p:sp>
        <p:nvSpPr>
          <p:cNvPr id="4" name="スライド番号プレースホルダー 3">
            <a:extLst>
              <a:ext uri="{FF2B5EF4-FFF2-40B4-BE49-F238E27FC236}">
                <a16:creationId xmlns:a16="http://schemas.microsoft.com/office/drawing/2014/main" xmlns="" id="{7B2080CD-2C7B-46CE-868D-0DD9716B0F84}"/>
              </a:ext>
            </a:extLst>
          </p:cNvPr>
          <p:cNvSpPr>
            <a:spLocks noGrp="1"/>
          </p:cNvSpPr>
          <p:nvPr>
            <p:ph type="sldNum" sz="quarter" idx="12"/>
          </p:nvPr>
        </p:nvSpPr>
        <p:spPr/>
        <p:txBody>
          <a:bodyPr/>
          <a:lstStyle/>
          <a:p>
            <a:fld id="{7BA6D0D7-F267-4081-9513-1CDB862539BF}" type="slidenum">
              <a:rPr kumimoji="1" lang="ja-JP" altLang="en-US" smtClean="0"/>
              <a:pPr/>
              <a:t>21</a:t>
            </a:fld>
            <a:endParaRPr kumimoji="1" lang="ja-JP" altLang="en-US"/>
          </a:p>
        </p:txBody>
      </p:sp>
      <p:pic>
        <p:nvPicPr>
          <p:cNvPr id="5" name="図 4">
            <a:extLst>
              <a:ext uri="{FF2B5EF4-FFF2-40B4-BE49-F238E27FC236}">
                <a16:creationId xmlns:a16="http://schemas.microsoft.com/office/drawing/2014/main" xmlns="" id="{79BE4301-4677-48FC-86C4-190D968DE9A4}"/>
              </a:ext>
            </a:extLst>
          </p:cNvPr>
          <p:cNvPicPr>
            <a:picLocks noChangeAspect="1"/>
          </p:cNvPicPr>
          <p:nvPr/>
        </p:nvPicPr>
        <p:blipFill>
          <a:blip r:embed="rId2"/>
          <a:stretch>
            <a:fillRect/>
          </a:stretch>
        </p:blipFill>
        <p:spPr>
          <a:xfrm>
            <a:off x="194229" y="1484784"/>
            <a:ext cx="11801718" cy="5112568"/>
          </a:xfrm>
          <a:prstGeom prst="rect">
            <a:avLst/>
          </a:prstGeom>
        </p:spPr>
      </p:pic>
    </p:spTree>
    <p:extLst>
      <p:ext uri="{BB962C8B-B14F-4D97-AF65-F5344CB8AC3E}">
        <p14:creationId xmlns:p14="http://schemas.microsoft.com/office/powerpoint/2010/main" val="77812865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47B578E1-C4BA-4A7D-9F57-94A83BDF1F2B}"/>
              </a:ext>
            </a:extLst>
          </p:cNvPr>
          <p:cNvSpPr>
            <a:spLocks noGrp="1"/>
          </p:cNvSpPr>
          <p:nvPr>
            <p:ph type="title"/>
          </p:nvPr>
        </p:nvSpPr>
        <p:spPr>
          <a:xfrm>
            <a:off x="709352" y="584136"/>
            <a:ext cx="9329998" cy="1116672"/>
          </a:xfrm>
        </p:spPr>
        <p:txBody>
          <a:bodyPr>
            <a:normAutofit fontScale="90000"/>
          </a:bodyPr>
          <a:lstStyle/>
          <a:p>
            <a:r>
              <a:rPr kumimoji="1" lang="en-US" altLang="ja-JP" dirty="0"/>
              <a:t>Time Series of FTIR Observations</a:t>
            </a:r>
            <a:br>
              <a:rPr kumimoji="1" lang="en-US" altLang="ja-JP" dirty="0"/>
            </a:br>
            <a:r>
              <a:rPr kumimoji="1" lang="en-US" altLang="ja-JP" dirty="0"/>
              <a:t>CFC</a:t>
            </a:r>
            <a:r>
              <a:rPr lang="en-US" altLang="ja-JP" sz="4400" dirty="0"/>
              <a:t>-11</a:t>
            </a:r>
            <a:r>
              <a:rPr kumimoji="1" lang="en-US" altLang="ja-JP" dirty="0"/>
              <a:t>, CFC</a:t>
            </a:r>
            <a:r>
              <a:rPr lang="en-US" altLang="ja-JP" sz="4400" dirty="0"/>
              <a:t>-12</a:t>
            </a:r>
            <a:endParaRPr kumimoji="1" lang="ja-JP" altLang="en-US" dirty="0"/>
          </a:p>
        </p:txBody>
      </p:sp>
      <p:sp>
        <p:nvSpPr>
          <p:cNvPr id="4" name="スライド番号プレースホルダー 3">
            <a:extLst>
              <a:ext uri="{FF2B5EF4-FFF2-40B4-BE49-F238E27FC236}">
                <a16:creationId xmlns:a16="http://schemas.microsoft.com/office/drawing/2014/main" xmlns="" id="{7B2080CD-2C7B-46CE-868D-0DD9716B0F84}"/>
              </a:ext>
            </a:extLst>
          </p:cNvPr>
          <p:cNvSpPr>
            <a:spLocks noGrp="1"/>
          </p:cNvSpPr>
          <p:nvPr>
            <p:ph type="sldNum" sz="quarter" idx="12"/>
          </p:nvPr>
        </p:nvSpPr>
        <p:spPr/>
        <p:txBody>
          <a:bodyPr/>
          <a:lstStyle/>
          <a:p>
            <a:fld id="{7BA6D0D7-F267-4081-9513-1CDB862539BF}" type="slidenum">
              <a:rPr kumimoji="1" lang="ja-JP" altLang="en-US" smtClean="0"/>
              <a:pPr/>
              <a:t>22</a:t>
            </a:fld>
            <a:endParaRPr kumimoji="1" lang="ja-JP" altLang="en-US"/>
          </a:p>
        </p:txBody>
      </p:sp>
      <p:sp>
        <p:nvSpPr>
          <p:cNvPr id="6" name="正方形/長方形 5">
            <a:extLst>
              <a:ext uri="{FF2B5EF4-FFF2-40B4-BE49-F238E27FC236}">
                <a16:creationId xmlns:a16="http://schemas.microsoft.com/office/drawing/2014/main" xmlns="" id="{2C42FAB0-9B6F-4C0F-86EF-C210510D14F9}"/>
              </a:ext>
            </a:extLst>
          </p:cNvPr>
          <p:cNvSpPr/>
          <p:nvPr/>
        </p:nvSpPr>
        <p:spPr>
          <a:xfrm>
            <a:off x="10985507" y="1904634"/>
            <a:ext cx="1189941" cy="3970318"/>
          </a:xfrm>
          <a:prstGeom prst="rect">
            <a:avLst/>
          </a:prstGeom>
        </p:spPr>
        <p:txBody>
          <a:bodyPr wrap="none">
            <a:spAutoFit/>
          </a:bodyPr>
          <a:lstStyle/>
          <a:p>
            <a:r>
              <a:rPr lang="en-US" altLang="ja-JP" b="1" dirty="0"/>
              <a:t>&lt;FTIR&gt;</a:t>
            </a:r>
          </a:p>
          <a:p>
            <a:r>
              <a:rPr lang="en-US" altLang="ja-JP" dirty="0">
                <a:solidFill>
                  <a:srgbClr val="00B050"/>
                </a:solidFill>
              </a:rPr>
              <a:t>Rikubetsu</a:t>
            </a:r>
          </a:p>
          <a:p>
            <a:endParaRPr lang="en-US" altLang="ja-JP" dirty="0">
              <a:solidFill>
                <a:srgbClr val="00B050"/>
              </a:solidFill>
            </a:endParaRPr>
          </a:p>
          <a:p>
            <a:r>
              <a:rPr lang="en-US" altLang="ja-JP" dirty="0">
                <a:solidFill>
                  <a:srgbClr val="0070C0"/>
                </a:solidFill>
              </a:rPr>
              <a:t>Syowa</a:t>
            </a:r>
            <a:r>
              <a:rPr lang="ja-JP" altLang="en-US" dirty="0">
                <a:solidFill>
                  <a:srgbClr val="0070C0"/>
                </a:solidFill>
              </a:rPr>
              <a:t> </a:t>
            </a:r>
            <a:r>
              <a:rPr lang="en-US" altLang="ja-JP" dirty="0">
                <a:solidFill>
                  <a:srgbClr val="0070C0"/>
                </a:solidFill>
              </a:rPr>
              <a:t>St.</a:t>
            </a:r>
          </a:p>
          <a:p>
            <a:endParaRPr lang="en-US" altLang="ja-JP" dirty="0">
              <a:solidFill>
                <a:srgbClr val="0070C0"/>
              </a:solidFill>
            </a:endParaRPr>
          </a:p>
          <a:p>
            <a:r>
              <a:rPr lang="en-US" altLang="ja-JP" dirty="0">
                <a:solidFill>
                  <a:srgbClr val="FF0000"/>
                </a:solidFill>
              </a:rPr>
              <a:t>Tsukuba</a:t>
            </a:r>
          </a:p>
          <a:p>
            <a:endParaRPr lang="en-US" altLang="ja-JP" dirty="0">
              <a:solidFill>
                <a:srgbClr val="FF0000"/>
              </a:solidFill>
            </a:endParaRPr>
          </a:p>
          <a:p>
            <a:endParaRPr lang="en-US" altLang="ja-JP" dirty="0">
              <a:solidFill>
                <a:srgbClr val="FF0000"/>
              </a:solidFill>
            </a:endParaRPr>
          </a:p>
          <a:p>
            <a:r>
              <a:rPr lang="en-US" altLang="ja-JP" b="1" dirty="0"/>
              <a:t>&lt;Flask&gt;</a:t>
            </a:r>
          </a:p>
          <a:p>
            <a:r>
              <a:rPr lang="en-US" altLang="ja-JP" dirty="0">
                <a:solidFill>
                  <a:srgbClr val="00B0F0"/>
                </a:solidFill>
              </a:rPr>
              <a:t>South</a:t>
            </a:r>
            <a:r>
              <a:rPr lang="ja-JP" altLang="en-US" dirty="0">
                <a:solidFill>
                  <a:srgbClr val="00B0F0"/>
                </a:solidFill>
              </a:rPr>
              <a:t> </a:t>
            </a:r>
            <a:r>
              <a:rPr lang="en-US" altLang="ja-JP" dirty="0">
                <a:solidFill>
                  <a:srgbClr val="00B0F0"/>
                </a:solidFill>
              </a:rPr>
              <a:t>Pole</a:t>
            </a:r>
          </a:p>
          <a:p>
            <a:r>
              <a:rPr lang="en-US" altLang="ja-JP" dirty="0">
                <a:solidFill>
                  <a:srgbClr val="00B0F0"/>
                </a:solidFill>
              </a:rPr>
              <a:t>(NOAA)</a:t>
            </a:r>
          </a:p>
          <a:p>
            <a:endParaRPr lang="en-US" altLang="ja-JP" dirty="0">
              <a:solidFill>
                <a:srgbClr val="FF0000"/>
              </a:solidFill>
            </a:endParaRPr>
          </a:p>
          <a:p>
            <a:r>
              <a:rPr lang="en-US" altLang="ja-JP" dirty="0"/>
              <a:t>Barrow</a:t>
            </a:r>
          </a:p>
          <a:p>
            <a:r>
              <a:rPr lang="en-US" altLang="ja-JP" dirty="0"/>
              <a:t>(NOAA)</a:t>
            </a:r>
            <a:endParaRPr lang="ja-JP" altLang="en-US" dirty="0"/>
          </a:p>
        </p:txBody>
      </p:sp>
      <p:pic>
        <p:nvPicPr>
          <p:cNvPr id="5" name="図 4">
            <a:extLst>
              <a:ext uri="{FF2B5EF4-FFF2-40B4-BE49-F238E27FC236}">
                <a16:creationId xmlns:a16="http://schemas.microsoft.com/office/drawing/2014/main" xmlns="" id="{2BD8715E-C3C9-48F8-9DAE-7290AD6B2D45}"/>
              </a:ext>
            </a:extLst>
          </p:cNvPr>
          <p:cNvPicPr>
            <a:picLocks noChangeAspect="1"/>
          </p:cNvPicPr>
          <p:nvPr/>
        </p:nvPicPr>
        <p:blipFill>
          <a:blip r:embed="rId2"/>
          <a:stretch>
            <a:fillRect/>
          </a:stretch>
        </p:blipFill>
        <p:spPr>
          <a:xfrm>
            <a:off x="263352" y="1124744"/>
            <a:ext cx="10585176" cy="5728387"/>
          </a:xfrm>
          <a:prstGeom prst="rect">
            <a:avLst/>
          </a:prstGeom>
        </p:spPr>
      </p:pic>
      <p:sp>
        <p:nvSpPr>
          <p:cNvPr id="3" name="テキスト ボックス 2">
            <a:extLst>
              <a:ext uri="{FF2B5EF4-FFF2-40B4-BE49-F238E27FC236}">
                <a16:creationId xmlns:a16="http://schemas.microsoft.com/office/drawing/2014/main" xmlns="" id="{BB595EBF-42D7-40DE-91AA-7E9105300892}"/>
              </a:ext>
            </a:extLst>
          </p:cNvPr>
          <p:cNvSpPr txBox="1"/>
          <p:nvPr/>
        </p:nvSpPr>
        <p:spPr>
          <a:xfrm>
            <a:off x="623392" y="3800073"/>
            <a:ext cx="10192214" cy="369332"/>
          </a:xfrm>
          <a:prstGeom prst="rect">
            <a:avLst/>
          </a:prstGeom>
          <a:noFill/>
        </p:spPr>
        <p:txBody>
          <a:bodyPr wrap="none" rtlCol="0">
            <a:spAutoFit/>
          </a:bodyPr>
          <a:lstStyle/>
          <a:p>
            <a:r>
              <a:rPr lang="en-US" altLang="ja-JP" dirty="0"/>
              <a:t>1995</a:t>
            </a:r>
            <a:r>
              <a:rPr lang="ja-JP" altLang="en-US" dirty="0"/>
              <a:t>        </a:t>
            </a:r>
            <a:r>
              <a:rPr lang="en-US" altLang="ja-JP" dirty="0"/>
              <a:t>1997</a:t>
            </a:r>
            <a:r>
              <a:rPr lang="ja-JP" altLang="en-US" dirty="0"/>
              <a:t>        </a:t>
            </a:r>
            <a:r>
              <a:rPr lang="en-US" altLang="ja-JP" dirty="0"/>
              <a:t>1999</a:t>
            </a:r>
            <a:r>
              <a:rPr lang="ja-JP" altLang="en-US" dirty="0"/>
              <a:t>       </a:t>
            </a:r>
            <a:r>
              <a:rPr lang="en-US" altLang="ja-JP" dirty="0"/>
              <a:t>2001</a:t>
            </a:r>
            <a:r>
              <a:rPr lang="ja-JP" altLang="en-US" dirty="0"/>
              <a:t>        </a:t>
            </a:r>
            <a:r>
              <a:rPr lang="en-US" altLang="ja-JP" dirty="0"/>
              <a:t>2003</a:t>
            </a:r>
            <a:r>
              <a:rPr lang="ja-JP" altLang="en-US" dirty="0"/>
              <a:t>       </a:t>
            </a:r>
            <a:r>
              <a:rPr lang="en-US" altLang="ja-JP" dirty="0"/>
              <a:t>2005</a:t>
            </a:r>
            <a:r>
              <a:rPr lang="ja-JP" altLang="en-US" dirty="0"/>
              <a:t>       </a:t>
            </a:r>
            <a:r>
              <a:rPr lang="en-US" altLang="ja-JP" dirty="0"/>
              <a:t>2007</a:t>
            </a:r>
            <a:r>
              <a:rPr lang="ja-JP" altLang="en-US" dirty="0"/>
              <a:t>        </a:t>
            </a:r>
            <a:r>
              <a:rPr lang="en-US" altLang="ja-JP" dirty="0"/>
              <a:t>2009</a:t>
            </a:r>
            <a:r>
              <a:rPr lang="ja-JP" altLang="en-US" dirty="0"/>
              <a:t>        </a:t>
            </a:r>
            <a:r>
              <a:rPr lang="en-US" altLang="ja-JP" dirty="0"/>
              <a:t>2011</a:t>
            </a:r>
            <a:r>
              <a:rPr lang="ja-JP" altLang="en-US" dirty="0"/>
              <a:t>        </a:t>
            </a:r>
            <a:r>
              <a:rPr lang="en-US" altLang="ja-JP" dirty="0"/>
              <a:t>2013</a:t>
            </a:r>
            <a:r>
              <a:rPr lang="ja-JP" altLang="en-US" dirty="0"/>
              <a:t>       </a:t>
            </a:r>
            <a:r>
              <a:rPr lang="en-US" altLang="ja-JP" dirty="0"/>
              <a:t>2015</a:t>
            </a:r>
            <a:r>
              <a:rPr lang="ja-JP" altLang="en-US" dirty="0"/>
              <a:t>       </a:t>
            </a:r>
            <a:r>
              <a:rPr lang="en-US" altLang="ja-JP" dirty="0"/>
              <a:t>2017</a:t>
            </a:r>
            <a:endParaRPr lang="ja-JP" altLang="en-US" dirty="0"/>
          </a:p>
        </p:txBody>
      </p:sp>
      <p:sp>
        <p:nvSpPr>
          <p:cNvPr id="8" name="正方形/長方形 7">
            <a:extLst>
              <a:ext uri="{FF2B5EF4-FFF2-40B4-BE49-F238E27FC236}">
                <a16:creationId xmlns:a16="http://schemas.microsoft.com/office/drawing/2014/main" xmlns="" id="{17C51342-1459-4BAB-9306-704443FD2548}"/>
              </a:ext>
            </a:extLst>
          </p:cNvPr>
          <p:cNvSpPr/>
          <p:nvPr/>
        </p:nvSpPr>
        <p:spPr>
          <a:xfrm>
            <a:off x="263352" y="1340768"/>
            <a:ext cx="439544" cy="276999"/>
          </a:xfrm>
          <a:prstGeom prst="rect">
            <a:avLst/>
          </a:prstGeom>
        </p:spPr>
        <p:txBody>
          <a:bodyPr wrap="none">
            <a:spAutoFit/>
          </a:bodyPr>
          <a:lstStyle/>
          <a:p>
            <a:r>
              <a:rPr lang="en-US" altLang="ja-JP" sz="1200" dirty="0"/>
              <a:t>310</a:t>
            </a:r>
            <a:endParaRPr lang="ja-JP" altLang="en-US" sz="1200" dirty="0"/>
          </a:p>
        </p:txBody>
      </p:sp>
      <p:sp>
        <p:nvSpPr>
          <p:cNvPr id="9" name="正方形/長方形 8">
            <a:extLst>
              <a:ext uri="{FF2B5EF4-FFF2-40B4-BE49-F238E27FC236}">
                <a16:creationId xmlns:a16="http://schemas.microsoft.com/office/drawing/2014/main" xmlns="" id="{14676AE7-1F45-4388-9582-79D5FD368B6A}"/>
              </a:ext>
            </a:extLst>
          </p:cNvPr>
          <p:cNvSpPr/>
          <p:nvPr/>
        </p:nvSpPr>
        <p:spPr>
          <a:xfrm>
            <a:off x="263352" y="3368025"/>
            <a:ext cx="439544" cy="276999"/>
          </a:xfrm>
          <a:prstGeom prst="rect">
            <a:avLst/>
          </a:prstGeom>
        </p:spPr>
        <p:txBody>
          <a:bodyPr wrap="none">
            <a:spAutoFit/>
          </a:bodyPr>
          <a:lstStyle/>
          <a:p>
            <a:r>
              <a:rPr lang="en-US" altLang="ja-JP" sz="1200" dirty="0"/>
              <a:t>150</a:t>
            </a:r>
            <a:endParaRPr lang="ja-JP" altLang="en-US" sz="1200" dirty="0"/>
          </a:p>
        </p:txBody>
      </p:sp>
      <p:sp>
        <p:nvSpPr>
          <p:cNvPr id="10" name="正方形/長方形 9">
            <a:extLst>
              <a:ext uri="{FF2B5EF4-FFF2-40B4-BE49-F238E27FC236}">
                <a16:creationId xmlns:a16="http://schemas.microsoft.com/office/drawing/2014/main" xmlns="" id="{B6858E17-24CC-4F92-B34E-2E161619F267}"/>
              </a:ext>
            </a:extLst>
          </p:cNvPr>
          <p:cNvSpPr/>
          <p:nvPr/>
        </p:nvSpPr>
        <p:spPr>
          <a:xfrm>
            <a:off x="263352" y="4232121"/>
            <a:ext cx="439544" cy="276999"/>
          </a:xfrm>
          <a:prstGeom prst="rect">
            <a:avLst/>
          </a:prstGeom>
        </p:spPr>
        <p:txBody>
          <a:bodyPr wrap="none">
            <a:spAutoFit/>
          </a:bodyPr>
          <a:lstStyle/>
          <a:p>
            <a:r>
              <a:rPr lang="en-US" altLang="ja-JP" sz="1200" dirty="0"/>
              <a:t>700</a:t>
            </a:r>
            <a:endParaRPr lang="ja-JP" altLang="en-US" sz="1200" dirty="0"/>
          </a:p>
        </p:txBody>
      </p:sp>
      <p:sp>
        <p:nvSpPr>
          <p:cNvPr id="11" name="正方形/長方形 10">
            <a:extLst>
              <a:ext uri="{FF2B5EF4-FFF2-40B4-BE49-F238E27FC236}">
                <a16:creationId xmlns:a16="http://schemas.microsoft.com/office/drawing/2014/main" xmlns="" id="{736DA73B-0112-408E-8B2F-61B895E5BAF8}"/>
              </a:ext>
            </a:extLst>
          </p:cNvPr>
          <p:cNvSpPr/>
          <p:nvPr/>
        </p:nvSpPr>
        <p:spPr>
          <a:xfrm>
            <a:off x="269808" y="6248345"/>
            <a:ext cx="439544" cy="276999"/>
          </a:xfrm>
          <a:prstGeom prst="rect">
            <a:avLst/>
          </a:prstGeom>
        </p:spPr>
        <p:txBody>
          <a:bodyPr wrap="none">
            <a:spAutoFit/>
          </a:bodyPr>
          <a:lstStyle/>
          <a:p>
            <a:r>
              <a:rPr lang="en-US" altLang="ja-JP" sz="1200" dirty="0"/>
              <a:t>300</a:t>
            </a:r>
            <a:endParaRPr lang="ja-JP" altLang="en-US" sz="1200" dirty="0"/>
          </a:p>
        </p:txBody>
      </p:sp>
    </p:spTree>
    <p:extLst>
      <p:ext uri="{BB962C8B-B14F-4D97-AF65-F5344CB8AC3E}">
        <p14:creationId xmlns:p14="http://schemas.microsoft.com/office/powerpoint/2010/main" val="90566964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xmlns="" id="{D32C9530-C83C-42BB-AFBB-B6CE64F0BDC9}"/>
              </a:ext>
            </a:extLst>
          </p:cNvPr>
          <p:cNvPicPr>
            <a:picLocks noChangeAspect="1"/>
          </p:cNvPicPr>
          <p:nvPr/>
        </p:nvPicPr>
        <p:blipFill>
          <a:blip r:embed="rId2"/>
          <a:stretch>
            <a:fillRect/>
          </a:stretch>
        </p:blipFill>
        <p:spPr>
          <a:xfrm>
            <a:off x="119336" y="1007923"/>
            <a:ext cx="10585176" cy="5833232"/>
          </a:xfrm>
          <a:prstGeom prst="rect">
            <a:avLst/>
          </a:prstGeom>
        </p:spPr>
      </p:pic>
      <p:sp>
        <p:nvSpPr>
          <p:cNvPr id="2" name="タイトル 1">
            <a:extLst>
              <a:ext uri="{FF2B5EF4-FFF2-40B4-BE49-F238E27FC236}">
                <a16:creationId xmlns:a16="http://schemas.microsoft.com/office/drawing/2014/main" xmlns="" id="{47B578E1-C4BA-4A7D-9F57-94A83BDF1F2B}"/>
              </a:ext>
            </a:extLst>
          </p:cNvPr>
          <p:cNvSpPr>
            <a:spLocks noGrp="1"/>
          </p:cNvSpPr>
          <p:nvPr>
            <p:ph type="title"/>
          </p:nvPr>
        </p:nvSpPr>
        <p:spPr>
          <a:xfrm>
            <a:off x="1127448" y="260648"/>
            <a:ext cx="8911902" cy="1116672"/>
          </a:xfrm>
        </p:spPr>
        <p:txBody>
          <a:bodyPr>
            <a:normAutofit/>
          </a:bodyPr>
          <a:lstStyle/>
          <a:p>
            <a:r>
              <a:rPr kumimoji="1" lang="en-US" altLang="ja-JP" dirty="0"/>
              <a:t>Time Series of FTIR Observations</a:t>
            </a:r>
            <a:endParaRPr kumimoji="1" lang="ja-JP" altLang="en-US" dirty="0"/>
          </a:p>
        </p:txBody>
      </p:sp>
      <p:sp>
        <p:nvSpPr>
          <p:cNvPr id="4" name="スライド番号プレースホルダー 3">
            <a:extLst>
              <a:ext uri="{FF2B5EF4-FFF2-40B4-BE49-F238E27FC236}">
                <a16:creationId xmlns:a16="http://schemas.microsoft.com/office/drawing/2014/main" xmlns="" id="{7B2080CD-2C7B-46CE-868D-0DD9716B0F84}"/>
              </a:ext>
            </a:extLst>
          </p:cNvPr>
          <p:cNvSpPr>
            <a:spLocks noGrp="1"/>
          </p:cNvSpPr>
          <p:nvPr>
            <p:ph type="sldNum" sz="quarter" idx="12"/>
          </p:nvPr>
        </p:nvSpPr>
        <p:spPr/>
        <p:txBody>
          <a:bodyPr/>
          <a:lstStyle/>
          <a:p>
            <a:fld id="{7BA6D0D7-F267-4081-9513-1CDB862539BF}" type="slidenum">
              <a:rPr kumimoji="1" lang="ja-JP" altLang="en-US" smtClean="0"/>
              <a:pPr/>
              <a:t>23</a:t>
            </a:fld>
            <a:endParaRPr kumimoji="1" lang="ja-JP" altLang="en-US"/>
          </a:p>
        </p:txBody>
      </p:sp>
      <p:sp>
        <p:nvSpPr>
          <p:cNvPr id="6" name="正方形/長方形 5">
            <a:extLst>
              <a:ext uri="{FF2B5EF4-FFF2-40B4-BE49-F238E27FC236}">
                <a16:creationId xmlns:a16="http://schemas.microsoft.com/office/drawing/2014/main" xmlns="" id="{2C42FAB0-9B6F-4C0F-86EF-C210510D14F9}"/>
              </a:ext>
            </a:extLst>
          </p:cNvPr>
          <p:cNvSpPr/>
          <p:nvPr/>
        </p:nvSpPr>
        <p:spPr>
          <a:xfrm>
            <a:off x="10920536" y="1124744"/>
            <a:ext cx="1301638" cy="4401205"/>
          </a:xfrm>
          <a:prstGeom prst="rect">
            <a:avLst/>
          </a:prstGeom>
        </p:spPr>
        <p:txBody>
          <a:bodyPr wrap="none">
            <a:spAutoFit/>
          </a:bodyPr>
          <a:lstStyle/>
          <a:p>
            <a:r>
              <a:rPr lang="en-US" altLang="ja-JP" sz="2000" b="1" dirty="0"/>
              <a:t>&lt;FTIR&gt;</a:t>
            </a:r>
          </a:p>
          <a:p>
            <a:r>
              <a:rPr lang="en-US" altLang="ja-JP" sz="2000" dirty="0">
                <a:solidFill>
                  <a:srgbClr val="00B050"/>
                </a:solidFill>
              </a:rPr>
              <a:t>Rikubetsu</a:t>
            </a:r>
          </a:p>
          <a:p>
            <a:endParaRPr lang="en-US" altLang="ja-JP" sz="2000" dirty="0">
              <a:solidFill>
                <a:srgbClr val="00B050"/>
              </a:solidFill>
            </a:endParaRPr>
          </a:p>
          <a:p>
            <a:r>
              <a:rPr lang="en-US" altLang="ja-JP" sz="2000" dirty="0">
                <a:solidFill>
                  <a:srgbClr val="0070C0"/>
                </a:solidFill>
              </a:rPr>
              <a:t>Syowa</a:t>
            </a:r>
            <a:r>
              <a:rPr lang="ja-JP" altLang="en-US" sz="2000" dirty="0">
                <a:solidFill>
                  <a:srgbClr val="0070C0"/>
                </a:solidFill>
              </a:rPr>
              <a:t> </a:t>
            </a:r>
            <a:r>
              <a:rPr lang="en-US" altLang="ja-JP" sz="2000" dirty="0">
                <a:solidFill>
                  <a:srgbClr val="0070C0"/>
                </a:solidFill>
              </a:rPr>
              <a:t>St.</a:t>
            </a:r>
          </a:p>
          <a:p>
            <a:endParaRPr lang="en-US" altLang="ja-JP" sz="2000" dirty="0">
              <a:solidFill>
                <a:srgbClr val="0070C0"/>
              </a:solidFill>
            </a:endParaRPr>
          </a:p>
          <a:p>
            <a:r>
              <a:rPr lang="en-US" altLang="ja-JP" sz="2000" dirty="0">
                <a:solidFill>
                  <a:srgbClr val="FF0000"/>
                </a:solidFill>
              </a:rPr>
              <a:t>Tsukuba</a:t>
            </a:r>
          </a:p>
          <a:p>
            <a:endParaRPr lang="en-US" altLang="ja-JP" sz="2000" dirty="0">
              <a:solidFill>
                <a:srgbClr val="FF0000"/>
              </a:solidFill>
            </a:endParaRPr>
          </a:p>
          <a:p>
            <a:endParaRPr lang="en-US" altLang="ja-JP" sz="2000" dirty="0">
              <a:solidFill>
                <a:srgbClr val="FF0000"/>
              </a:solidFill>
            </a:endParaRPr>
          </a:p>
          <a:p>
            <a:r>
              <a:rPr lang="en-US" altLang="ja-JP" sz="2000" b="1" dirty="0"/>
              <a:t>&lt;Flask&gt;</a:t>
            </a:r>
          </a:p>
          <a:p>
            <a:r>
              <a:rPr lang="en-US" altLang="ja-JP" sz="2000" dirty="0">
                <a:solidFill>
                  <a:srgbClr val="00B0F0"/>
                </a:solidFill>
              </a:rPr>
              <a:t>South</a:t>
            </a:r>
            <a:r>
              <a:rPr lang="ja-JP" altLang="en-US" sz="2000" dirty="0">
                <a:solidFill>
                  <a:srgbClr val="00B0F0"/>
                </a:solidFill>
              </a:rPr>
              <a:t> </a:t>
            </a:r>
            <a:r>
              <a:rPr lang="en-US" altLang="ja-JP" sz="2000" dirty="0">
                <a:solidFill>
                  <a:srgbClr val="00B0F0"/>
                </a:solidFill>
              </a:rPr>
              <a:t>Pole</a:t>
            </a:r>
          </a:p>
          <a:p>
            <a:r>
              <a:rPr lang="en-US" altLang="ja-JP" sz="2000" dirty="0">
                <a:solidFill>
                  <a:srgbClr val="00B0F0"/>
                </a:solidFill>
              </a:rPr>
              <a:t>(NOAA)</a:t>
            </a:r>
          </a:p>
          <a:p>
            <a:endParaRPr lang="en-US" altLang="ja-JP" sz="2000" dirty="0">
              <a:solidFill>
                <a:srgbClr val="FF0000"/>
              </a:solidFill>
            </a:endParaRPr>
          </a:p>
          <a:p>
            <a:r>
              <a:rPr lang="en-US" altLang="ja-JP" sz="2000" dirty="0"/>
              <a:t>Barrow</a:t>
            </a:r>
          </a:p>
          <a:p>
            <a:r>
              <a:rPr lang="en-US" altLang="ja-JP" sz="2000" dirty="0"/>
              <a:t>(NOAA)</a:t>
            </a:r>
            <a:endParaRPr lang="ja-JP" altLang="en-US" sz="2000" dirty="0"/>
          </a:p>
        </p:txBody>
      </p:sp>
      <p:sp>
        <p:nvSpPr>
          <p:cNvPr id="3" name="テキスト ボックス 2">
            <a:extLst>
              <a:ext uri="{FF2B5EF4-FFF2-40B4-BE49-F238E27FC236}">
                <a16:creationId xmlns:a16="http://schemas.microsoft.com/office/drawing/2014/main" xmlns="" id="{BB595EBF-42D7-40DE-91AA-7E9105300892}"/>
              </a:ext>
            </a:extLst>
          </p:cNvPr>
          <p:cNvSpPr txBox="1"/>
          <p:nvPr/>
        </p:nvSpPr>
        <p:spPr>
          <a:xfrm>
            <a:off x="498346" y="2636912"/>
            <a:ext cx="10192214" cy="369332"/>
          </a:xfrm>
          <a:prstGeom prst="rect">
            <a:avLst/>
          </a:prstGeom>
          <a:noFill/>
        </p:spPr>
        <p:txBody>
          <a:bodyPr wrap="none" rtlCol="0">
            <a:spAutoFit/>
          </a:bodyPr>
          <a:lstStyle/>
          <a:p>
            <a:r>
              <a:rPr lang="en-US" altLang="ja-JP" dirty="0"/>
              <a:t>1995</a:t>
            </a:r>
            <a:r>
              <a:rPr lang="ja-JP" altLang="en-US" dirty="0"/>
              <a:t>        </a:t>
            </a:r>
            <a:r>
              <a:rPr lang="en-US" altLang="ja-JP" dirty="0"/>
              <a:t>1997</a:t>
            </a:r>
            <a:r>
              <a:rPr lang="ja-JP" altLang="en-US" dirty="0"/>
              <a:t>        </a:t>
            </a:r>
            <a:r>
              <a:rPr lang="en-US" altLang="ja-JP" dirty="0"/>
              <a:t>1999</a:t>
            </a:r>
            <a:r>
              <a:rPr lang="ja-JP" altLang="en-US" dirty="0"/>
              <a:t>       </a:t>
            </a:r>
            <a:r>
              <a:rPr lang="en-US" altLang="ja-JP" dirty="0"/>
              <a:t>2001</a:t>
            </a:r>
            <a:r>
              <a:rPr lang="ja-JP" altLang="en-US" dirty="0"/>
              <a:t>        </a:t>
            </a:r>
            <a:r>
              <a:rPr lang="en-US" altLang="ja-JP" dirty="0"/>
              <a:t>2003</a:t>
            </a:r>
            <a:r>
              <a:rPr lang="ja-JP" altLang="en-US" dirty="0"/>
              <a:t>       </a:t>
            </a:r>
            <a:r>
              <a:rPr lang="en-US" altLang="ja-JP" dirty="0"/>
              <a:t>2005</a:t>
            </a:r>
            <a:r>
              <a:rPr lang="ja-JP" altLang="en-US" dirty="0"/>
              <a:t>       </a:t>
            </a:r>
            <a:r>
              <a:rPr lang="en-US" altLang="ja-JP" dirty="0"/>
              <a:t>2007</a:t>
            </a:r>
            <a:r>
              <a:rPr lang="ja-JP" altLang="en-US" dirty="0"/>
              <a:t>        </a:t>
            </a:r>
            <a:r>
              <a:rPr lang="en-US" altLang="ja-JP" dirty="0"/>
              <a:t>2009</a:t>
            </a:r>
            <a:r>
              <a:rPr lang="ja-JP" altLang="en-US" dirty="0"/>
              <a:t>        </a:t>
            </a:r>
            <a:r>
              <a:rPr lang="en-US" altLang="ja-JP" dirty="0"/>
              <a:t>2011</a:t>
            </a:r>
            <a:r>
              <a:rPr lang="ja-JP" altLang="en-US" dirty="0"/>
              <a:t>        </a:t>
            </a:r>
            <a:r>
              <a:rPr lang="en-US" altLang="ja-JP" dirty="0"/>
              <a:t>2013</a:t>
            </a:r>
            <a:r>
              <a:rPr lang="ja-JP" altLang="en-US" dirty="0"/>
              <a:t>       </a:t>
            </a:r>
            <a:r>
              <a:rPr lang="en-US" altLang="ja-JP" dirty="0"/>
              <a:t>2015</a:t>
            </a:r>
            <a:r>
              <a:rPr lang="ja-JP" altLang="en-US" dirty="0"/>
              <a:t>       </a:t>
            </a:r>
            <a:r>
              <a:rPr lang="en-US" altLang="ja-JP" dirty="0"/>
              <a:t>2017</a:t>
            </a:r>
            <a:endParaRPr lang="ja-JP" altLang="en-US" dirty="0"/>
          </a:p>
        </p:txBody>
      </p:sp>
      <p:sp>
        <p:nvSpPr>
          <p:cNvPr id="7" name="テキスト ボックス 6">
            <a:extLst>
              <a:ext uri="{FF2B5EF4-FFF2-40B4-BE49-F238E27FC236}">
                <a16:creationId xmlns:a16="http://schemas.microsoft.com/office/drawing/2014/main" xmlns="" id="{8CB4F34D-51C7-4A61-8CD4-3F749016237A}"/>
              </a:ext>
            </a:extLst>
          </p:cNvPr>
          <p:cNvSpPr txBox="1"/>
          <p:nvPr/>
        </p:nvSpPr>
        <p:spPr>
          <a:xfrm>
            <a:off x="512298" y="4653136"/>
            <a:ext cx="10192214" cy="369332"/>
          </a:xfrm>
          <a:prstGeom prst="rect">
            <a:avLst/>
          </a:prstGeom>
          <a:noFill/>
        </p:spPr>
        <p:txBody>
          <a:bodyPr wrap="none" rtlCol="0">
            <a:spAutoFit/>
          </a:bodyPr>
          <a:lstStyle/>
          <a:p>
            <a:r>
              <a:rPr lang="en-US" altLang="ja-JP" dirty="0"/>
              <a:t>1995</a:t>
            </a:r>
            <a:r>
              <a:rPr lang="ja-JP" altLang="en-US" dirty="0"/>
              <a:t>        </a:t>
            </a:r>
            <a:r>
              <a:rPr lang="en-US" altLang="ja-JP" dirty="0"/>
              <a:t>1997</a:t>
            </a:r>
            <a:r>
              <a:rPr lang="ja-JP" altLang="en-US" dirty="0"/>
              <a:t>        </a:t>
            </a:r>
            <a:r>
              <a:rPr lang="en-US" altLang="ja-JP" dirty="0"/>
              <a:t>1999</a:t>
            </a:r>
            <a:r>
              <a:rPr lang="ja-JP" altLang="en-US" dirty="0"/>
              <a:t>       </a:t>
            </a:r>
            <a:r>
              <a:rPr lang="en-US" altLang="ja-JP" dirty="0"/>
              <a:t>2001</a:t>
            </a:r>
            <a:r>
              <a:rPr lang="ja-JP" altLang="en-US" dirty="0"/>
              <a:t>        </a:t>
            </a:r>
            <a:r>
              <a:rPr lang="en-US" altLang="ja-JP" dirty="0"/>
              <a:t>2003</a:t>
            </a:r>
            <a:r>
              <a:rPr lang="ja-JP" altLang="en-US" dirty="0"/>
              <a:t>       </a:t>
            </a:r>
            <a:r>
              <a:rPr lang="en-US" altLang="ja-JP" dirty="0"/>
              <a:t>2005</a:t>
            </a:r>
            <a:r>
              <a:rPr lang="ja-JP" altLang="en-US" dirty="0"/>
              <a:t>       </a:t>
            </a:r>
            <a:r>
              <a:rPr lang="en-US" altLang="ja-JP" dirty="0"/>
              <a:t>2007</a:t>
            </a:r>
            <a:r>
              <a:rPr lang="ja-JP" altLang="en-US" dirty="0"/>
              <a:t>        </a:t>
            </a:r>
            <a:r>
              <a:rPr lang="en-US" altLang="ja-JP" dirty="0"/>
              <a:t>2009</a:t>
            </a:r>
            <a:r>
              <a:rPr lang="ja-JP" altLang="en-US" dirty="0"/>
              <a:t>        </a:t>
            </a:r>
            <a:r>
              <a:rPr lang="en-US" altLang="ja-JP" dirty="0"/>
              <a:t>2011</a:t>
            </a:r>
            <a:r>
              <a:rPr lang="ja-JP" altLang="en-US" dirty="0"/>
              <a:t>        </a:t>
            </a:r>
            <a:r>
              <a:rPr lang="en-US" altLang="ja-JP" dirty="0"/>
              <a:t>2013</a:t>
            </a:r>
            <a:r>
              <a:rPr lang="ja-JP" altLang="en-US" dirty="0"/>
              <a:t>       </a:t>
            </a:r>
            <a:r>
              <a:rPr lang="en-US" altLang="ja-JP" dirty="0"/>
              <a:t>2015</a:t>
            </a:r>
            <a:r>
              <a:rPr lang="ja-JP" altLang="en-US" dirty="0"/>
              <a:t>       </a:t>
            </a:r>
            <a:r>
              <a:rPr lang="en-US" altLang="ja-JP" dirty="0"/>
              <a:t>2017</a:t>
            </a:r>
            <a:endParaRPr lang="ja-JP" altLang="en-US" dirty="0"/>
          </a:p>
        </p:txBody>
      </p:sp>
      <p:sp>
        <p:nvSpPr>
          <p:cNvPr id="9" name="正方形/長方形 8">
            <a:extLst>
              <a:ext uri="{FF2B5EF4-FFF2-40B4-BE49-F238E27FC236}">
                <a16:creationId xmlns:a16="http://schemas.microsoft.com/office/drawing/2014/main" xmlns="" id="{27017314-D47D-4322-AD09-3B0D0B04FCA1}"/>
              </a:ext>
            </a:extLst>
          </p:cNvPr>
          <p:cNvSpPr/>
          <p:nvPr/>
        </p:nvSpPr>
        <p:spPr>
          <a:xfrm>
            <a:off x="47328" y="1058370"/>
            <a:ext cx="439544" cy="276999"/>
          </a:xfrm>
          <a:prstGeom prst="rect">
            <a:avLst/>
          </a:prstGeom>
        </p:spPr>
        <p:txBody>
          <a:bodyPr wrap="none">
            <a:spAutoFit/>
          </a:bodyPr>
          <a:lstStyle/>
          <a:p>
            <a:r>
              <a:rPr lang="en-US" altLang="ja-JP" sz="1200" dirty="0"/>
              <a:t>300</a:t>
            </a:r>
            <a:endParaRPr lang="ja-JP" altLang="en-US" sz="1200" dirty="0"/>
          </a:p>
        </p:txBody>
      </p:sp>
      <p:sp>
        <p:nvSpPr>
          <p:cNvPr id="10" name="正方形/長方形 9">
            <a:extLst>
              <a:ext uri="{FF2B5EF4-FFF2-40B4-BE49-F238E27FC236}">
                <a16:creationId xmlns:a16="http://schemas.microsoft.com/office/drawing/2014/main" xmlns="" id="{4725193A-5A2C-44DB-AA27-0CD89F59550F}"/>
              </a:ext>
            </a:extLst>
          </p:cNvPr>
          <p:cNvSpPr/>
          <p:nvPr/>
        </p:nvSpPr>
        <p:spPr>
          <a:xfrm>
            <a:off x="99625" y="3038049"/>
            <a:ext cx="354584" cy="276999"/>
          </a:xfrm>
          <a:prstGeom prst="rect">
            <a:avLst/>
          </a:prstGeom>
        </p:spPr>
        <p:txBody>
          <a:bodyPr wrap="none">
            <a:spAutoFit/>
          </a:bodyPr>
          <a:lstStyle/>
          <a:p>
            <a:r>
              <a:rPr lang="en-US" altLang="ja-JP" sz="1200" dirty="0"/>
              <a:t>50</a:t>
            </a:r>
            <a:endParaRPr lang="ja-JP" altLang="en-US" sz="1200" dirty="0"/>
          </a:p>
        </p:txBody>
      </p:sp>
      <p:sp>
        <p:nvSpPr>
          <p:cNvPr id="11" name="正方形/長方形 10">
            <a:extLst>
              <a:ext uri="{FF2B5EF4-FFF2-40B4-BE49-F238E27FC236}">
                <a16:creationId xmlns:a16="http://schemas.microsoft.com/office/drawing/2014/main" xmlns="" id="{886FFD32-D69C-4696-83DF-141D1F6A38C2}"/>
              </a:ext>
            </a:extLst>
          </p:cNvPr>
          <p:cNvSpPr/>
          <p:nvPr/>
        </p:nvSpPr>
        <p:spPr>
          <a:xfrm>
            <a:off x="119336" y="5024210"/>
            <a:ext cx="354584" cy="276999"/>
          </a:xfrm>
          <a:prstGeom prst="rect">
            <a:avLst/>
          </a:prstGeom>
        </p:spPr>
        <p:txBody>
          <a:bodyPr wrap="none">
            <a:spAutoFit/>
          </a:bodyPr>
          <a:lstStyle/>
          <a:p>
            <a:r>
              <a:rPr lang="en-US" altLang="ja-JP" sz="1200" dirty="0"/>
              <a:t>60</a:t>
            </a:r>
            <a:endParaRPr lang="ja-JP" altLang="en-US" sz="1200" dirty="0"/>
          </a:p>
        </p:txBody>
      </p:sp>
      <p:sp>
        <p:nvSpPr>
          <p:cNvPr id="12" name="正方形/長方形 11">
            <a:extLst>
              <a:ext uri="{FF2B5EF4-FFF2-40B4-BE49-F238E27FC236}">
                <a16:creationId xmlns:a16="http://schemas.microsoft.com/office/drawing/2014/main" xmlns="" id="{21EF9826-F39C-4620-9F85-86A16DA622AE}"/>
              </a:ext>
            </a:extLst>
          </p:cNvPr>
          <p:cNvSpPr/>
          <p:nvPr/>
        </p:nvSpPr>
        <p:spPr>
          <a:xfrm>
            <a:off x="159416" y="6392362"/>
            <a:ext cx="269626" cy="276999"/>
          </a:xfrm>
          <a:prstGeom prst="rect">
            <a:avLst/>
          </a:prstGeom>
        </p:spPr>
        <p:txBody>
          <a:bodyPr wrap="none">
            <a:spAutoFit/>
          </a:bodyPr>
          <a:lstStyle/>
          <a:p>
            <a:r>
              <a:rPr lang="en-US" altLang="ja-JP" sz="1200" dirty="0"/>
              <a:t>0</a:t>
            </a:r>
            <a:endParaRPr lang="ja-JP" altLang="en-US" sz="1200" dirty="0"/>
          </a:p>
        </p:txBody>
      </p:sp>
      <p:sp>
        <p:nvSpPr>
          <p:cNvPr id="13" name="正方形/長方形 12">
            <a:extLst>
              <a:ext uri="{FF2B5EF4-FFF2-40B4-BE49-F238E27FC236}">
                <a16:creationId xmlns:a16="http://schemas.microsoft.com/office/drawing/2014/main" xmlns="" id="{01095C6D-EC98-49DE-B07D-9CA2552CAA4B}"/>
              </a:ext>
            </a:extLst>
          </p:cNvPr>
          <p:cNvSpPr/>
          <p:nvPr/>
        </p:nvSpPr>
        <p:spPr>
          <a:xfrm>
            <a:off x="162909" y="4420335"/>
            <a:ext cx="269626" cy="276999"/>
          </a:xfrm>
          <a:prstGeom prst="rect">
            <a:avLst/>
          </a:prstGeom>
        </p:spPr>
        <p:txBody>
          <a:bodyPr wrap="none">
            <a:spAutoFit/>
          </a:bodyPr>
          <a:lstStyle/>
          <a:p>
            <a:r>
              <a:rPr lang="en-US" altLang="ja-JP" sz="1200" dirty="0"/>
              <a:t>0</a:t>
            </a:r>
            <a:endParaRPr lang="ja-JP" altLang="en-US" sz="1200" dirty="0"/>
          </a:p>
        </p:txBody>
      </p:sp>
      <p:sp>
        <p:nvSpPr>
          <p:cNvPr id="14" name="正方形/長方形 13">
            <a:extLst>
              <a:ext uri="{FF2B5EF4-FFF2-40B4-BE49-F238E27FC236}">
                <a16:creationId xmlns:a16="http://schemas.microsoft.com/office/drawing/2014/main" xmlns="" id="{C4536E2E-3FEC-4ECD-9C1C-4CAC725A2DB4}"/>
              </a:ext>
            </a:extLst>
          </p:cNvPr>
          <p:cNvSpPr/>
          <p:nvPr/>
        </p:nvSpPr>
        <p:spPr>
          <a:xfrm>
            <a:off x="199733" y="2429278"/>
            <a:ext cx="269626" cy="276999"/>
          </a:xfrm>
          <a:prstGeom prst="rect">
            <a:avLst/>
          </a:prstGeom>
        </p:spPr>
        <p:txBody>
          <a:bodyPr wrap="none">
            <a:spAutoFit/>
          </a:bodyPr>
          <a:lstStyle/>
          <a:p>
            <a:r>
              <a:rPr lang="en-US" altLang="ja-JP" sz="1200" dirty="0"/>
              <a:t>0</a:t>
            </a:r>
            <a:endParaRPr lang="ja-JP" altLang="en-US" sz="1200" dirty="0"/>
          </a:p>
        </p:txBody>
      </p:sp>
    </p:spTree>
    <p:extLst>
      <p:ext uri="{BB962C8B-B14F-4D97-AF65-F5344CB8AC3E}">
        <p14:creationId xmlns:p14="http://schemas.microsoft.com/office/powerpoint/2010/main" val="165448874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47B578E1-C4BA-4A7D-9F57-94A83BDF1F2B}"/>
              </a:ext>
            </a:extLst>
          </p:cNvPr>
          <p:cNvSpPr>
            <a:spLocks noGrp="1"/>
          </p:cNvSpPr>
          <p:nvPr>
            <p:ph type="title"/>
          </p:nvPr>
        </p:nvSpPr>
        <p:spPr/>
        <p:txBody>
          <a:bodyPr/>
          <a:lstStyle/>
          <a:p>
            <a:r>
              <a:rPr kumimoji="1" lang="en-US" altLang="ja-JP" dirty="0"/>
              <a:t>Fitting Example</a:t>
            </a:r>
            <a:r>
              <a:rPr kumimoji="1" lang="ja-JP" altLang="en-US" dirty="0"/>
              <a:t> </a:t>
            </a:r>
            <a:r>
              <a:rPr kumimoji="1" lang="en-US" altLang="ja-JP" dirty="0"/>
              <a:t>(HFC</a:t>
            </a:r>
            <a:r>
              <a:rPr lang="en-US" altLang="ja-JP" sz="4400" dirty="0"/>
              <a:t>-</a:t>
            </a:r>
            <a:r>
              <a:rPr lang="en-US" altLang="ja-JP" sz="6000" dirty="0"/>
              <a:t>134</a:t>
            </a:r>
            <a:r>
              <a:rPr lang="en-US" altLang="ja-JP" sz="4000" dirty="0"/>
              <a:t>a</a:t>
            </a:r>
            <a:r>
              <a:rPr kumimoji="1" lang="en-US" altLang="ja-JP" dirty="0"/>
              <a:t>)</a:t>
            </a:r>
            <a:endParaRPr kumimoji="1" lang="ja-JP" altLang="en-US" dirty="0"/>
          </a:p>
        </p:txBody>
      </p:sp>
      <p:sp>
        <p:nvSpPr>
          <p:cNvPr id="4" name="スライド番号プレースホルダー 3">
            <a:extLst>
              <a:ext uri="{FF2B5EF4-FFF2-40B4-BE49-F238E27FC236}">
                <a16:creationId xmlns:a16="http://schemas.microsoft.com/office/drawing/2014/main" xmlns="" id="{7B2080CD-2C7B-46CE-868D-0DD9716B0F84}"/>
              </a:ext>
            </a:extLst>
          </p:cNvPr>
          <p:cNvSpPr>
            <a:spLocks noGrp="1"/>
          </p:cNvSpPr>
          <p:nvPr>
            <p:ph type="sldNum" sz="quarter" idx="12"/>
          </p:nvPr>
        </p:nvSpPr>
        <p:spPr/>
        <p:txBody>
          <a:bodyPr/>
          <a:lstStyle/>
          <a:p>
            <a:fld id="{7BA6D0D7-F267-4081-9513-1CDB862539BF}" type="slidenum">
              <a:rPr kumimoji="1" lang="ja-JP" altLang="en-US" smtClean="0"/>
              <a:pPr/>
              <a:t>24</a:t>
            </a:fld>
            <a:endParaRPr kumimoji="1" lang="ja-JP" altLang="en-US"/>
          </a:p>
        </p:txBody>
      </p:sp>
      <p:pic>
        <p:nvPicPr>
          <p:cNvPr id="3" name="図 2">
            <a:extLst>
              <a:ext uri="{FF2B5EF4-FFF2-40B4-BE49-F238E27FC236}">
                <a16:creationId xmlns:a16="http://schemas.microsoft.com/office/drawing/2014/main" xmlns="" id="{F8AAE35E-C1D1-4A12-8EFB-D16C1BAA46DC}"/>
              </a:ext>
            </a:extLst>
          </p:cNvPr>
          <p:cNvPicPr>
            <a:picLocks noChangeAspect="1"/>
          </p:cNvPicPr>
          <p:nvPr/>
        </p:nvPicPr>
        <p:blipFill>
          <a:blip r:embed="rId2"/>
          <a:stretch>
            <a:fillRect/>
          </a:stretch>
        </p:blipFill>
        <p:spPr>
          <a:xfrm>
            <a:off x="407368" y="1295435"/>
            <a:ext cx="6264696" cy="5503713"/>
          </a:xfrm>
          <a:prstGeom prst="rect">
            <a:avLst/>
          </a:prstGeom>
        </p:spPr>
      </p:pic>
      <p:pic>
        <p:nvPicPr>
          <p:cNvPr id="6" name="図 5">
            <a:extLst>
              <a:ext uri="{FF2B5EF4-FFF2-40B4-BE49-F238E27FC236}">
                <a16:creationId xmlns:a16="http://schemas.microsoft.com/office/drawing/2014/main" xmlns="" id="{27586B74-DB5D-4734-8018-3A6528702C06}"/>
              </a:ext>
            </a:extLst>
          </p:cNvPr>
          <p:cNvPicPr>
            <a:picLocks noChangeAspect="1"/>
          </p:cNvPicPr>
          <p:nvPr/>
        </p:nvPicPr>
        <p:blipFill>
          <a:blip r:embed="rId3"/>
          <a:stretch>
            <a:fillRect/>
          </a:stretch>
        </p:blipFill>
        <p:spPr>
          <a:xfrm>
            <a:off x="6528048" y="1282281"/>
            <a:ext cx="5580967" cy="5426040"/>
          </a:xfrm>
          <a:prstGeom prst="rect">
            <a:avLst/>
          </a:prstGeom>
        </p:spPr>
      </p:pic>
    </p:spTree>
    <p:extLst>
      <p:ext uri="{BB962C8B-B14F-4D97-AF65-F5344CB8AC3E}">
        <p14:creationId xmlns:p14="http://schemas.microsoft.com/office/powerpoint/2010/main" val="86972475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47B578E1-C4BA-4A7D-9F57-94A83BDF1F2B}"/>
              </a:ext>
            </a:extLst>
          </p:cNvPr>
          <p:cNvSpPr>
            <a:spLocks noGrp="1"/>
          </p:cNvSpPr>
          <p:nvPr>
            <p:ph type="title"/>
          </p:nvPr>
        </p:nvSpPr>
        <p:spPr>
          <a:xfrm>
            <a:off x="630936" y="442016"/>
            <a:ext cx="10873208" cy="1116672"/>
          </a:xfrm>
        </p:spPr>
        <p:txBody>
          <a:bodyPr>
            <a:normAutofit fontScale="90000"/>
          </a:bodyPr>
          <a:lstStyle/>
          <a:p>
            <a:r>
              <a:rPr kumimoji="1" lang="en-US" altLang="ja-JP" dirty="0"/>
              <a:t>Retrieved Profiles at Rikubetsu</a:t>
            </a:r>
            <a:r>
              <a:rPr kumimoji="1" lang="ja-JP" altLang="en-US" dirty="0"/>
              <a:t> </a:t>
            </a:r>
            <a:r>
              <a:rPr kumimoji="1" lang="en-US" altLang="ja-JP" dirty="0"/>
              <a:t>(HFC</a:t>
            </a:r>
            <a:r>
              <a:rPr lang="en-US" altLang="ja-JP" sz="4400" dirty="0"/>
              <a:t>-</a:t>
            </a:r>
            <a:r>
              <a:rPr lang="en-US" altLang="ja-JP" sz="6000" dirty="0"/>
              <a:t>134</a:t>
            </a:r>
            <a:r>
              <a:rPr lang="en-US" altLang="ja-JP" sz="3600" dirty="0"/>
              <a:t>a</a:t>
            </a:r>
            <a:r>
              <a:rPr kumimoji="1" lang="en-US" altLang="ja-JP" dirty="0"/>
              <a:t>)</a:t>
            </a:r>
            <a:endParaRPr kumimoji="1" lang="ja-JP" altLang="en-US" dirty="0"/>
          </a:p>
        </p:txBody>
      </p:sp>
      <p:sp>
        <p:nvSpPr>
          <p:cNvPr id="4" name="スライド番号プレースホルダー 3">
            <a:extLst>
              <a:ext uri="{FF2B5EF4-FFF2-40B4-BE49-F238E27FC236}">
                <a16:creationId xmlns:a16="http://schemas.microsoft.com/office/drawing/2014/main" xmlns="" id="{7B2080CD-2C7B-46CE-868D-0DD9716B0F84}"/>
              </a:ext>
            </a:extLst>
          </p:cNvPr>
          <p:cNvSpPr>
            <a:spLocks noGrp="1"/>
          </p:cNvSpPr>
          <p:nvPr>
            <p:ph type="sldNum" sz="quarter" idx="12"/>
          </p:nvPr>
        </p:nvSpPr>
        <p:spPr>
          <a:xfrm>
            <a:off x="7818511" y="6356350"/>
            <a:ext cx="2743200" cy="365125"/>
          </a:xfrm>
        </p:spPr>
        <p:txBody>
          <a:bodyPr/>
          <a:lstStyle/>
          <a:p>
            <a:fld id="{7BA6D0D7-F267-4081-9513-1CDB862539BF}" type="slidenum">
              <a:rPr kumimoji="1" lang="ja-JP" altLang="en-US" smtClean="0"/>
              <a:pPr/>
              <a:t>25</a:t>
            </a:fld>
            <a:endParaRPr kumimoji="1" lang="ja-JP" altLang="en-US"/>
          </a:p>
        </p:txBody>
      </p:sp>
      <p:pic>
        <p:nvPicPr>
          <p:cNvPr id="5" name="図 4">
            <a:extLst>
              <a:ext uri="{FF2B5EF4-FFF2-40B4-BE49-F238E27FC236}">
                <a16:creationId xmlns:a16="http://schemas.microsoft.com/office/drawing/2014/main" xmlns="" id="{E7FED729-31BA-4BAA-8985-4CFEE9DCBC9D}"/>
              </a:ext>
            </a:extLst>
          </p:cNvPr>
          <p:cNvPicPr>
            <a:picLocks noChangeAspect="1"/>
          </p:cNvPicPr>
          <p:nvPr/>
        </p:nvPicPr>
        <p:blipFill>
          <a:blip r:embed="rId2"/>
          <a:stretch>
            <a:fillRect/>
          </a:stretch>
        </p:blipFill>
        <p:spPr>
          <a:xfrm>
            <a:off x="1199456" y="1916832"/>
            <a:ext cx="1997763" cy="4653136"/>
          </a:xfrm>
          <a:prstGeom prst="rect">
            <a:avLst/>
          </a:prstGeom>
        </p:spPr>
      </p:pic>
      <p:sp>
        <p:nvSpPr>
          <p:cNvPr id="7" name="テキスト ボックス 6">
            <a:extLst>
              <a:ext uri="{FF2B5EF4-FFF2-40B4-BE49-F238E27FC236}">
                <a16:creationId xmlns:a16="http://schemas.microsoft.com/office/drawing/2014/main" xmlns="" id="{66A3A53C-ADF2-40DC-9F5B-4ADC5A1B536F}"/>
              </a:ext>
            </a:extLst>
          </p:cNvPr>
          <p:cNvSpPr txBox="1"/>
          <p:nvPr/>
        </p:nvSpPr>
        <p:spPr>
          <a:xfrm>
            <a:off x="1487488" y="1412776"/>
            <a:ext cx="10002546" cy="461665"/>
          </a:xfrm>
          <a:prstGeom prst="rect">
            <a:avLst/>
          </a:prstGeom>
          <a:noFill/>
        </p:spPr>
        <p:txBody>
          <a:bodyPr wrap="none" rtlCol="0">
            <a:spAutoFit/>
          </a:bodyPr>
          <a:lstStyle/>
          <a:p>
            <a:r>
              <a:rPr lang="en-US" altLang="ja-JP" sz="2400" dirty="0"/>
              <a:t>Jan. 11, 2008        </a:t>
            </a:r>
            <a:r>
              <a:rPr lang="en-US" altLang="ja-JP" sz="2400" dirty="0" smtClean="0"/>
              <a:t>       </a:t>
            </a:r>
            <a:r>
              <a:rPr lang="en-US" altLang="ja-JP" sz="2400" dirty="0"/>
              <a:t>Jan. 29, 2008     </a:t>
            </a:r>
            <a:r>
              <a:rPr lang="en-US" altLang="ja-JP" sz="2400" dirty="0" smtClean="0"/>
              <a:t>             </a:t>
            </a:r>
            <a:r>
              <a:rPr lang="en-US" altLang="ja-JP" sz="2400" dirty="0"/>
              <a:t>Apr. 9, 2008       </a:t>
            </a:r>
            <a:r>
              <a:rPr lang="en-US" altLang="ja-JP" sz="2400" dirty="0" smtClean="0"/>
              <a:t>            </a:t>
            </a:r>
            <a:r>
              <a:rPr lang="en-US" altLang="ja-JP" sz="2400" dirty="0"/>
              <a:t>Aug. 7, 2008</a:t>
            </a:r>
            <a:endParaRPr lang="ja-JP" altLang="en-US" sz="2400" dirty="0"/>
          </a:p>
        </p:txBody>
      </p:sp>
      <p:pic>
        <p:nvPicPr>
          <p:cNvPr id="8" name="図 7">
            <a:extLst>
              <a:ext uri="{FF2B5EF4-FFF2-40B4-BE49-F238E27FC236}">
                <a16:creationId xmlns:a16="http://schemas.microsoft.com/office/drawing/2014/main" xmlns="" id="{DC2B594E-CB79-4E38-BF39-FC05167AF25F}"/>
              </a:ext>
            </a:extLst>
          </p:cNvPr>
          <p:cNvPicPr>
            <a:picLocks noChangeAspect="1"/>
          </p:cNvPicPr>
          <p:nvPr/>
        </p:nvPicPr>
        <p:blipFill>
          <a:blip r:embed="rId3"/>
          <a:stretch>
            <a:fillRect/>
          </a:stretch>
        </p:blipFill>
        <p:spPr>
          <a:xfrm>
            <a:off x="3841359" y="1916833"/>
            <a:ext cx="2038617" cy="4697205"/>
          </a:xfrm>
          <a:prstGeom prst="rect">
            <a:avLst/>
          </a:prstGeom>
        </p:spPr>
      </p:pic>
      <p:pic>
        <p:nvPicPr>
          <p:cNvPr id="9" name="図 8">
            <a:extLst>
              <a:ext uri="{FF2B5EF4-FFF2-40B4-BE49-F238E27FC236}">
                <a16:creationId xmlns:a16="http://schemas.microsoft.com/office/drawing/2014/main" xmlns="" id="{6AED095B-0EB1-40B4-BC01-908FFF5B4CE6}"/>
              </a:ext>
            </a:extLst>
          </p:cNvPr>
          <p:cNvPicPr>
            <a:picLocks noChangeAspect="1"/>
          </p:cNvPicPr>
          <p:nvPr/>
        </p:nvPicPr>
        <p:blipFill>
          <a:blip r:embed="rId4"/>
          <a:stretch>
            <a:fillRect/>
          </a:stretch>
        </p:blipFill>
        <p:spPr>
          <a:xfrm>
            <a:off x="6581219" y="1916832"/>
            <a:ext cx="2035061" cy="4697206"/>
          </a:xfrm>
          <a:prstGeom prst="rect">
            <a:avLst/>
          </a:prstGeom>
        </p:spPr>
      </p:pic>
      <p:pic>
        <p:nvPicPr>
          <p:cNvPr id="10" name="図 9">
            <a:extLst>
              <a:ext uri="{FF2B5EF4-FFF2-40B4-BE49-F238E27FC236}">
                <a16:creationId xmlns:a16="http://schemas.microsoft.com/office/drawing/2014/main" xmlns="" id="{48687DF2-2C93-418D-800D-015C68D87AF4}"/>
              </a:ext>
            </a:extLst>
          </p:cNvPr>
          <p:cNvPicPr>
            <a:picLocks noChangeAspect="1"/>
          </p:cNvPicPr>
          <p:nvPr/>
        </p:nvPicPr>
        <p:blipFill>
          <a:blip r:embed="rId5"/>
          <a:stretch>
            <a:fillRect/>
          </a:stretch>
        </p:blipFill>
        <p:spPr>
          <a:xfrm>
            <a:off x="9417456" y="1927113"/>
            <a:ext cx="2007136" cy="4686925"/>
          </a:xfrm>
          <a:prstGeom prst="rect">
            <a:avLst/>
          </a:prstGeom>
        </p:spPr>
      </p:pic>
      <p:sp>
        <p:nvSpPr>
          <p:cNvPr id="11" name="正方形/長方形 10">
            <a:extLst>
              <a:ext uri="{FF2B5EF4-FFF2-40B4-BE49-F238E27FC236}">
                <a16:creationId xmlns:a16="http://schemas.microsoft.com/office/drawing/2014/main" xmlns="" id="{9881293F-9AD6-4E85-8986-70940ADEAA73}"/>
              </a:ext>
            </a:extLst>
          </p:cNvPr>
          <p:cNvSpPr/>
          <p:nvPr/>
        </p:nvSpPr>
        <p:spPr>
          <a:xfrm>
            <a:off x="3935759" y="2627620"/>
            <a:ext cx="3448380" cy="369332"/>
          </a:xfrm>
          <a:prstGeom prst="rect">
            <a:avLst/>
          </a:prstGeom>
        </p:spPr>
        <p:txBody>
          <a:bodyPr wrap="none">
            <a:spAutoFit/>
          </a:bodyPr>
          <a:lstStyle/>
          <a:p>
            <a:r>
              <a:rPr lang="en-US" altLang="ja-JP" b="1" dirty="0"/>
              <a:t>Surface Flask Data: ~50 </a:t>
            </a:r>
            <a:r>
              <a:rPr lang="en-US" altLang="ja-JP" b="1" dirty="0" err="1"/>
              <a:t>pptv</a:t>
            </a:r>
            <a:endParaRPr lang="ja-JP" altLang="en-US" dirty="0"/>
          </a:p>
        </p:txBody>
      </p:sp>
    </p:spTree>
    <p:extLst>
      <p:ext uri="{BB962C8B-B14F-4D97-AF65-F5344CB8AC3E}">
        <p14:creationId xmlns:p14="http://schemas.microsoft.com/office/powerpoint/2010/main" val="289516380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sz="4000" dirty="0"/>
              <a:t>Summary</a:t>
            </a:r>
            <a:endParaRPr kumimoji="1" lang="ja-JP" altLang="en-US" dirty="0"/>
          </a:p>
        </p:txBody>
      </p:sp>
      <p:sp>
        <p:nvSpPr>
          <p:cNvPr id="3" name="コンテンツ プレースホルダ 2"/>
          <p:cNvSpPr>
            <a:spLocks noGrp="1"/>
          </p:cNvSpPr>
          <p:nvPr>
            <p:ph idx="1"/>
          </p:nvPr>
        </p:nvSpPr>
        <p:spPr>
          <a:xfrm>
            <a:off x="1055440" y="1595934"/>
            <a:ext cx="9793088" cy="4569371"/>
          </a:xfrm>
        </p:spPr>
        <p:txBody>
          <a:bodyPr>
            <a:normAutofit/>
          </a:bodyPr>
          <a:lstStyle/>
          <a:p>
            <a:r>
              <a:rPr lang="en-US" altLang="ja-JP" sz="2800" dirty="0"/>
              <a:t>Several CFCs, HCFCs, and HFCs were retrieved from FTIR spectra taken at Syowa Station, Rikubetsu, and Tsukuba.</a:t>
            </a:r>
          </a:p>
          <a:p>
            <a:r>
              <a:rPr lang="en-US" altLang="ja-JP" sz="2800" dirty="0"/>
              <a:t>In general, measured FTIR VMR agreed with surface sampling data well.</a:t>
            </a:r>
          </a:p>
          <a:p>
            <a:r>
              <a:rPr lang="en-US" altLang="ja-JP" sz="2800" dirty="0"/>
              <a:t>Recent Tsukuba spectra (2013~) are too noisy for CFC/HCFC/HFC retrievals, due to inappropriate aperture settings.</a:t>
            </a:r>
          </a:p>
          <a:p>
            <a:r>
              <a:rPr lang="en-US" altLang="ja-JP" sz="2800" dirty="0"/>
              <a:t>We plan to start FTIR measurement at a southern Japanese island (Okinawa) to monitor the continental outflow in near future.</a:t>
            </a:r>
          </a:p>
        </p:txBody>
      </p:sp>
      <p:sp>
        <p:nvSpPr>
          <p:cNvPr id="4" name="スライド番号プレースホルダ 3"/>
          <p:cNvSpPr>
            <a:spLocks noGrp="1"/>
          </p:cNvSpPr>
          <p:nvPr>
            <p:ph type="sldNum" sz="quarter" idx="12"/>
          </p:nvPr>
        </p:nvSpPr>
        <p:spPr/>
        <p:txBody>
          <a:bodyPr/>
          <a:lstStyle/>
          <a:p>
            <a:fld id="{7BA6D0D7-F267-4081-9513-1CDB862539BF}" type="slidenum">
              <a:rPr kumimoji="1" lang="ja-JP" altLang="en-US" smtClean="0"/>
              <a:pPr/>
              <a:t>26</a:t>
            </a:fld>
            <a:endParaRPr kumimoji="1" lang="ja-JP" altLang="en-US"/>
          </a:p>
        </p:txBody>
      </p:sp>
    </p:spTree>
    <p:extLst>
      <p:ext uri="{BB962C8B-B14F-4D97-AF65-F5344CB8AC3E}">
        <p14:creationId xmlns:p14="http://schemas.microsoft.com/office/powerpoint/2010/main" val="380753597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47B578E1-C4BA-4A7D-9F57-94A83BDF1F2B}"/>
              </a:ext>
            </a:extLst>
          </p:cNvPr>
          <p:cNvSpPr>
            <a:spLocks noGrp="1"/>
          </p:cNvSpPr>
          <p:nvPr>
            <p:ph type="title"/>
          </p:nvPr>
        </p:nvSpPr>
        <p:spPr>
          <a:xfrm>
            <a:off x="838200" y="447253"/>
            <a:ext cx="10515600" cy="1325563"/>
          </a:xfrm>
        </p:spPr>
        <p:txBody>
          <a:bodyPr>
            <a:normAutofit/>
          </a:bodyPr>
          <a:lstStyle/>
          <a:p>
            <a:r>
              <a:rPr kumimoji="1" lang="en-US" altLang="ja-JP" sz="3600" dirty="0"/>
              <a:t>Future Perspective: Emission Estimation by Inverse Model using FTIR observations</a:t>
            </a:r>
            <a:endParaRPr kumimoji="1" lang="ja-JP" altLang="en-US" sz="3600" dirty="0"/>
          </a:p>
        </p:txBody>
      </p:sp>
      <p:sp>
        <p:nvSpPr>
          <p:cNvPr id="4" name="スライド番号プレースホルダー 3">
            <a:extLst>
              <a:ext uri="{FF2B5EF4-FFF2-40B4-BE49-F238E27FC236}">
                <a16:creationId xmlns:a16="http://schemas.microsoft.com/office/drawing/2014/main" xmlns="" id="{7B2080CD-2C7B-46CE-868D-0DD9716B0F84}"/>
              </a:ext>
            </a:extLst>
          </p:cNvPr>
          <p:cNvSpPr>
            <a:spLocks noGrp="1"/>
          </p:cNvSpPr>
          <p:nvPr>
            <p:ph type="sldNum" sz="quarter" idx="12"/>
          </p:nvPr>
        </p:nvSpPr>
        <p:spPr/>
        <p:txBody>
          <a:bodyPr/>
          <a:lstStyle/>
          <a:p>
            <a:fld id="{7BA6D0D7-F267-4081-9513-1CDB862539BF}" type="slidenum">
              <a:rPr kumimoji="1" lang="ja-JP" altLang="en-US" smtClean="0"/>
              <a:pPr/>
              <a:t>27</a:t>
            </a:fld>
            <a:endParaRPr kumimoji="1" lang="ja-JP" altLang="en-US"/>
          </a:p>
        </p:txBody>
      </p:sp>
      <p:pic>
        <p:nvPicPr>
          <p:cNvPr id="5" name="図 2">
            <a:extLst>
              <a:ext uri="{FF2B5EF4-FFF2-40B4-BE49-F238E27FC236}">
                <a16:creationId xmlns:a16="http://schemas.microsoft.com/office/drawing/2014/main" xmlns="" id="{16883913-3723-487D-869E-A25415AE0E4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16020" y="2549262"/>
            <a:ext cx="3087892" cy="3976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テキスト ボックス 17">
            <a:extLst>
              <a:ext uri="{FF2B5EF4-FFF2-40B4-BE49-F238E27FC236}">
                <a16:creationId xmlns:a16="http://schemas.microsoft.com/office/drawing/2014/main" xmlns="" id="{F1304EC1-1609-433F-B41F-C69564EBFE43}"/>
              </a:ext>
            </a:extLst>
          </p:cNvPr>
          <p:cNvSpPr txBox="1">
            <a:spLocks noChangeArrowheads="1"/>
          </p:cNvSpPr>
          <p:nvPr/>
        </p:nvSpPr>
        <p:spPr bwMode="auto">
          <a:xfrm>
            <a:off x="2642692" y="6475240"/>
            <a:ext cx="26193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1600" b="1" dirty="0">
                <a:latin typeface="Arial" panose="020B0604020202020204" pitchFamily="34" charset="0"/>
              </a:rPr>
              <a:t>[</a:t>
            </a:r>
            <a:r>
              <a:rPr lang="en-US" altLang="ja-JP" sz="1600" b="1" dirty="0" err="1">
                <a:latin typeface="Arial" panose="020B0604020202020204" pitchFamily="34" charset="0"/>
              </a:rPr>
              <a:t>Stohl</a:t>
            </a:r>
            <a:r>
              <a:rPr lang="en-US" altLang="ja-JP" sz="1600" b="1" dirty="0">
                <a:latin typeface="Arial" panose="020B0604020202020204" pitchFamily="34" charset="0"/>
              </a:rPr>
              <a:t> et al., ACP, 2010]</a:t>
            </a:r>
            <a:endParaRPr lang="ja-JP" altLang="en-US" sz="1600" b="1" dirty="0">
              <a:latin typeface="Arial" panose="020B0604020202020204" pitchFamily="34" charset="0"/>
            </a:endParaRPr>
          </a:p>
        </p:txBody>
      </p:sp>
      <p:sp>
        <p:nvSpPr>
          <p:cNvPr id="7" name="テキスト ボックス 15">
            <a:extLst>
              <a:ext uri="{FF2B5EF4-FFF2-40B4-BE49-F238E27FC236}">
                <a16:creationId xmlns:a16="http://schemas.microsoft.com/office/drawing/2014/main" xmlns="" id="{10780733-40FE-4051-BD96-A3B8E9FBA4AE}"/>
              </a:ext>
            </a:extLst>
          </p:cNvPr>
          <p:cNvSpPr txBox="1">
            <a:spLocks noChangeArrowheads="1"/>
          </p:cNvSpPr>
          <p:nvPr/>
        </p:nvSpPr>
        <p:spPr bwMode="auto">
          <a:xfrm>
            <a:off x="4207828" y="2269167"/>
            <a:ext cx="1159641" cy="369332"/>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1800" b="1" dirty="0">
                <a:solidFill>
                  <a:srgbClr val="0070C0"/>
                </a:solidFill>
                <a:latin typeface="Arial" panose="020B0604020202020204" pitchFamily="34" charset="0"/>
              </a:rPr>
              <a:t>HCFC-22</a:t>
            </a:r>
            <a:endParaRPr lang="ja-JP" altLang="en-US" sz="1800" b="1" dirty="0">
              <a:solidFill>
                <a:srgbClr val="0070C0"/>
              </a:solidFill>
              <a:latin typeface="Arial" panose="020B0604020202020204" pitchFamily="34" charset="0"/>
            </a:endParaRPr>
          </a:p>
        </p:txBody>
      </p:sp>
      <p:sp>
        <p:nvSpPr>
          <p:cNvPr id="8" name="テキスト ボックス 16">
            <a:extLst>
              <a:ext uri="{FF2B5EF4-FFF2-40B4-BE49-F238E27FC236}">
                <a16:creationId xmlns:a16="http://schemas.microsoft.com/office/drawing/2014/main" xmlns="" id="{A2703927-676F-4376-8500-A8347A48A87B}"/>
              </a:ext>
            </a:extLst>
          </p:cNvPr>
          <p:cNvSpPr txBox="1">
            <a:spLocks noChangeArrowheads="1"/>
          </p:cNvSpPr>
          <p:nvPr/>
        </p:nvSpPr>
        <p:spPr bwMode="auto">
          <a:xfrm>
            <a:off x="2208214" y="1610798"/>
            <a:ext cx="2879675"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1400" dirty="0">
                <a:latin typeface="Arial" panose="020B0604020202020204" pitchFamily="34" charset="0"/>
              </a:rPr>
              <a:t>Inverse modeling using FLEXPART from 4 stations, </a:t>
            </a:r>
            <a:r>
              <a:rPr lang="en-US" altLang="ja-JP" sz="1400" dirty="0" err="1">
                <a:latin typeface="Arial" panose="020B0604020202020204" pitchFamily="34" charset="0"/>
              </a:rPr>
              <a:t>Hateruma</a:t>
            </a:r>
            <a:r>
              <a:rPr lang="en-US" altLang="ja-JP" sz="1400" dirty="0">
                <a:latin typeface="Arial" panose="020B0604020202020204" pitchFamily="34" charset="0"/>
              </a:rPr>
              <a:t>, </a:t>
            </a:r>
            <a:r>
              <a:rPr lang="en-US" altLang="ja-JP" sz="1400" dirty="0" err="1">
                <a:latin typeface="Arial" panose="020B0604020202020204" pitchFamily="34" charset="0"/>
              </a:rPr>
              <a:t>Ochiishi</a:t>
            </a:r>
            <a:r>
              <a:rPr lang="en-US" altLang="ja-JP" sz="1400" dirty="0">
                <a:latin typeface="Arial" panose="020B0604020202020204" pitchFamily="34" charset="0"/>
              </a:rPr>
              <a:t>, </a:t>
            </a:r>
            <a:r>
              <a:rPr lang="en-US" altLang="ja-JP" sz="1400" dirty="0" err="1">
                <a:latin typeface="Arial" panose="020B0604020202020204" pitchFamily="34" charset="0"/>
              </a:rPr>
              <a:t>Gosan</a:t>
            </a:r>
            <a:r>
              <a:rPr lang="en-US" altLang="ja-JP" sz="1400" dirty="0">
                <a:latin typeface="Arial" panose="020B0604020202020204" pitchFamily="34" charset="0"/>
              </a:rPr>
              <a:t>,</a:t>
            </a:r>
            <a:r>
              <a:rPr lang="ja-JP" altLang="en-US" sz="1400" dirty="0">
                <a:latin typeface="Arial" panose="020B0604020202020204" pitchFamily="34" charset="0"/>
              </a:rPr>
              <a:t> </a:t>
            </a:r>
            <a:r>
              <a:rPr lang="en-US" altLang="ja-JP" sz="1400" dirty="0">
                <a:latin typeface="Arial" panose="020B0604020202020204" pitchFamily="34" charset="0"/>
              </a:rPr>
              <a:t>and </a:t>
            </a:r>
            <a:r>
              <a:rPr lang="en-US" altLang="ja-JP" sz="1400" dirty="0" err="1">
                <a:latin typeface="Arial" panose="020B0604020202020204" pitchFamily="34" charset="0"/>
              </a:rPr>
              <a:t>Shangdianzi</a:t>
            </a:r>
            <a:r>
              <a:rPr lang="en-US" altLang="ja-JP" sz="1400" dirty="0">
                <a:latin typeface="Arial" panose="020B0604020202020204" pitchFamily="34" charset="0"/>
              </a:rPr>
              <a:t> in 2008.</a:t>
            </a:r>
            <a:endParaRPr lang="ja-JP" altLang="en-US" sz="1400" dirty="0">
              <a:latin typeface="Arial" panose="020B0604020202020204" pitchFamily="34" charset="0"/>
            </a:endParaRPr>
          </a:p>
        </p:txBody>
      </p:sp>
      <p:sp>
        <p:nvSpPr>
          <p:cNvPr id="9" name="テキスト ボックス 14">
            <a:extLst>
              <a:ext uri="{FF2B5EF4-FFF2-40B4-BE49-F238E27FC236}">
                <a16:creationId xmlns:a16="http://schemas.microsoft.com/office/drawing/2014/main" xmlns="" id="{B936B9ED-FF02-4EBF-A4C6-28977A56D400}"/>
              </a:ext>
            </a:extLst>
          </p:cNvPr>
          <p:cNvSpPr txBox="1">
            <a:spLocks noChangeArrowheads="1"/>
          </p:cNvSpPr>
          <p:nvPr/>
        </p:nvSpPr>
        <p:spPr bwMode="auto">
          <a:xfrm>
            <a:off x="5663953" y="1700808"/>
            <a:ext cx="4643437"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800" b="1" dirty="0">
                <a:latin typeface="Arial" panose="020B0604020202020204" pitchFamily="34" charset="0"/>
              </a:rPr>
              <a:t>・ </a:t>
            </a:r>
            <a:r>
              <a:rPr lang="en-US" altLang="ja-JP" sz="1800" b="1" dirty="0">
                <a:solidFill>
                  <a:srgbClr val="FF0000"/>
                </a:solidFill>
                <a:latin typeface="Arial" panose="020B0604020202020204" pitchFamily="34" charset="0"/>
              </a:rPr>
              <a:t>FLEXINVERT</a:t>
            </a:r>
            <a:r>
              <a:rPr lang="en-US" altLang="ja-JP" sz="1800" b="1" dirty="0">
                <a:latin typeface="Arial" panose="020B0604020202020204" pitchFamily="34" charset="0"/>
              </a:rPr>
              <a:t>: </a:t>
            </a:r>
            <a:r>
              <a:rPr lang="it-IT" altLang="ja-JP" sz="1800" dirty="0">
                <a:latin typeface="Arial" panose="020B0604020202020204" pitchFamily="34" charset="0"/>
              </a:rPr>
              <a:t>An inverse model which combines Lagrange Particle Dispersion Model (LPDM) and </a:t>
            </a:r>
            <a:r>
              <a:rPr lang="en-US" altLang="ja-JP" sz="1800" dirty="0" err="1">
                <a:latin typeface="Arial" panose="020B0604020202020204" pitchFamily="34" charset="0"/>
              </a:rPr>
              <a:t>Baysian</a:t>
            </a:r>
            <a:r>
              <a:rPr lang="en-US" altLang="ja-JP" sz="1800" dirty="0">
                <a:latin typeface="Arial" panose="020B0604020202020204" pitchFamily="34" charset="0"/>
              </a:rPr>
              <a:t> inversion.</a:t>
            </a:r>
          </a:p>
          <a:p>
            <a:pPr>
              <a:spcBef>
                <a:spcPct val="0"/>
              </a:spcBef>
              <a:buFontTx/>
              <a:buNone/>
            </a:pPr>
            <a:r>
              <a:rPr lang="ja-JP" altLang="en-US" sz="1800" dirty="0">
                <a:latin typeface="Arial" panose="020B0604020202020204" pitchFamily="34" charset="0"/>
              </a:rPr>
              <a:t>（</a:t>
            </a:r>
            <a:r>
              <a:rPr lang="en-US" altLang="ja-JP" sz="1800" dirty="0">
                <a:latin typeface="Arial" panose="020B0604020202020204" pitchFamily="34" charset="0"/>
                <a:hlinkClick r:id="rId3"/>
              </a:rPr>
              <a:t>http://flexinvert.nilu.no/</a:t>
            </a:r>
            <a:r>
              <a:rPr lang="ja-JP" altLang="en-US" sz="1800" dirty="0">
                <a:latin typeface="Arial" panose="020B0604020202020204" pitchFamily="34" charset="0"/>
              </a:rPr>
              <a:t>）</a:t>
            </a:r>
            <a:endParaRPr lang="en-US" altLang="ja-JP" sz="1800" dirty="0">
              <a:latin typeface="Arial" panose="020B0604020202020204" pitchFamily="34" charset="0"/>
            </a:endParaRPr>
          </a:p>
          <a:p>
            <a:pPr>
              <a:spcBef>
                <a:spcPct val="0"/>
              </a:spcBef>
              <a:buFontTx/>
              <a:buNone/>
            </a:pPr>
            <a:r>
              <a:rPr lang="en-US" altLang="ja-JP" sz="1800" dirty="0">
                <a:latin typeface="Arial" panose="020B0604020202020204" pitchFamily="34" charset="0"/>
              </a:rPr>
              <a:t>[Thompson et al., ACP, 2017]</a:t>
            </a:r>
            <a:r>
              <a:rPr lang="ja-JP" altLang="en-US" sz="1800" b="1" dirty="0">
                <a:latin typeface="Arial" panose="020B0604020202020204" pitchFamily="34" charset="0"/>
              </a:rPr>
              <a:t>　</a:t>
            </a:r>
          </a:p>
        </p:txBody>
      </p:sp>
      <p:grpSp>
        <p:nvGrpSpPr>
          <p:cNvPr id="10" name="グループ化 9">
            <a:extLst>
              <a:ext uri="{FF2B5EF4-FFF2-40B4-BE49-F238E27FC236}">
                <a16:creationId xmlns:a16="http://schemas.microsoft.com/office/drawing/2014/main" xmlns="" id="{B0C2B546-98A8-449E-A5FE-B5C21C5F1E12}"/>
              </a:ext>
            </a:extLst>
          </p:cNvPr>
          <p:cNvGrpSpPr/>
          <p:nvPr/>
        </p:nvGrpSpPr>
        <p:grpSpPr>
          <a:xfrm>
            <a:off x="5567686" y="3412877"/>
            <a:ext cx="4776787" cy="2272824"/>
            <a:chOff x="3910013" y="3844925"/>
            <a:chExt cx="5057775" cy="2437639"/>
          </a:xfrm>
        </p:grpSpPr>
        <p:pic>
          <p:nvPicPr>
            <p:cNvPr id="11" name="図 12">
              <a:extLst>
                <a:ext uri="{FF2B5EF4-FFF2-40B4-BE49-F238E27FC236}">
                  <a16:creationId xmlns:a16="http://schemas.microsoft.com/office/drawing/2014/main" xmlns="" id="{5EC6C7A9-F98F-48BA-90ED-71414079C25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10013" y="3844925"/>
              <a:ext cx="5057775"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ホームベース 5">
              <a:extLst>
                <a:ext uri="{FF2B5EF4-FFF2-40B4-BE49-F238E27FC236}">
                  <a16:creationId xmlns:a16="http://schemas.microsoft.com/office/drawing/2014/main" xmlns="" id="{D1B633EA-95CD-4C4B-81CD-16F4AA883708}"/>
                </a:ext>
              </a:extLst>
            </p:cNvPr>
            <p:cNvSpPr/>
            <p:nvPr/>
          </p:nvSpPr>
          <p:spPr>
            <a:xfrm rot="16200000">
              <a:off x="6163469" y="5072857"/>
              <a:ext cx="549275" cy="174148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3" name="テキスト ボックス 20">
              <a:extLst>
                <a:ext uri="{FF2B5EF4-FFF2-40B4-BE49-F238E27FC236}">
                  <a16:creationId xmlns:a16="http://schemas.microsoft.com/office/drawing/2014/main" xmlns="" id="{28EC1ABD-213B-412C-B01D-6AD774A11D8F}"/>
                </a:ext>
              </a:extLst>
            </p:cNvPr>
            <p:cNvSpPr txBox="1">
              <a:spLocks noChangeArrowheads="1"/>
            </p:cNvSpPr>
            <p:nvPr/>
          </p:nvSpPr>
          <p:spPr bwMode="auto">
            <a:xfrm>
              <a:off x="5651500" y="5886450"/>
              <a:ext cx="1577975" cy="396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en-US" altLang="ja-JP" sz="1800" b="1" dirty="0">
                  <a:solidFill>
                    <a:srgbClr val="FFFF00"/>
                  </a:solidFill>
                  <a:latin typeface="Arial" panose="020B0604020202020204" pitchFamily="34" charset="0"/>
                </a:rPr>
                <a:t>initial field</a:t>
              </a:r>
              <a:endParaRPr lang="ja-JP" altLang="en-US" sz="1800" b="1" dirty="0">
                <a:solidFill>
                  <a:srgbClr val="FFFF00"/>
                </a:solidFill>
                <a:latin typeface="Arial" panose="020B0604020202020204" pitchFamily="34" charset="0"/>
              </a:endParaRPr>
            </a:p>
          </p:txBody>
        </p:sp>
      </p:grpSp>
      <p:sp>
        <p:nvSpPr>
          <p:cNvPr id="14" name="正方形/長方形 13">
            <a:extLst>
              <a:ext uri="{FF2B5EF4-FFF2-40B4-BE49-F238E27FC236}">
                <a16:creationId xmlns:a16="http://schemas.microsoft.com/office/drawing/2014/main" xmlns="" id="{67D5346C-287B-4312-ACA2-000DAF10092F}"/>
              </a:ext>
            </a:extLst>
          </p:cNvPr>
          <p:cNvSpPr/>
          <p:nvPr/>
        </p:nvSpPr>
        <p:spPr>
          <a:xfrm>
            <a:off x="5652738" y="5807006"/>
            <a:ext cx="4403703" cy="646331"/>
          </a:xfrm>
          <a:prstGeom prst="rect">
            <a:avLst/>
          </a:prstGeom>
        </p:spPr>
        <p:txBody>
          <a:bodyPr wrap="square">
            <a:spAutoFit/>
          </a:bodyPr>
          <a:lstStyle/>
          <a:p>
            <a:r>
              <a:rPr lang="ja-JP" altLang="en-US" b="1" dirty="0"/>
              <a:t>→ </a:t>
            </a:r>
            <a:r>
              <a:rPr lang="en-US" altLang="ja-JP" b="1" dirty="0"/>
              <a:t>Estimate </a:t>
            </a:r>
            <a:r>
              <a:rPr lang="en-US" altLang="ja-JP" b="1" dirty="0">
                <a:solidFill>
                  <a:srgbClr val="FF0000"/>
                </a:solidFill>
              </a:rPr>
              <a:t>HCFC/HFC</a:t>
            </a:r>
            <a:r>
              <a:rPr lang="ja-JP" altLang="en-US" b="1" dirty="0">
                <a:solidFill>
                  <a:srgbClr val="FF0000"/>
                </a:solidFill>
              </a:rPr>
              <a:t> </a:t>
            </a:r>
            <a:r>
              <a:rPr lang="en-US" altLang="ja-JP" b="1" dirty="0"/>
              <a:t>emissions from FTIR measurements in Asia</a:t>
            </a:r>
            <a:endParaRPr lang="ja-JP" altLang="en-US" dirty="0"/>
          </a:p>
        </p:txBody>
      </p:sp>
    </p:spTree>
    <p:extLst>
      <p:ext uri="{BB962C8B-B14F-4D97-AF65-F5344CB8AC3E}">
        <p14:creationId xmlns:p14="http://schemas.microsoft.com/office/powerpoint/2010/main" val="10927884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a:t>Contents of Today’s Talk</a:t>
            </a:r>
            <a:endParaRPr kumimoji="1" lang="ja-JP" altLang="en-US" dirty="0"/>
          </a:p>
        </p:txBody>
      </p:sp>
      <p:sp>
        <p:nvSpPr>
          <p:cNvPr id="3" name="コンテンツ プレースホルダ 2"/>
          <p:cNvSpPr>
            <a:spLocks noGrp="1"/>
          </p:cNvSpPr>
          <p:nvPr>
            <p:ph idx="1"/>
          </p:nvPr>
        </p:nvSpPr>
        <p:spPr>
          <a:xfrm>
            <a:off x="1981200" y="2492897"/>
            <a:ext cx="8229600" cy="3633267"/>
          </a:xfrm>
        </p:spPr>
        <p:txBody>
          <a:bodyPr>
            <a:normAutofit/>
          </a:bodyPr>
          <a:lstStyle/>
          <a:p>
            <a:r>
              <a:rPr lang="en-US" altLang="ja-JP" sz="2800" dirty="0">
                <a:solidFill>
                  <a:srgbClr val="0218EE"/>
                </a:solidFill>
              </a:rPr>
              <a:t>Recent trends of CFCs, HCFCs, and HFCs</a:t>
            </a:r>
          </a:p>
          <a:p>
            <a:r>
              <a:rPr lang="en-US" altLang="ja-JP" sz="2800" dirty="0"/>
              <a:t>Retrieval of CFCs, HCFCs, and HFCs</a:t>
            </a:r>
            <a:r>
              <a:rPr lang="ja-JP" altLang="en-US" sz="2800" dirty="0"/>
              <a:t> </a:t>
            </a:r>
            <a:r>
              <a:rPr lang="en-US" altLang="ja-JP" sz="2800" dirty="0"/>
              <a:t>from</a:t>
            </a:r>
            <a:r>
              <a:rPr lang="ja-JP" altLang="en-US" sz="2800" dirty="0"/>
              <a:t> </a:t>
            </a:r>
            <a:r>
              <a:rPr lang="en-US" altLang="ja-JP" sz="2800" dirty="0"/>
              <a:t>FTIR</a:t>
            </a:r>
            <a:r>
              <a:rPr lang="ja-JP" altLang="en-US" sz="2800" dirty="0"/>
              <a:t> </a:t>
            </a:r>
            <a:r>
              <a:rPr lang="en-US" altLang="ja-JP" sz="2800" dirty="0"/>
              <a:t>spectra</a:t>
            </a:r>
          </a:p>
          <a:p>
            <a:r>
              <a:rPr lang="en-US" altLang="ja-JP" sz="2800" dirty="0"/>
              <a:t>Summary</a:t>
            </a:r>
          </a:p>
          <a:p>
            <a:r>
              <a:rPr lang="en-US" altLang="ja-JP" sz="2800" dirty="0"/>
              <a:t>Future perspective</a:t>
            </a:r>
          </a:p>
          <a:p>
            <a:endParaRPr lang="en-US" altLang="ja-JP" sz="2800" dirty="0"/>
          </a:p>
          <a:p>
            <a:pPr>
              <a:buNone/>
            </a:pPr>
            <a:endParaRPr lang="ja-JP" altLang="en-US" sz="2800" dirty="0"/>
          </a:p>
        </p:txBody>
      </p:sp>
      <p:sp>
        <p:nvSpPr>
          <p:cNvPr id="4" name="スライド番号プレースホルダ 3"/>
          <p:cNvSpPr>
            <a:spLocks noGrp="1"/>
          </p:cNvSpPr>
          <p:nvPr>
            <p:ph type="sldNum" sz="quarter" idx="12"/>
          </p:nvPr>
        </p:nvSpPr>
        <p:spPr/>
        <p:txBody>
          <a:bodyPr/>
          <a:lstStyle/>
          <a:p>
            <a:fld id="{7BA6D0D7-F267-4081-9513-1CDB862539BF}" type="slidenum">
              <a:rPr kumimoji="1" lang="ja-JP" altLang="en-US" smtClean="0"/>
              <a:pPr/>
              <a:t>3</a:t>
            </a:fld>
            <a:endParaRPr kumimoji="1" lang="ja-JP" altLang="en-US"/>
          </a:p>
        </p:txBody>
      </p:sp>
    </p:spTree>
    <p:extLst>
      <p:ext uri="{BB962C8B-B14F-4D97-AF65-F5344CB8AC3E}">
        <p14:creationId xmlns:p14="http://schemas.microsoft.com/office/powerpoint/2010/main" val="1814522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85EE6767-C51D-4816-A838-6D5F4738F3DE}"/>
              </a:ext>
            </a:extLst>
          </p:cNvPr>
          <p:cNvSpPr>
            <a:spLocks noGrp="1"/>
          </p:cNvSpPr>
          <p:nvPr>
            <p:ph type="title"/>
          </p:nvPr>
        </p:nvSpPr>
        <p:spPr>
          <a:xfrm>
            <a:off x="2152650" y="574018"/>
            <a:ext cx="7886700" cy="694743"/>
          </a:xfrm>
        </p:spPr>
        <p:txBody>
          <a:bodyPr>
            <a:normAutofit fontScale="90000"/>
          </a:bodyPr>
          <a:lstStyle/>
          <a:p>
            <a:r>
              <a:rPr kumimoji="1" lang="en-US" altLang="ja-JP" dirty="0"/>
              <a:t>Global Warming Potentials</a:t>
            </a:r>
            <a:endParaRPr kumimoji="1" lang="ja-JP" altLang="en-US" dirty="0"/>
          </a:p>
        </p:txBody>
      </p:sp>
      <p:sp>
        <p:nvSpPr>
          <p:cNvPr id="4" name="スライド番号プレースホルダー 3">
            <a:extLst>
              <a:ext uri="{FF2B5EF4-FFF2-40B4-BE49-F238E27FC236}">
                <a16:creationId xmlns:a16="http://schemas.microsoft.com/office/drawing/2014/main" xmlns="" id="{38CE65BF-7DC0-4C3A-9584-BBF0D4293104}"/>
              </a:ext>
            </a:extLst>
          </p:cNvPr>
          <p:cNvSpPr>
            <a:spLocks noGrp="1"/>
          </p:cNvSpPr>
          <p:nvPr>
            <p:ph type="sldNum" sz="quarter" idx="12"/>
          </p:nvPr>
        </p:nvSpPr>
        <p:spPr/>
        <p:txBody>
          <a:bodyPr/>
          <a:lstStyle/>
          <a:p>
            <a:fld id="{7BA6D0D7-F267-4081-9513-1CDB862539BF}" type="slidenum">
              <a:rPr kumimoji="1" lang="ja-JP" altLang="en-US" smtClean="0"/>
              <a:pPr/>
              <a:t>4</a:t>
            </a:fld>
            <a:endParaRPr kumimoji="1" lang="ja-JP" altLang="en-US"/>
          </a:p>
        </p:txBody>
      </p:sp>
      <p:graphicFrame>
        <p:nvGraphicFramePr>
          <p:cNvPr id="6" name="Group 87">
            <a:extLst>
              <a:ext uri="{FF2B5EF4-FFF2-40B4-BE49-F238E27FC236}">
                <a16:creationId xmlns:a16="http://schemas.microsoft.com/office/drawing/2014/main" xmlns="" id="{D37369AC-972E-4ED0-A6CE-D8CFCFF2AFEC}"/>
              </a:ext>
            </a:extLst>
          </p:cNvPr>
          <p:cNvGraphicFramePr>
            <a:graphicFrameLocks noGrp="1"/>
          </p:cNvGraphicFramePr>
          <p:nvPr>
            <p:extLst>
              <p:ext uri="{D42A27DB-BD31-4B8C-83A1-F6EECF244321}">
                <p14:modId xmlns:p14="http://schemas.microsoft.com/office/powerpoint/2010/main" val="2881185637"/>
              </p:ext>
            </p:extLst>
          </p:nvPr>
        </p:nvGraphicFramePr>
        <p:xfrm>
          <a:off x="1631505" y="1196752"/>
          <a:ext cx="8856983" cy="4959240"/>
        </p:xfrm>
        <a:graphic>
          <a:graphicData uri="http://schemas.openxmlformats.org/drawingml/2006/table">
            <a:tbl>
              <a:tblPr/>
              <a:tblGrid>
                <a:gridCol w="648072">
                  <a:extLst>
                    <a:ext uri="{9D8B030D-6E8A-4147-A177-3AD203B41FA5}">
                      <a16:colId xmlns:a16="http://schemas.microsoft.com/office/drawing/2014/main" xmlns="" val="20000"/>
                    </a:ext>
                  </a:extLst>
                </a:gridCol>
                <a:gridCol w="1080120">
                  <a:extLst>
                    <a:ext uri="{9D8B030D-6E8A-4147-A177-3AD203B41FA5}">
                      <a16:colId xmlns:a16="http://schemas.microsoft.com/office/drawing/2014/main" xmlns="" val="20001"/>
                    </a:ext>
                  </a:extLst>
                </a:gridCol>
                <a:gridCol w="792088">
                  <a:extLst>
                    <a:ext uri="{9D8B030D-6E8A-4147-A177-3AD203B41FA5}">
                      <a16:colId xmlns:a16="http://schemas.microsoft.com/office/drawing/2014/main" xmlns="" val="20002"/>
                    </a:ext>
                  </a:extLst>
                </a:gridCol>
                <a:gridCol w="1008112">
                  <a:extLst>
                    <a:ext uri="{9D8B030D-6E8A-4147-A177-3AD203B41FA5}">
                      <a16:colId xmlns:a16="http://schemas.microsoft.com/office/drawing/2014/main" xmlns="" val="20003"/>
                    </a:ext>
                  </a:extLst>
                </a:gridCol>
                <a:gridCol w="1008112">
                  <a:extLst>
                    <a:ext uri="{9D8B030D-6E8A-4147-A177-3AD203B41FA5}">
                      <a16:colId xmlns:a16="http://schemas.microsoft.com/office/drawing/2014/main" xmlns="" val="20004"/>
                    </a:ext>
                  </a:extLst>
                </a:gridCol>
                <a:gridCol w="4320479">
                  <a:extLst>
                    <a:ext uri="{9D8B030D-6E8A-4147-A177-3AD203B41FA5}">
                      <a16:colId xmlns:a16="http://schemas.microsoft.com/office/drawing/2014/main" xmlns="" val="20005"/>
                    </a:ext>
                  </a:extLst>
                </a:gridCol>
              </a:tblGrid>
              <a:tr h="144016">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endParaRPr kumimoji="1" lang="ja-JP" altLang="en-US" sz="1300" b="0" i="0" u="none" strike="noStrike" cap="none" normalizeH="0" baseline="0" dirty="0">
                        <a:ln>
                          <a:noFill/>
                        </a:ln>
                        <a:solidFill>
                          <a:schemeClr val="tx1"/>
                        </a:solidFill>
                        <a:effectLst/>
                        <a:latin typeface="Arial" pitchFamily="34" charset="0"/>
                        <a:ea typeface="ＭＳ ゴシック" pitchFamily="49"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rPr>
                        <a:t>Gas </a:t>
                      </a:r>
                      <a:endParaRPr kumimoji="1" lang="ja-JP" altLang="en-US"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1DE"/>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rPr>
                        <a:t>ODP</a:t>
                      </a:r>
                      <a:endParaRPr kumimoji="1" lang="ja-JP" altLang="en-US"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BEEF4"/>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rPr>
                        <a:t>GWP(SAR)</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rPr>
                        <a:t>GWP(AR4)</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rPr>
                        <a:t>Major sectors</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CE6F2"/>
                    </a:solidFill>
                  </a:tcPr>
                </a:tc>
                <a:extLst>
                  <a:ext uri="{0D108BD9-81ED-4DB2-BD59-A6C34878D82A}">
                    <a16:rowId xmlns:a16="http://schemas.microsoft.com/office/drawing/2014/main" xmlns="" val="10000"/>
                  </a:ext>
                </a:extLst>
              </a:tr>
              <a:tr h="260637">
                <a:tc rowSpan="4">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rPr>
                        <a:t>CFC</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rPr>
                        <a:t>CFC-11</a:t>
                      </a:r>
                      <a:endParaRPr kumimoji="1" lang="ja-JP" altLang="en-US"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1DE"/>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1.0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BEEF4"/>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4000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4750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Closed foam, Open foam, Aerosols, etc</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CE6F2"/>
                    </a:solidFill>
                  </a:tcPr>
                </a:tc>
                <a:extLst>
                  <a:ext uri="{0D108BD9-81ED-4DB2-BD59-A6C34878D82A}">
                    <a16:rowId xmlns:a16="http://schemas.microsoft.com/office/drawing/2014/main" xmlns="" val="10001"/>
                  </a:ext>
                </a:extLst>
              </a:tr>
              <a:tr h="260637">
                <a:tc vMerge="1">
                  <a:txBody>
                    <a:bodyPr/>
                    <a:lstStyle/>
                    <a:p>
                      <a:endParaRPr kumimoji="1" lang="ja-JP" altLang="en-US"/>
                    </a:p>
                  </a:txBody>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rPr>
                        <a:t>CFC-12</a:t>
                      </a:r>
                      <a:endParaRPr kumimoji="1" lang="ja-JP" altLang="en-US"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1DE"/>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1.0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BEEF4"/>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8500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10900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Refrigerant (automobile air-conditioning, refrigeration etc</a:t>
                      </a:r>
                      <a:r>
                        <a:rPr kumimoji="1" lang="ja-JP" altLang="en-US" sz="1200" b="0" i="0" u="none" strike="noStrike" cap="none" normalizeH="0" baseline="0" dirty="0">
                          <a:ln>
                            <a:noFill/>
                          </a:ln>
                          <a:solidFill>
                            <a:schemeClr val="tx1"/>
                          </a:solidFill>
                          <a:effectLst/>
                          <a:latin typeface="Arial" pitchFamily="34" charset="0"/>
                          <a:ea typeface="ＭＳ Ｐゴシック" charset="-128"/>
                          <a:cs typeface="Arial" pitchFamily="34" charset="0"/>
                        </a:rPr>
                        <a:t>）</a:t>
                      </a:r>
                      <a:endPar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CE6F2"/>
                    </a:solidFill>
                  </a:tcPr>
                </a:tc>
                <a:extLst>
                  <a:ext uri="{0D108BD9-81ED-4DB2-BD59-A6C34878D82A}">
                    <a16:rowId xmlns:a16="http://schemas.microsoft.com/office/drawing/2014/main" xmlns="" val="10002"/>
                  </a:ext>
                </a:extLst>
              </a:tr>
              <a:tr h="260637">
                <a:tc vMerge="1">
                  <a:txBody>
                    <a:bodyPr/>
                    <a:lstStyle/>
                    <a:p>
                      <a:endParaRPr kumimoji="1" lang="ja-JP" altLang="en-US"/>
                    </a:p>
                  </a:txBody>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rPr>
                        <a:t>CFC-113</a:t>
                      </a:r>
                      <a:endParaRPr kumimoji="1" lang="ja-JP" altLang="en-US"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1DE"/>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0.8</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BEEF4"/>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5000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6130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Solvent (Electronic component, dry-cleaning etc</a:t>
                      </a:r>
                      <a:r>
                        <a:rPr kumimoji="1" lang="ja-JP" altLang="en-US" sz="1200" b="0" i="0" u="none" strike="noStrike" cap="none" normalizeH="0" baseline="0" dirty="0">
                          <a:ln>
                            <a:noFill/>
                          </a:ln>
                          <a:solidFill>
                            <a:schemeClr val="tx1"/>
                          </a:solidFill>
                          <a:effectLst/>
                          <a:latin typeface="Arial" pitchFamily="34" charset="0"/>
                          <a:ea typeface="ＭＳ Ｐゴシック" charset="-128"/>
                          <a:cs typeface="Arial" pitchFamily="34" charset="0"/>
                        </a:rPr>
                        <a:t>）</a:t>
                      </a:r>
                      <a:endPar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CE6F2"/>
                    </a:solidFill>
                  </a:tcPr>
                </a:tc>
                <a:extLst>
                  <a:ext uri="{0D108BD9-81ED-4DB2-BD59-A6C34878D82A}">
                    <a16:rowId xmlns:a16="http://schemas.microsoft.com/office/drawing/2014/main" xmlns="" val="10003"/>
                  </a:ext>
                </a:extLst>
              </a:tr>
              <a:tr h="260637">
                <a:tc vMerge="1">
                  <a:txBody>
                    <a:bodyPr/>
                    <a:lstStyle/>
                    <a:p>
                      <a:endParaRPr kumimoji="1" lang="ja-JP" altLang="en-US"/>
                    </a:p>
                  </a:txBody>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rPr>
                        <a:t>CFC-114</a:t>
                      </a:r>
                      <a:endParaRPr kumimoji="1" lang="ja-JP" altLang="en-US"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1DE"/>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0.8</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BEEF4"/>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9300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10000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Open foam</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CE6F2"/>
                    </a:solidFill>
                  </a:tcPr>
                </a:tc>
                <a:extLst>
                  <a:ext uri="{0D108BD9-81ED-4DB2-BD59-A6C34878D82A}">
                    <a16:rowId xmlns:a16="http://schemas.microsoft.com/office/drawing/2014/main" xmlns="" val="10004"/>
                  </a:ext>
                </a:extLst>
              </a:tr>
              <a:tr h="260637">
                <a:tc rowSpan="3">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rPr>
                        <a:t>HCFC</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rPr>
                        <a:t>HCFC-22</a:t>
                      </a:r>
                      <a:endParaRPr kumimoji="1" lang="ja-JP" altLang="en-US"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1DE"/>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0.055</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BEEF4"/>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1700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1810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Refrigerant (room air-conditioning, commercial refrigeration etc</a:t>
                      </a:r>
                      <a:r>
                        <a:rPr kumimoji="1" lang="ja-JP" altLang="en-US" sz="1200" b="0" i="0" u="none" strike="noStrike" cap="none" normalizeH="0" baseline="0" dirty="0">
                          <a:ln>
                            <a:noFill/>
                          </a:ln>
                          <a:solidFill>
                            <a:schemeClr val="tx1"/>
                          </a:solidFill>
                          <a:effectLst/>
                          <a:latin typeface="Arial" pitchFamily="34" charset="0"/>
                          <a:ea typeface="ＭＳ Ｐゴシック" charset="-128"/>
                          <a:cs typeface="Arial" pitchFamily="34" charset="0"/>
                        </a:rPr>
                        <a:t>）</a:t>
                      </a:r>
                      <a:endPar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CE6F2"/>
                    </a:solidFill>
                  </a:tcPr>
                </a:tc>
                <a:extLst>
                  <a:ext uri="{0D108BD9-81ED-4DB2-BD59-A6C34878D82A}">
                    <a16:rowId xmlns:a16="http://schemas.microsoft.com/office/drawing/2014/main" xmlns="" val="10005"/>
                  </a:ext>
                </a:extLst>
              </a:tr>
              <a:tr h="260637">
                <a:tc vMerge="1">
                  <a:txBody>
                    <a:bodyPr/>
                    <a:lstStyle/>
                    <a:p>
                      <a:endParaRPr kumimoji="1" lang="ja-JP" altLang="en-US"/>
                    </a:p>
                  </a:txBody>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rPr>
                        <a:t>HCFC-141b</a:t>
                      </a:r>
                      <a:endParaRPr kumimoji="1" lang="ja-JP" altLang="en-US"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1DE"/>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0.11</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BEEF4"/>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630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725</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Closed foam, Open foam, Solvent(Electronic component), etc</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CE6F2"/>
                    </a:solidFill>
                  </a:tcPr>
                </a:tc>
                <a:extLst>
                  <a:ext uri="{0D108BD9-81ED-4DB2-BD59-A6C34878D82A}">
                    <a16:rowId xmlns:a16="http://schemas.microsoft.com/office/drawing/2014/main" xmlns="" val="10006"/>
                  </a:ext>
                </a:extLst>
              </a:tr>
              <a:tr h="260637">
                <a:tc vMerge="1">
                  <a:txBody>
                    <a:bodyPr/>
                    <a:lstStyle/>
                    <a:p>
                      <a:endParaRPr kumimoji="1" lang="ja-JP" altLang="en-US"/>
                    </a:p>
                  </a:txBody>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a:ln>
                            <a:noFill/>
                          </a:ln>
                          <a:solidFill>
                            <a:schemeClr val="tx1"/>
                          </a:solidFill>
                          <a:effectLst/>
                          <a:latin typeface="Arial" pitchFamily="34" charset="0"/>
                          <a:ea typeface="ＭＳ ゴシック" pitchFamily="49" charset="-128"/>
                          <a:cs typeface="Arial" pitchFamily="34" charset="0"/>
                        </a:rPr>
                        <a:t>HCFC-142b</a:t>
                      </a:r>
                      <a:endParaRPr kumimoji="1" lang="ja-JP" altLang="en-US" sz="1200" b="0" i="0" u="none" strike="noStrike" cap="none" normalizeH="0" baseline="0">
                        <a:ln>
                          <a:noFill/>
                        </a:ln>
                        <a:solidFill>
                          <a:schemeClr val="tx1"/>
                        </a:solidFill>
                        <a:effectLst/>
                        <a:latin typeface="Arial" pitchFamily="34" charset="0"/>
                        <a:ea typeface="ＭＳ ゴシック" pitchFamily="49"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1DE"/>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0.065</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BEEF4"/>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2000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2310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Open foam</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CE6F2"/>
                    </a:solidFill>
                  </a:tcPr>
                </a:tc>
                <a:extLst>
                  <a:ext uri="{0D108BD9-81ED-4DB2-BD59-A6C34878D82A}">
                    <a16:rowId xmlns:a16="http://schemas.microsoft.com/office/drawing/2014/main" xmlns="" val="10007"/>
                  </a:ext>
                </a:extLst>
              </a:tr>
              <a:tr h="260637">
                <a:tc rowSpan="6">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rPr>
                        <a:t>HFC</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600" b="1" i="0" u="none" strike="noStrike" cap="none" normalizeH="0" baseline="0" dirty="0">
                          <a:ln>
                            <a:noFill/>
                          </a:ln>
                          <a:solidFill>
                            <a:srgbClr val="FF0000"/>
                          </a:solidFill>
                          <a:effectLst/>
                          <a:latin typeface="Arial" pitchFamily="34" charset="0"/>
                          <a:ea typeface="ＭＳ ゴシック" pitchFamily="49" charset="-128"/>
                          <a:cs typeface="Arial" pitchFamily="34" charset="0"/>
                        </a:rPr>
                        <a:t>HFC-23</a:t>
                      </a:r>
                      <a:endParaRPr kumimoji="1" lang="ja-JP" altLang="en-US" sz="1600" b="1" i="0" u="none" strike="noStrike" cap="none" normalizeH="0" baseline="0" dirty="0">
                        <a:ln>
                          <a:noFill/>
                        </a:ln>
                        <a:solidFill>
                          <a:srgbClr val="FF0000"/>
                        </a:solidFill>
                        <a:effectLst/>
                        <a:latin typeface="Arial" pitchFamily="34" charset="0"/>
                        <a:ea typeface="ＭＳ ゴシック" pitchFamily="49"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1DE"/>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600" b="1" i="0" u="none" strike="noStrike" cap="none" normalizeH="0" baseline="0" dirty="0">
                          <a:ln>
                            <a:noFill/>
                          </a:ln>
                          <a:solidFill>
                            <a:srgbClr val="FF0000"/>
                          </a:solidFill>
                          <a:effectLst/>
                          <a:latin typeface="Arial" pitchFamily="34" charset="0"/>
                          <a:ea typeface="ＭＳ Ｐゴシック" charset="-128"/>
                          <a:cs typeface="Arial" pitchFamily="34" charset="0"/>
                        </a:rPr>
                        <a:t>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BEEF4"/>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600" b="1" i="0" u="none" strike="noStrike" cap="none" normalizeH="0" baseline="0" dirty="0">
                          <a:ln>
                            <a:noFill/>
                          </a:ln>
                          <a:solidFill>
                            <a:srgbClr val="FF0000"/>
                          </a:solidFill>
                          <a:effectLst/>
                          <a:latin typeface="Arial" pitchFamily="34" charset="0"/>
                          <a:ea typeface="ＭＳ Ｐゴシック" charset="-128"/>
                          <a:cs typeface="Arial" pitchFamily="34" charset="0"/>
                        </a:rPr>
                        <a:t>11700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600" b="1" i="0" u="none" strike="noStrike" cap="none" normalizeH="0" baseline="0" dirty="0">
                          <a:ln>
                            <a:noFill/>
                          </a:ln>
                          <a:solidFill>
                            <a:srgbClr val="FF0000"/>
                          </a:solidFill>
                          <a:effectLst/>
                          <a:latin typeface="Arial" pitchFamily="34" charset="0"/>
                          <a:ea typeface="ＭＳ Ｐゴシック" charset="-128"/>
                          <a:cs typeface="Arial" pitchFamily="34" charset="0"/>
                        </a:rPr>
                        <a:t>14800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n-US" altLang="ja-JP" sz="1600" b="1" i="0" u="none" strike="noStrike" cap="none" normalizeH="0" baseline="0" dirty="0">
                          <a:ln>
                            <a:noFill/>
                          </a:ln>
                          <a:solidFill>
                            <a:srgbClr val="FF0000"/>
                          </a:solidFill>
                          <a:effectLst/>
                          <a:latin typeface="Arial" pitchFamily="34" charset="0"/>
                          <a:ea typeface="ＭＳ Ｐゴシック" charset="-128"/>
                          <a:cs typeface="Arial" pitchFamily="34" charset="0"/>
                        </a:rPr>
                        <a:t>By-product of HCFC-22 production</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CE6F2"/>
                    </a:solidFill>
                  </a:tcPr>
                </a:tc>
                <a:extLst>
                  <a:ext uri="{0D108BD9-81ED-4DB2-BD59-A6C34878D82A}">
                    <a16:rowId xmlns:a16="http://schemas.microsoft.com/office/drawing/2014/main" xmlns="" val="10008"/>
                  </a:ext>
                </a:extLst>
              </a:tr>
              <a:tr h="260637">
                <a:tc vMerge="1">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endParaRPr kumimoji="1" lang="en-US" altLang="ja-JP"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rPr>
                        <a:t>HFC-134a</a:t>
                      </a:r>
                      <a:endParaRPr kumimoji="1" lang="ja-JP" altLang="en-US"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1DE"/>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BEEF4"/>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1300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1430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Refrigerant (automobile air-conditioning, refrigeration etc</a:t>
                      </a:r>
                      <a:r>
                        <a:rPr kumimoji="1" lang="ja-JP" altLang="en-US" sz="1200" b="0" i="0" u="none" strike="noStrike" cap="none" normalizeH="0" baseline="0" dirty="0">
                          <a:ln>
                            <a:noFill/>
                          </a:ln>
                          <a:solidFill>
                            <a:schemeClr val="tx1"/>
                          </a:solidFill>
                          <a:effectLst/>
                          <a:latin typeface="Arial" pitchFamily="34" charset="0"/>
                          <a:ea typeface="ＭＳ Ｐゴシック" charset="-128"/>
                          <a:cs typeface="Arial" pitchFamily="34" charset="0"/>
                        </a:rPr>
                        <a:t>）</a:t>
                      </a:r>
                      <a:endPar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CE6F2"/>
                    </a:solidFill>
                  </a:tcPr>
                </a:tc>
                <a:extLst>
                  <a:ext uri="{0D108BD9-81ED-4DB2-BD59-A6C34878D82A}">
                    <a16:rowId xmlns:a16="http://schemas.microsoft.com/office/drawing/2014/main" xmlns="" val="10009"/>
                  </a:ext>
                </a:extLst>
              </a:tr>
              <a:tr h="260637">
                <a:tc vMerge="1">
                  <a:txBody>
                    <a:bodyPr/>
                    <a:lstStyle/>
                    <a:p>
                      <a:endParaRPr kumimoji="1" lang="ja-JP" altLang="en-US"/>
                    </a:p>
                  </a:txBody>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rPr>
                        <a:t>HFC-152a</a:t>
                      </a:r>
                      <a:endParaRPr kumimoji="1" lang="ja-JP" altLang="en-US"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1DE"/>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BEEF4"/>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140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124</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Aerosols</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CE6F2"/>
                    </a:solidFill>
                  </a:tcPr>
                </a:tc>
                <a:extLst>
                  <a:ext uri="{0D108BD9-81ED-4DB2-BD59-A6C34878D82A}">
                    <a16:rowId xmlns:a16="http://schemas.microsoft.com/office/drawing/2014/main" xmlns="" val="10010"/>
                  </a:ext>
                </a:extLst>
              </a:tr>
              <a:tr h="260637">
                <a:tc vMerge="1">
                  <a:txBody>
                    <a:bodyPr/>
                    <a:lstStyle/>
                    <a:p>
                      <a:endParaRPr kumimoji="1" lang="ja-JP" altLang="en-US"/>
                    </a:p>
                  </a:txBody>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rPr>
                        <a:t>R-410A</a:t>
                      </a:r>
                      <a:endParaRPr kumimoji="1" lang="ja-JP" altLang="en-US"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1DE"/>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BEEF4"/>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1700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1700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Refrigerant (room air-conditioning, etc</a:t>
                      </a:r>
                      <a:r>
                        <a:rPr kumimoji="1" lang="ja-JP" altLang="en-US" sz="1200" b="0" i="0" u="none" strike="noStrike" cap="none" normalizeH="0" baseline="0" dirty="0">
                          <a:ln>
                            <a:noFill/>
                          </a:ln>
                          <a:solidFill>
                            <a:schemeClr val="tx1"/>
                          </a:solidFill>
                          <a:effectLst/>
                          <a:latin typeface="Arial" pitchFamily="34" charset="0"/>
                          <a:ea typeface="ＭＳ Ｐゴシック" charset="-128"/>
                          <a:cs typeface="Arial" pitchFamily="34" charset="0"/>
                        </a:rPr>
                        <a:t>）</a:t>
                      </a:r>
                      <a:endPar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CE6F2"/>
                    </a:solidFill>
                  </a:tcPr>
                </a:tc>
                <a:extLst>
                  <a:ext uri="{0D108BD9-81ED-4DB2-BD59-A6C34878D82A}">
                    <a16:rowId xmlns:a16="http://schemas.microsoft.com/office/drawing/2014/main" xmlns="" val="10011"/>
                  </a:ext>
                </a:extLst>
              </a:tr>
              <a:tr h="260637">
                <a:tc vMerge="1">
                  <a:txBody>
                    <a:bodyPr/>
                    <a:lstStyle/>
                    <a:p>
                      <a:endParaRPr kumimoji="1" lang="ja-JP" altLang="en-US"/>
                    </a:p>
                  </a:txBody>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rPr>
                        <a:t>R-407C</a:t>
                      </a:r>
                      <a:endParaRPr kumimoji="1" lang="ja-JP" altLang="en-US"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1DE"/>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BEEF4"/>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1500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1700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Refrigerant (commercial refrigeration, etc</a:t>
                      </a:r>
                      <a:r>
                        <a:rPr kumimoji="1" lang="ja-JP" altLang="en-US" sz="1200" b="0" i="0" u="none" strike="noStrike" cap="none" normalizeH="0" baseline="0" dirty="0">
                          <a:ln>
                            <a:noFill/>
                          </a:ln>
                          <a:solidFill>
                            <a:schemeClr val="tx1"/>
                          </a:solidFill>
                          <a:effectLst/>
                          <a:latin typeface="Arial" pitchFamily="34" charset="0"/>
                          <a:ea typeface="ＭＳ Ｐゴシック" charset="-128"/>
                          <a:cs typeface="Arial" pitchFamily="34" charset="0"/>
                        </a:rPr>
                        <a:t>）</a:t>
                      </a:r>
                      <a:endPar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CE6F2"/>
                    </a:solidFill>
                  </a:tcPr>
                </a:tc>
                <a:extLst>
                  <a:ext uri="{0D108BD9-81ED-4DB2-BD59-A6C34878D82A}">
                    <a16:rowId xmlns:a16="http://schemas.microsoft.com/office/drawing/2014/main" xmlns="" val="10012"/>
                  </a:ext>
                </a:extLst>
              </a:tr>
              <a:tr h="260637">
                <a:tc vMerge="1">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endParaRPr kumimoji="1" lang="en-US" altLang="ja-JP"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rPr>
                        <a:t>R-404A</a:t>
                      </a:r>
                      <a:endParaRPr kumimoji="1" lang="ja-JP" altLang="en-US"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1DE"/>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BEEF4"/>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3300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3300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Refrigerant (commercial refrigeration, etc</a:t>
                      </a:r>
                      <a:r>
                        <a:rPr kumimoji="1" lang="ja-JP" altLang="en-US" sz="1200" b="0" i="0" u="none" strike="noStrike" cap="none" normalizeH="0" baseline="0" dirty="0">
                          <a:ln>
                            <a:noFill/>
                          </a:ln>
                          <a:solidFill>
                            <a:schemeClr val="tx1"/>
                          </a:solidFill>
                          <a:effectLst/>
                          <a:latin typeface="Arial" pitchFamily="34" charset="0"/>
                          <a:ea typeface="ＭＳ Ｐゴシック" charset="-128"/>
                          <a:cs typeface="Arial" pitchFamily="34" charset="0"/>
                        </a:rPr>
                        <a:t>）</a:t>
                      </a:r>
                      <a:endPar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CE6F2"/>
                    </a:solidFill>
                  </a:tcPr>
                </a:tc>
                <a:extLst>
                  <a:ext uri="{0D108BD9-81ED-4DB2-BD59-A6C34878D82A}">
                    <a16:rowId xmlns:a16="http://schemas.microsoft.com/office/drawing/2014/main" xmlns="" val="10013"/>
                  </a:ext>
                </a:extLst>
              </a:tr>
              <a:tr h="260637">
                <a:tc rowSpan="2">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rPr>
                        <a:t>PFC</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rPr>
                        <a:t>CF4</a:t>
                      </a:r>
                      <a:endParaRPr kumimoji="1" lang="ja-JP" altLang="en-US"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1DE"/>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BEEF4"/>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6500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7390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AL production, Semiconductor Manufacturing, etc</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CE6F2"/>
                    </a:solidFill>
                  </a:tcPr>
                </a:tc>
                <a:extLst>
                  <a:ext uri="{0D108BD9-81ED-4DB2-BD59-A6C34878D82A}">
                    <a16:rowId xmlns:a16="http://schemas.microsoft.com/office/drawing/2014/main" xmlns="" val="10014"/>
                  </a:ext>
                </a:extLst>
              </a:tr>
              <a:tr h="260637">
                <a:tc vMerge="1">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endParaRPr kumimoji="1" lang="en-US" altLang="ja-JP"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rPr>
                        <a:t>C2F6</a:t>
                      </a:r>
                      <a:endParaRPr kumimoji="1" lang="ja-JP" altLang="en-US"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1DE"/>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BEEF4"/>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9200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12200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defRPr/>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AL production, Semiconductor Manufacturing, etc</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CE6F2"/>
                    </a:solidFill>
                  </a:tcPr>
                </a:tc>
                <a:extLst>
                  <a:ext uri="{0D108BD9-81ED-4DB2-BD59-A6C34878D82A}">
                    <a16:rowId xmlns:a16="http://schemas.microsoft.com/office/drawing/2014/main" xmlns="" val="10015"/>
                  </a:ext>
                </a:extLst>
              </a:tr>
              <a:tr h="260637">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rPr>
                        <a:t>SF6</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rPr>
                        <a:t>SF6</a:t>
                      </a:r>
                      <a:endParaRPr kumimoji="1" lang="ja-JP" altLang="en-US" sz="1200" b="0" i="0" u="none" strike="noStrike" cap="none" normalizeH="0" baseline="0" dirty="0">
                        <a:ln>
                          <a:noFill/>
                        </a:ln>
                        <a:solidFill>
                          <a:schemeClr val="tx1"/>
                        </a:solidFill>
                        <a:effectLst/>
                        <a:latin typeface="Arial" pitchFamily="34" charset="0"/>
                        <a:ea typeface="ＭＳ ゴシック" pitchFamily="49" charset="-128"/>
                        <a:cs typeface="Aria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1DE"/>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BEEF4"/>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23900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22800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DCDB"/>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defRPr/>
                      </a:pPr>
                      <a:r>
                        <a:rPr kumimoji="1" lang="en-US" altLang="ja-JP" sz="1200" b="0" i="0" u="none" strike="noStrike" cap="none" normalizeH="0" baseline="0" dirty="0">
                          <a:ln>
                            <a:noFill/>
                          </a:ln>
                          <a:solidFill>
                            <a:schemeClr val="tx1"/>
                          </a:solidFill>
                          <a:effectLst/>
                          <a:latin typeface="Arial" pitchFamily="34" charset="0"/>
                          <a:ea typeface="ＭＳ Ｐゴシック" charset="-128"/>
                          <a:cs typeface="Arial" pitchFamily="34" charset="0"/>
                        </a:rPr>
                        <a:t>Semiconductor Manufacturing, Electric Utilities, etc</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CE6F2"/>
                    </a:solidFill>
                  </a:tcPr>
                </a:tc>
                <a:extLst>
                  <a:ext uri="{0D108BD9-81ED-4DB2-BD59-A6C34878D82A}">
                    <a16:rowId xmlns:a16="http://schemas.microsoft.com/office/drawing/2014/main" xmlns="" val="10016"/>
                  </a:ext>
                </a:extLst>
              </a:tr>
            </a:tbl>
          </a:graphicData>
        </a:graphic>
      </p:graphicFrame>
      <p:sp>
        <p:nvSpPr>
          <p:cNvPr id="7" name="テキスト ボックス 6">
            <a:extLst>
              <a:ext uri="{FF2B5EF4-FFF2-40B4-BE49-F238E27FC236}">
                <a16:creationId xmlns:a16="http://schemas.microsoft.com/office/drawing/2014/main" xmlns="" id="{AD6AAF64-8626-4B26-8A3B-BA24CEE089E3}"/>
              </a:ext>
            </a:extLst>
          </p:cNvPr>
          <p:cNvSpPr txBox="1"/>
          <p:nvPr/>
        </p:nvSpPr>
        <p:spPr>
          <a:xfrm>
            <a:off x="1596488" y="6155992"/>
            <a:ext cx="8892000" cy="702008"/>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538163" indent="-538163">
              <a:defRPr/>
            </a:pPr>
            <a:r>
              <a:rPr lang="en-US" altLang="ja-JP" sz="1050" b="1" dirty="0">
                <a:solidFill>
                  <a:srgbClr val="FF0000"/>
                </a:solidFill>
                <a:cs typeface="Arial" pitchFamily="34" charset="0"/>
              </a:rPr>
              <a:t>Note1) GWP values in the time horizon of 100 years in the IPCC SAR have been used for GHGs national inventory reports under UNFCCC, because of the stipulation in the Kyoto Protocol.</a:t>
            </a:r>
          </a:p>
          <a:p>
            <a:pPr marL="538163" indent="-538163">
              <a:defRPr/>
            </a:pPr>
            <a:r>
              <a:rPr lang="en-US" altLang="ja-JP" sz="1050" b="1" dirty="0">
                <a:solidFill>
                  <a:srgbClr val="FF0000"/>
                </a:solidFill>
                <a:cs typeface="Arial" pitchFamily="34" charset="0"/>
              </a:rPr>
              <a:t>Note2) the new official decision was made by the COP19 under the UNFCCC in 2013 that all countries need to use the GWP values in the time horizon of 100 years reported in the IPCC AR4 used for GHGs national inventory reports from 2015</a:t>
            </a:r>
            <a:endParaRPr lang="ja-JP" altLang="en-US" sz="1050" b="1" dirty="0">
              <a:solidFill>
                <a:srgbClr val="FF0000"/>
              </a:solidFill>
              <a:cs typeface="Arial" pitchFamily="34" charset="0"/>
            </a:endParaRPr>
          </a:p>
        </p:txBody>
      </p:sp>
    </p:spTree>
    <p:extLst>
      <p:ext uri="{BB962C8B-B14F-4D97-AF65-F5344CB8AC3E}">
        <p14:creationId xmlns:p14="http://schemas.microsoft.com/office/powerpoint/2010/main" val="7943523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3C9F42F7-8ABC-47C3-B082-F6B2F1CCEABB}"/>
              </a:ext>
            </a:extLst>
          </p:cNvPr>
          <p:cNvSpPr>
            <a:spLocks noGrp="1"/>
          </p:cNvSpPr>
          <p:nvPr>
            <p:ph type="title"/>
          </p:nvPr>
        </p:nvSpPr>
        <p:spPr>
          <a:xfrm>
            <a:off x="1127448" y="574017"/>
            <a:ext cx="9865096" cy="1116672"/>
          </a:xfrm>
        </p:spPr>
        <p:txBody>
          <a:bodyPr>
            <a:normAutofit fontScale="90000"/>
          </a:bodyPr>
          <a:lstStyle/>
          <a:p>
            <a:r>
              <a:rPr kumimoji="1" lang="en-US" altLang="ja-JP" dirty="0"/>
              <a:t>Phase out Schedule of CFCs/HCFCs/HFCs under the Montreal Protocol</a:t>
            </a:r>
            <a:endParaRPr kumimoji="1" lang="ja-JP" altLang="en-US" dirty="0"/>
          </a:p>
        </p:txBody>
      </p:sp>
      <p:sp>
        <p:nvSpPr>
          <p:cNvPr id="4" name="スライド番号プレースホルダー 3">
            <a:extLst>
              <a:ext uri="{FF2B5EF4-FFF2-40B4-BE49-F238E27FC236}">
                <a16:creationId xmlns:a16="http://schemas.microsoft.com/office/drawing/2014/main" xmlns="" id="{AEFB64F2-7D02-46F0-81AA-CA02D7B5E94D}"/>
              </a:ext>
            </a:extLst>
          </p:cNvPr>
          <p:cNvSpPr>
            <a:spLocks noGrp="1"/>
          </p:cNvSpPr>
          <p:nvPr>
            <p:ph type="sldNum" sz="quarter" idx="12"/>
          </p:nvPr>
        </p:nvSpPr>
        <p:spPr/>
        <p:txBody>
          <a:bodyPr/>
          <a:lstStyle/>
          <a:p>
            <a:fld id="{7BA6D0D7-F267-4081-9513-1CDB862539BF}" type="slidenum">
              <a:rPr kumimoji="1" lang="ja-JP" altLang="en-US" smtClean="0"/>
              <a:pPr/>
              <a:t>5</a:t>
            </a:fld>
            <a:endParaRPr kumimoji="1" lang="ja-JP" altLang="en-US"/>
          </a:p>
        </p:txBody>
      </p:sp>
      <p:grpSp>
        <p:nvGrpSpPr>
          <p:cNvPr id="9" name="グループ化 8">
            <a:extLst>
              <a:ext uri="{FF2B5EF4-FFF2-40B4-BE49-F238E27FC236}">
                <a16:creationId xmlns:a16="http://schemas.microsoft.com/office/drawing/2014/main" xmlns="" id="{83647E84-A8CB-4B59-AF31-A229371BD689}"/>
              </a:ext>
            </a:extLst>
          </p:cNvPr>
          <p:cNvGrpSpPr/>
          <p:nvPr/>
        </p:nvGrpSpPr>
        <p:grpSpPr>
          <a:xfrm>
            <a:off x="2567608" y="3789040"/>
            <a:ext cx="6696744" cy="2351546"/>
            <a:chOff x="324000" y="3687498"/>
            <a:chExt cx="6696744" cy="2351546"/>
          </a:xfrm>
        </p:grpSpPr>
        <p:sp>
          <p:nvSpPr>
            <p:cNvPr id="10" name="正方形/長方形 9">
              <a:extLst>
                <a:ext uri="{FF2B5EF4-FFF2-40B4-BE49-F238E27FC236}">
                  <a16:creationId xmlns:a16="http://schemas.microsoft.com/office/drawing/2014/main" xmlns="" id="{5AF2EED3-BD41-46E4-8586-1A4115B44B6F}"/>
                </a:ext>
              </a:extLst>
            </p:cNvPr>
            <p:cNvSpPr/>
            <p:nvPr/>
          </p:nvSpPr>
          <p:spPr bwMode="auto">
            <a:xfrm>
              <a:off x="324000" y="5534988"/>
              <a:ext cx="6696744" cy="50405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sz="1200" dirty="0">
                <a:latin typeface="Arial" pitchFamily="34" charset="0"/>
                <a:ea typeface="ＭＳ Ｐゴシック" pitchFamily="50" charset="-128"/>
                <a:cs typeface="Arial" pitchFamily="34" charset="0"/>
              </a:endParaRPr>
            </a:p>
          </p:txBody>
        </p:sp>
        <p:pic>
          <p:nvPicPr>
            <p:cNvPr id="11" name="Picture 2">
              <a:extLst>
                <a:ext uri="{FF2B5EF4-FFF2-40B4-BE49-F238E27FC236}">
                  <a16:creationId xmlns:a16="http://schemas.microsoft.com/office/drawing/2014/main" xmlns="" id="{F7B480E9-FB98-4FC7-B20B-553B3DFA85CA}"/>
                </a:ext>
              </a:extLst>
            </p:cNvPr>
            <p:cNvPicPr>
              <a:picLocks noChangeAspect="1" noChangeArrowheads="1"/>
            </p:cNvPicPr>
            <p:nvPr/>
          </p:nvPicPr>
          <p:blipFill>
            <a:blip r:embed="rId2" cstate="print"/>
            <a:srcRect/>
            <a:stretch>
              <a:fillRect/>
            </a:stretch>
          </p:blipFill>
          <p:spPr bwMode="auto">
            <a:xfrm>
              <a:off x="324000" y="3687498"/>
              <a:ext cx="6696744" cy="1901742"/>
            </a:xfrm>
            <a:prstGeom prst="rect">
              <a:avLst/>
            </a:prstGeom>
            <a:noFill/>
            <a:ln w="9525">
              <a:noFill/>
              <a:miter lim="800000"/>
              <a:headEnd/>
              <a:tailEnd/>
            </a:ln>
            <a:effectLst/>
          </p:spPr>
        </p:pic>
        <p:sp>
          <p:nvSpPr>
            <p:cNvPr id="12" name="Freeform 93">
              <a:extLst>
                <a:ext uri="{FF2B5EF4-FFF2-40B4-BE49-F238E27FC236}">
                  <a16:creationId xmlns:a16="http://schemas.microsoft.com/office/drawing/2014/main" xmlns="" id="{BF941F3A-21E1-4A87-9EF8-1962D1439B94}"/>
                </a:ext>
              </a:extLst>
            </p:cNvPr>
            <p:cNvSpPr>
              <a:spLocks/>
            </p:cNvSpPr>
            <p:nvPr/>
          </p:nvSpPr>
          <p:spPr bwMode="auto">
            <a:xfrm>
              <a:off x="756048" y="5665622"/>
              <a:ext cx="280987" cy="38100"/>
            </a:xfrm>
            <a:custGeom>
              <a:avLst/>
              <a:gdLst/>
              <a:ahLst/>
              <a:cxnLst>
                <a:cxn ang="0">
                  <a:pos x="40" y="0"/>
                </a:cxn>
                <a:cxn ang="0">
                  <a:pos x="552" y="0"/>
                </a:cxn>
                <a:cxn ang="0">
                  <a:pos x="592" y="40"/>
                </a:cxn>
                <a:cxn ang="0">
                  <a:pos x="552" y="80"/>
                </a:cxn>
                <a:cxn ang="0">
                  <a:pos x="40" y="80"/>
                </a:cxn>
                <a:cxn ang="0">
                  <a:pos x="0" y="40"/>
                </a:cxn>
                <a:cxn ang="0">
                  <a:pos x="40" y="0"/>
                </a:cxn>
              </a:cxnLst>
              <a:rect l="0" t="0" r="r" b="b"/>
              <a:pathLst>
                <a:path w="592" h="80">
                  <a:moveTo>
                    <a:pt x="40" y="0"/>
                  </a:moveTo>
                  <a:lnTo>
                    <a:pt x="552" y="0"/>
                  </a:lnTo>
                  <a:cubicBezTo>
                    <a:pt x="575" y="0"/>
                    <a:pt x="592" y="18"/>
                    <a:pt x="592" y="40"/>
                  </a:cubicBezTo>
                  <a:cubicBezTo>
                    <a:pt x="592" y="63"/>
                    <a:pt x="575" y="80"/>
                    <a:pt x="552" y="80"/>
                  </a:cubicBezTo>
                  <a:lnTo>
                    <a:pt x="40" y="80"/>
                  </a:lnTo>
                  <a:cubicBezTo>
                    <a:pt x="18" y="80"/>
                    <a:pt x="0" y="63"/>
                    <a:pt x="0" y="40"/>
                  </a:cubicBezTo>
                  <a:cubicBezTo>
                    <a:pt x="0" y="18"/>
                    <a:pt x="18" y="0"/>
                    <a:pt x="40" y="0"/>
                  </a:cubicBezTo>
                  <a:close/>
                </a:path>
              </a:pathLst>
            </a:custGeom>
            <a:solidFill>
              <a:srgbClr val="008000"/>
            </a:solidFill>
            <a:ln w="7938" cap="flat">
              <a:solidFill>
                <a:srgbClr val="008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sz="1200">
                <a:latin typeface="Arial" pitchFamily="34" charset="0"/>
                <a:cs typeface="Arial" pitchFamily="34" charset="0"/>
              </a:endParaRPr>
            </a:p>
          </p:txBody>
        </p:sp>
        <p:sp>
          <p:nvSpPr>
            <p:cNvPr id="13" name="Freeform 97">
              <a:extLst>
                <a:ext uri="{FF2B5EF4-FFF2-40B4-BE49-F238E27FC236}">
                  <a16:creationId xmlns:a16="http://schemas.microsoft.com/office/drawing/2014/main" xmlns="" id="{88A5A036-20A3-45A2-BE1E-967B92E8657E}"/>
                </a:ext>
              </a:extLst>
            </p:cNvPr>
            <p:cNvSpPr>
              <a:spLocks/>
            </p:cNvSpPr>
            <p:nvPr/>
          </p:nvSpPr>
          <p:spPr bwMode="auto">
            <a:xfrm>
              <a:off x="756048" y="5847738"/>
              <a:ext cx="280987" cy="38100"/>
            </a:xfrm>
            <a:custGeom>
              <a:avLst/>
              <a:gdLst/>
              <a:ahLst/>
              <a:cxnLst>
                <a:cxn ang="0">
                  <a:pos x="40" y="0"/>
                </a:cxn>
                <a:cxn ang="0">
                  <a:pos x="552" y="0"/>
                </a:cxn>
                <a:cxn ang="0">
                  <a:pos x="592" y="40"/>
                </a:cxn>
                <a:cxn ang="0">
                  <a:pos x="552" y="80"/>
                </a:cxn>
                <a:cxn ang="0">
                  <a:pos x="40" y="80"/>
                </a:cxn>
                <a:cxn ang="0">
                  <a:pos x="0" y="40"/>
                </a:cxn>
                <a:cxn ang="0">
                  <a:pos x="40" y="0"/>
                </a:cxn>
              </a:cxnLst>
              <a:rect l="0" t="0" r="r" b="b"/>
              <a:pathLst>
                <a:path w="592" h="80">
                  <a:moveTo>
                    <a:pt x="40" y="0"/>
                  </a:moveTo>
                  <a:lnTo>
                    <a:pt x="552" y="0"/>
                  </a:lnTo>
                  <a:cubicBezTo>
                    <a:pt x="575" y="0"/>
                    <a:pt x="592" y="18"/>
                    <a:pt x="592" y="40"/>
                  </a:cubicBezTo>
                  <a:cubicBezTo>
                    <a:pt x="592" y="63"/>
                    <a:pt x="575" y="80"/>
                    <a:pt x="552" y="80"/>
                  </a:cubicBezTo>
                  <a:lnTo>
                    <a:pt x="40" y="80"/>
                  </a:lnTo>
                  <a:cubicBezTo>
                    <a:pt x="18" y="80"/>
                    <a:pt x="0" y="63"/>
                    <a:pt x="0" y="40"/>
                  </a:cubicBezTo>
                  <a:cubicBezTo>
                    <a:pt x="0" y="18"/>
                    <a:pt x="18" y="0"/>
                    <a:pt x="40" y="0"/>
                  </a:cubicBezTo>
                  <a:close/>
                </a:path>
              </a:pathLst>
            </a:custGeom>
            <a:solidFill>
              <a:srgbClr val="800080"/>
            </a:solidFill>
            <a:ln w="7938" cap="flat">
              <a:solidFill>
                <a:srgbClr val="80008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sz="1200">
                <a:latin typeface="Arial" pitchFamily="34" charset="0"/>
                <a:cs typeface="Arial" pitchFamily="34" charset="0"/>
              </a:endParaRPr>
            </a:p>
          </p:txBody>
        </p:sp>
        <p:sp>
          <p:nvSpPr>
            <p:cNvPr id="14" name="Freeform 99">
              <a:extLst>
                <a:ext uri="{FF2B5EF4-FFF2-40B4-BE49-F238E27FC236}">
                  <a16:creationId xmlns:a16="http://schemas.microsoft.com/office/drawing/2014/main" xmlns="" id="{858D148E-E850-419D-9C77-58C4C4BA8193}"/>
                </a:ext>
              </a:extLst>
            </p:cNvPr>
            <p:cNvSpPr>
              <a:spLocks/>
            </p:cNvSpPr>
            <p:nvPr/>
          </p:nvSpPr>
          <p:spPr bwMode="auto">
            <a:xfrm>
              <a:off x="3960045" y="5665622"/>
              <a:ext cx="280987" cy="38100"/>
            </a:xfrm>
            <a:custGeom>
              <a:avLst/>
              <a:gdLst/>
              <a:ahLst/>
              <a:cxnLst>
                <a:cxn ang="0">
                  <a:pos x="40" y="0"/>
                </a:cxn>
                <a:cxn ang="0">
                  <a:pos x="552" y="0"/>
                </a:cxn>
                <a:cxn ang="0">
                  <a:pos x="592" y="40"/>
                </a:cxn>
                <a:cxn ang="0">
                  <a:pos x="552" y="80"/>
                </a:cxn>
                <a:cxn ang="0">
                  <a:pos x="40" y="80"/>
                </a:cxn>
                <a:cxn ang="0">
                  <a:pos x="0" y="40"/>
                </a:cxn>
                <a:cxn ang="0">
                  <a:pos x="40" y="0"/>
                </a:cxn>
              </a:cxnLst>
              <a:rect l="0" t="0" r="r" b="b"/>
              <a:pathLst>
                <a:path w="592" h="80">
                  <a:moveTo>
                    <a:pt x="40" y="0"/>
                  </a:moveTo>
                  <a:lnTo>
                    <a:pt x="552" y="0"/>
                  </a:lnTo>
                  <a:cubicBezTo>
                    <a:pt x="575" y="0"/>
                    <a:pt x="592" y="18"/>
                    <a:pt x="592" y="40"/>
                  </a:cubicBezTo>
                  <a:cubicBezTo>
                    <a:pt x="592" y="63"/>
                    <a:pt x="575" y="80"/>
                    <a:pt x="552" y="80"/>
                  </a:cubicBezTo>
                  <a:lnTo>
                    <a:pt x="40" y="80"/>
                  </a:lnTo>
                  <a:cubicBezTo>
                    <a:pt x="18" y="80"/>
                    <a:pt x="0" y="63"/>
                    <a:pt x="0" y="40"/>
                  </a:cubicBezTo>
                  <a:cubicBezTo>
                    <a:pt x="0" y="18"/>
                    <a:pt x="18" y="0"/>
                    <a:pt x="40" y="0"/>
                  </a:cubicBezTo>
                  <a:close/>
                </a:path>
              </a:pathLst>
            </a:custGeom>
            <a:solidFill>
              <a:srgbClr val="FF0000"/>
            </a:solidFill>
            <a:ln w="7938" cap="flat">
              <a:solidFill>
                <a:srgbClr val="FF0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sz="1200">
                <a:latin typeface="Arial" pitchFamily="34" charset="0"/>
                <a:cs typeface="Arial" pitchFamily="34" charset="0"/>
              </a:endParaRPr>
            </a:p>
          </p:txBody>
        </p:sp>
        <p:sp>
          <p:nvSpPr>
            <p:cNvPr id="15" name="Freeform 103">
              <a:extLst>
                <a:ext uri="{FF2B5EF4-FFF2-40B4-BE49-F238E27FC236}">
                  <a16:creationId xmlns:a16="http://schemas.microsoft.com/office/drawing/2014/main" xmlns="" id="{38821A0F-0692-484D-8270-7A71EB1B9E3B}"/>
                </a:ext>
              </a:extLst>
            </p:cNvPr>
            <p:cNvSpPr>
              <a:spLocks/>
            </p:cNvSpPr>
            <p:nvPr/>
          </p:nvSpPr>
          <p:spPr bwMode="auto">
            <a:xfrm>
              <a:off x="3960045" y="5847738"/>
              <a:ext cx="280987" cy="38100"/>
            </a:xfrm>
            <a:custGeom>
              <a:avLst/>
              <a:gdLst/>
              <a:ahLst/>
              <a:cxnLst>
                <a:cxn ang="0">
                  <a:pos x="40" y="0"/>
                </a:cxn>
                <a:cxn ang="0">
                  <a:pos x="552" y="0"/>
                </a:cxn>
                <a:cxn ang="0">
                  <a:pos x="592" y="40"/>
                </a:cxn>
                <a:cxn ang="0">
                  <a:pos x="552" y="80"/>
                </a:cxn>
                <a:cxn ang="0">
                  <a:pos x="40" y="80"/>
                </a:cxn>
                <a:cxn ang="0">
                  <a:pos x="0" y="40"/>
                </a:cxn>
                <a:cxn ang="0">
                  <a:pos x="40" y="0"/>
                </a:cxn>
              </a:cxnLst>
              <a:rect l="0" t="0" r="r" b="b"/>
              <a:pathLst>
                <a:path w="592" h="80">
                  <a:moveTo>
                    <a:pt x="40" y="0"/>
                  </a:moveTo>
                  <a:lnTo>
                    <a:pt x="552" y="0"/>
                  </a:lnTo>
                  <a:cubicBezTo>
                    <a:pt x="575" y="0"/>
                    <a:pt x="592" y="18"/>
                    <a:pt x="592" y="40"/>
                  </a:cubicBezTo>
                  <a:cubicBezTo>
                    <a:pt x="592" y="63"/>
                    <a:pt x="575" y="80"/>
                    <a:pt x="552" y="80"/>
                  </a:cubicBezTo>
                  <a:lnTo>
                    <a:pt x="40" y="80"/>
                  </a:lnTo>
                  <a:cubicBezTo>
                    <a:pt x="18" y="80"/>
                    <a:pt x="0" y="63"/>
                    <a:pt x="0" y="40"/>
                  </a:cubicBezTo>
                  <a:cubicBezTo>
                    <a:pt x="0" y="18"/>
                    <a:pt x="18" y="0"/>
                    <a:pt x="40" y="0"/>
                  </a:cubicBezTo>
                  <a:close/>
                </a:path>
              </a:pathLst>
            </a:custGeom>
            <a:solidFill>
              <a:srgbClr val="0000FF"/>
            </a:solidFill>
            <a:ln w="7938" cap="flat">
              <a:solidFill>
                <a:srgbClr val="0000FF"/>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sz="1200">
                <a:latin typeface="Arial" pitchFamily="34" charset="0"/>
                <a:cs typeface="Arial" pitchFamily="34" charset="0"/>
              </a:endParaRPr>
            </a:p>
          </p:txBody>
        </p:sp>
        <p:sp>
          <p:nvSpPr>
            <p:cNvPr id="16" name="Rectangle 52">
              <a:extLst>
                <a:ext uri="{FF2B5EF4-FFF2-40B4-BE49-F238E27FC236}">
                  <a16:creationId xmlns:a16="http://schemas.microsoft.com/office/drawing/2014/main" xmlns="" id="{9E1FB3AF-00B7-40E9-BCC0-F4B4E272ACC7}"/>
                </a:ext>
              </a:extLst>
            </p:cNvPr>
            <p:cNvSpPr>
              <a:spLocks noChangeArrowheads="1"/>
            </p:cNvSpPr>
            <p:nvPr/>
          </p:nvSpPr>
          <p:spPr bwMode="auto">
            <a:xfrm>
              <a:off x="1116088" y="5776310"/>
              <a:ext cx="2039020" cy="18466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lvl="0"/>
              <a:r>
                <a:rPr lang="en-US" altLang="ja-JP" sz="1200" dirty="0">
                  <a:solidFill>
                    <a:srgbClr val="000000"/>
                  </a:solidFill>
                  <a:latin typeface="Arial" pitchFamily="34" charset="0"/>
                  <a:ea typeface="ＭＳ Ｐゴシック" pitchFamily="50" charset="-128"/>
                  <a:cs typeface="Arial" pitchFamily="34" charset="0"/>
                </a:rPr>
                <a:t>CFCs [A</a:t>
              </a:r>
              <a:r>
                <a:rPr lang="ja-JP" altLang="ja-JP" sz="1200" dirty="0">
                  <a:solidFill>
                    <a:srgbClr val="000000"/>
                  </a:solidFill>
                  <a:latin typeface="Arial" pitchFamily="34" charset="0"/>
                  <a:ea typeface="ＭＳ Ｐゴシック" pitchFamily="50" charset="-128"/>
                  <a:cs typeface="Arial" pitchFamily="34" charset="0"/>
                </a:rPr>
                <a:t>rticle5</a:t>
              </a:r>
              <a:r>
                <a:rPr lang="en-US" altLang="ja-JP" sz="1200" dirty="0">
                  <a:solidFill>
                    <a:srgbClr val="000000"/>
                  </a:solidFill>
                  <a:latin typeface="Arial" pitchFamily="34" charset="0"/>
                  <a:ea typeface="ＭＳ Ｐゴシック" pitchFamily="50" charset="-128"/>
                  <a:cs typeface="Arial" pitchFamily="34" charset="0"/>
                </a:rPr>
                <a:t> </a:t>
              </a:r>
              <a:r>
                <a:rPr lang="ja-JP" altLang="en-US" sz="1200" dirty="0">
                  <a:solidFill>
                    <a:srgbClr val="000000"/>
                  </a:solidFill>
                  <a:latin typeface="Arial" pitchFamily="34" charset="0"/>
                  <a:ea typeface="ＭＳ Ｐゴシック" pitchFamily="50" charset="-128"/>
                  <a:cs typeface="Arial" pitchFamily="34" charset="0"/>
                </a:rPr>
                <a:t>≒ </a:t>
              </a:r>
              <a:r>
                <a:rPr lang="en-US" altLang="ja-JP" sz="1200" dirty="0">
                  <a:solidFill>
                    <a:srgbClr val="000000"/>
                  </a:solidFill>
                  <a:latin typeface="Arial" pitchFamily="34" charset="0"/>
                  <a:ea typeface="ＭＳ Ｐゴシック" pitchFamily="50" charset="-128"/>
                  <a:cs typeface="Arial" pitchFamily="34" charset="0"/>
                </a:rPr>
                <a:t>Developing]</a:t>
              </a:r>
              <a:endParaRPr lang="ja-JP" altLang="ja-JP" sz="1200" dirty="0">
                <a:latin typeface="Arial" pitchFamily="34" charset="0"/>
                <a:ea typeface="ＭＳ Ｐゴシック" pitchFamily="50" charset="-128"/>
                <a:cs typeface="Arial" pitchFamily="34" charset="0"/>
              </a:endParaRPr>
            </a:p>
          </p:txBody>
        </p:sp>
        <p:sp>
          <p:nvSpPr>
            <p:cNvPr id="17" name="Rectangle 52">
              <a:extLst>
                <a:ext uri="{FF2B5EF4-FFF2-40B4-BE49-F238E27FC236}">
                  <a16:creationId xmlns:a16="http://schemas.microsoft.com/office/drawing/2014/main" xmlns="" id="{1E59A79F-B79D-4A72-AC88-577539B67BB2}"/>
                </a:ext>
              </a:extLst>
            </p:cNvPr>
            <p:cNvSpPr>
              <a:spLocks noChangeArrowheads="1"/>
            </p:cNvSpPr>
            <p:nvPr/>
          </p:nvSpPr>
          <p:spPr bwMode="auto">
            <a:xfrm>
              <a:off x="1116088" y="5559706"/>
              <a:ext cx="2337178" cy="18466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lvl="0"/>
              <a:r>
                <a:rPr lang="en-US" altLang="ja-JP" sz="1200" dirty="0">
                  <a:solidFill>
                    <a:srgbClr val="000000"/>
                  </a:solidFill>
                  <a:latin typeface="Arial" pitchFamily="34" charset="0"/>
                  <a:ea typeface="ＭＳ Ｐゴシック" pitchFamily="50" charset="-128"/>
                  <a:cs typeface="Arial" pitchFamily="34" charset="0"/>
                </a:rPr>
                <a:t>CFCs [Non-A</a:t>
              </a:r>
              <a:r>
                <a:rPr lang="ja-JP" altLang="ja-JP" sz="1200" dirty="0">
                  <a:solidFill>
                    <a:srgbClr val="000000"/>
                  </a:solidFill>
                  <a:latin typeface="Arial" pitchFamily="34" charset="0"/>
                  <a:ea typeface="ＭＳ Ｐゴシック" pitchFamily="50" charset="-128"/>
                  <a:cs typeface="Arial" pitchFamily="34" charset="0"/>
                </a:rPr>
                <a:t>rticle5</a:t>
              </a:r>
              <a:r>
                <a:rPr lang="en-US" altLang="ja-JP" sz="1200" dirty="0">
                  <a:solidFill>
                    <a:srgbClr val="000000"/>
                  </a:solidFill>
                  <a:latin typeface="Arial" pitchFamily="34" charset="0"/>
                  <a:ea typeface="ＭＳ Ｐゴシック" pitchFamily="50" charset="-128"/>
                  <a:cs typeface="Arial" pitchFamily="34" charset="0"/>
                </a:rPr>
                <a:t> </a:t>
              </a:r>
              <a:r>
                <a:rPr lang="ja-JP" altLang="en-US" sz="1200" dirty="0">
                  <a:solidFill>
                    <a:srgbClr val="000000"/>
                  </a:solidFill>
                  <a:latin typeface="Arial" pitchFamily="34" charset="0"/>
                  <a:ea typeface="ＭＳ Ｐゴシック" pitchFamily="50" charset="-128"/>
                  <a:cs typeface="Arial" pitchFamily="34" charset="0"/>
                </a:rPr>
                <a:t>≒ </a:t>
              </a:r>
              <a:r>
                <a:rPr lang="en-US" altLang="ja-JP" sz="1200" dirty="0">
                  <a:solidFill>
                    <a:srgbClr val="000000"/>
                  </a:solidFill>
                  <a:latin typeface="Arial" pitchFamily="34" charset="0"/>
                  <a:ea typeface="ＭＳ Ｐゴシック" pitchFamily="50" charset="-128"/>
                  <a:cs typeface="Arial" pitchFamily="34" charset="0"/>
                </a:rPr>
                <a:t>Developed]</a:t>
              </a:r>
            </a:p>
          </p:txBody>
        </p:sp>
        <p:sp>
          <p:nvSpPr>
            <p:cNvPr id="18" name="Rectangle 52">
              <a:extLst>
                <a:ext uri="{FF2B5EF4-FFF2-40B4-BE49-F238E27FC236}">
                  <a16:creationId xmlns:a16="http://schemas.microsoft.com/office/drawing/2014/main" xmlns="" id="{ABAB1DD1-13BA-4052-B9C4-7D99C4D23E1D}"/>
                </a:ext>
              </a:extLst>
            </p:cNvPr>
            <p:cNvSpPr>
              <a:spLocks noChangeArrowheads="1"/>
            </p:cNvSpPr>
            <p:nvPr/>
          </p:nvSpPr>
          <p:spPr bwMode="auto">
            <a:xfrm>
              <a:off x="4311796" y="5776310"/>
              <a:ext cx="2149627" cy="18466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lvl="0"/>
              <a:r>
                <a:rPr lang="en-US" altLang="ja-JP" sz="1200" dirty="0">
                  <a:solidFill>
                    <a:srgbClr val="000000"/>
                  </a:solidFill>
                  <a:latin typeface="Arial" pitchFamily="34" charset="0"/>
                  <a:ea typeface="ＭＳ Ｐゴシック" pitchFamily="50" charset="-128"/>
                  <a:cs typeface="Arial" pitchFamily="34" charset="0"/>
                </a:rPr>
                <a:t>HCFCs [A</a:t>
              </a:r>
              <a:r>
                <a:rPr lang="ja-JP" altLang="ja-JP" sz="1200" dirty="0">
                  <a:solidFill>
                    <a:srgbClr val="000000"/>
                  </a:solidFill>
                  <a:latin typeface="Arial" pitchFamily="34" charset="0"/>
                  <a:ea typeface="ＭＳ Ｐゴシック" pitchFamily="50" charset="-128"/>
                  <a:cs typeface="Arial" pitchFamily="34" charset="0"/>
                </a:rPr>
                <a:t>rticle5</a:t>
              </a:r>
              <a:r>
                <a:rPr lang="en-US" altLang="ja-JP" sz="1200" dirty="0">
                  <a:solidFill>
                    <a:srgbClr val="000000"/>
                  </a:solidFill>
                  <a:latin typeface="Arial" pitchFamily="34" charset="0"/>
                  <a:ea typeface="ＭＳ Ｐゴシック" pitchFamily="50" charset="-128"/>
                  <a:cs typeface="Arial" pitchFamily="34" charset="0"/>
                </a:rPr>
                <a:t> </a:t>
              </a:r>
              <a:r>
                <a:rPr lang="ja-JP" altLang="en-US" sz="1200" dirty="0">
                  <a:solidFill>
                    <a:srgbClr val="000000"/>
                  </a:solidFill>
                  <a:latin typeface="Arial" pitchFamily="34" charset="0"/>
                  <a:ea typeface="ＭＳ Ｐゴシック" pitchFamily="50" charset="-128"/>
                  <a:cs typeface="Arial" pitchFamily="34" charset="0"/>
                </a:rPr>
                <a:t>≒ </a:t>
              </a:r>
              <a:r>
                <a:rPr lang="en-US" altLang="ja-JP" sz="1200" dirty="0">
                  <a:solidFill>
                    <a:srgbClr val="000000"/>
                  </a:solidFill>
                  <a:latin typeface="Arial" pitchFamily="34" charset="0"/>
                  <a:ea typeface="ＭＳ Ｐゴシック" pitchFamily="50" charset="-128"/>
                  <a:cs typeface="Arial" pitchFamily="34" charset="0"/>
                </a:rPr>
                <a:t>Developing]</a:t>
              </a:r>
              <a:endParaRPr lang="ja-JP" altLang="ja-JP" sz="1200" dirty="0">
                <a:latin typeface="Arial" pitchFamily="34" charset="0"/>
                <a:ea typeface="ＭＳ Ｐゴシック" pitchFamily="50" charset="-128"/>
                <a:cs typeface="Arial" pitchFamily="34" charset="0"/>
              </a:endParaRPr>
            </a:p>
          </p:txBody>
        </p:sp>
        <p:sp>
          <p:nvSpPr>
            <p:cNvPr id="19" name="Rectangle 52">
              <a:extLst>
                <a:ext uri="{FF2B5EF4-FFF2-40B4-BE49-F238E27FC236}">
                  <a16:creationId xmlns:a16="http://schemas.microsoft.com/office/drawing/2014/main" xmlns="" id="{555125AD-90D5-41C6-8FE9-EAE42EB3FF1B}"/>
                </a:ext>
              </a:extLst>
            </p:cNvPr>
            <p:cNvSpPr>
              <a:spLocks noChangeArrowheads="1"/>
            </p:cNvSpPr>
            <p:nvPr/>
          </p:nvSpPr>
          <p:spPr bwMode="auto">
            <a:xfrm>
              <a:off x="4311796" y="5559706"/>
              <a:ext cx="2447786" cy="18466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lvl="0"/>
              <a:r>
                <a:rPr lang="en-US" altLang="ja-JP" sz="1200" dirty="0">
                  <a:solidFill>
                    <a:srgbClr val="000000"/>
                  </a:solidFill>
                  <a:latin typeface="Arial" pitchFamily="34" charset="0"/>
                  <a:ea typeface="ＭＳ Ｐゴシック" pitchFamily="50" charset="-128"/>
                  <a:cs typeface="Arial" pitchFamily="34" charset="0"/>
                </a:rPr>
                <a:t>HCFCs [Non-A</a:t>
              </a:r>
              <a:r>
                <a:rPr lang="ja-JP" altLang="ja-JP" sz="1200" dirty="0">
                  <a:solidFill>
                    <a:srgbClr val="000000"/>
                  </a:solidFill>
                  <a:latin typeface="Arial" pitchFamily="34" charset="0"/>
                  <a:ea typeface="ＭＳ Ｐゴシック" pitchFamily="50" charset="-128"/>
                  <a:cs typeface="Arial" pitchFamily="34" charset="0"/>
                </a:rPr>
                <a:t>rticle5</a:t>
              </a:r>
              <a:r>
                <a:rPr lang="en-US" altLang="ja-JP" sz="1200" dirty="0">
                  <a:solidFill>
                    <a:srgbClr val="000000"/>
                  </a:solidFill>
                  <a:latin typeface="Arial" pitchFamily="34" charset="0"/>
                  <a:ea typeface="ＭＳ Ｐゴシック" pitchFamily="50" charset="-128"/>
                  <a:cs typeface="Arial" pitchFamily="34" charset="0"/>
                </a:rPr>
                <a:t> </a:t>
              </a:r>
              <a:r>
                <a:rPr lang="ja-JP" altLang="en-US" sz="1200" dirty="0">
                  <a:solidFill>
                    <a:srgbClr val="000000"/>
                  </a:solidFill>
                  <a:latin typeface="Arial" pitchFamily="34" charset="0"/>
                  <a:ea typeface="ＭＳ Ｐゴシック" pitchFamily="50" charset="-128"/>
                  <a:cs typeface="Arial" pitchFamily="34" charset="0"/>
                </a:rPr>
                <a:t>≒ </a:t>
              </a:r>
              <a:r>
                <a:rPr lang="en-US" altLang="ja-JP" sz="1200" dirty="0">
                  <a:solidFill>
                    <a:srgbClr val="000000"/>
                  </a:solidFill>
                  <a:latin typeface="Arial" pitchFamily="34" charset="0"/>
                  <a:ea typeface="ＭＳ Ｐゴシック" pitchFamily="50" charset="-128"/>
                  <a:cs typeface="Arial" pitchFamily="34" charset="0"/>
                </a:rPr>
                <a:t>Developed]</a:t>
              </a:r>
            </a:p>
          </p:txBody>
        </p:sp>
      </p:grpSp>
      <p:graphicFrame>
        <p:nvGraphicFramePr>
          <p:cNvPr id="20" name="表 19">
            <a:extLst>
              <a:ext uri="{FF2B5EF4-FFF2-40B4-BE49-F238E27FC236}">
                <a16:creationId xmlns:a16="http://schemas.microsoft.com/office/drawing/2014/main" xmlns="" id="{8ED56ABC-2236-416D-AD45-2ACD66ADE629}"/>
              </a:ext>
            </a:extLst>
          </p:cNvPr>
          <p:cNvGraphicFramePr>
            <a:graphicFrameLocks noGrp="1"/>
          </p:cNvGraphicFramePr>
          <p:nvPr>
            <p:extLst>
              <p:ext uri="{D42A27DB-BD31-4B8C-83A1-F6EECF244321}">
                <p14:modId xmlns:p14="http://schemas.microsoft.com/office/powerpoint/2010/main" val="445886497"/>
              </p:ext>
            </p:extLst>
          </p:nvPr>
        </p:nvGraphicFramePr>
        <p:xfrm>
          <a:off x="1991544" y="1841194"/>
          <a:ext cx="8208913" cy="1254760"/>
        </p:xfrm>
        <a:graphic>
          <a:graphicData uri="http://schemas.openxmlformats.org/drawingml/2006/table">
            <a:tbl>
              <a:tblPr firstRow="1" bandRow="1">
                <a:tableStyleId>{5C22544A-7EE6-4342-B048-85BDC9FD1C3A}</a:tableStyleId>
              </a:tblPr>
              <a:tblGrid>
                <a:gridCol w="1080121">
                  <a:extLst>
                    <a:ext uri="{9D8B030D-6E8A-4147-A177-3AD203B41FA5}">
                      <a16:colId xmlns:a16="http://schemas.microsoft.com/office/drawing/2014/main" xmlns="" val="20000"/>
                    </a:ext>
                  </a:extLst>
                </a:gridCol>
                <a:gridCol w="1296144">
                  <a:extLst>
                    <a:ext uri="{9D8B030D-6E8A-4147-A177-3AD203B41FA5}">
                      <a16:colId xmlns:a16="http://schemas.microsoft.com/office/drawing/2014/main" xmlns="" val="20001"/>
                    </a:ext>
                  </a:extLst>
                </a:gridCol>
                <a:gridCol w="3384376">
                  <a:extLst>
                    <a:ext uri="{9D8B030D-6E8A-4147-A177-3AD203B41FA5}">
                      <a16:colId xmlns:a16="http://schemas.microsoft.com/office/drawing/2014/main" xmlns="" val="20002"/>
                    </a:ext>
                  </a:extLst>
                </a:gridCol>
                <a:gridCol w="1008112">
                  <a:extLst>
                    <a:ext uri="{9D8B030D-6E8A-4147-A177-3AD203B41FA5}">
                      <a16:colId xmlns:a16="http://schemas.microsoft.com/office/drawing/2014/main" xmlns="" val="20003"/>
                    </a:ext>
                  </a:extLst>
                </a:gridCol>
                <a:gridCol w="1440160">
                  <a:extLst>
                    <a:ext uri="{9D8B030D-6E8A-4147-A177-3AD203B41FA5}">
                      <a16:colId xmlns:a16="http://schemas.microsoft.com/office/drawing/2014/main" xmlns="" val="20004"/>
                    </a:ext>
                  </a:extLst>
                </a:gridCol>
              </a:tblGrid>
              <a:tr h="370840">
                <a:tc>
                  <a:txBody>
                    <a:bodyPr/>
                    <a:lstStyle/>
                    <a:p>
                      <a:r>
                        <a:rPr kumimoji="1" lang="en-US" altLang="ja-JP" sz="1200" b="1" dirty="0">
                          <a:solidFill>
                            <a:schemeClr val="tx1"/>
                          </a:solidFill>
                          <a:latin typeface="Arial" pitchFamily="34" charset="0"/>
                          <a:cs typeface="Arial" pitchFamily="34" charset="0"/>
                        </a:rPr>
                        <a:t>Protocol</a:t>
                      </a:r>
                      <a:endParaRPr kumimoji="1" lang="ja-JP" altLang="en-US" sz="1200" b="1"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DDDD"/>
                    </a:solidFill>
                  </a:tcPr>
                </a:tc>
                <a:tc>
                  <a:txBody>
                    <a:bodyPr/>
                    <a:lstStyle/>
                    <a:p>
                      <a:r>
                        <a:rPr kumimoji="1" lang="en-US" altLang="ja-JP" sz="1200" b="1" dirty="0">
                          <a:solidFill>
                            <a:srgbClr val="FF0000"/>
                          </a:solidFill>
                          <a:latin typeface="Arial" pitchFamily="34" charset="0"/>
                          <a:cs typeface="Arial" pitchFamily="34" charset="0"/>
                        </a:rPr>
                        <a:t>Regulation</a:t>
                      </a:r>
                      <a:endParaRPr kumimoji="1" lang="ja-JP" altLang="en-US" sz="1200" b="1" dirty="0">
                        <a:solidFill>
                          <a:srgbClr val="FF0000"/>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DDDD"/>
                    </a:solidFill>
                  </a:tcPr>
                </a:tc>
                <a:tc>
                  <a:txBody>
                    <a:bodyPr/>
                    <a:lstStyle/>
                    <a:p>
                      <a:r>
                        <a:rPr kumimoji="1" lang="en-US" altLang="ja-JP" sz="1200" b="1" dirty="0">
                          <a:solidFill>
                            <a:schemeClr val="tx1"/>
                          </a:solidFill>
                          <a:latin typeface="Arial" pitchFamily="34" charset="0"/>
                          <a:cs typeface="Arial" pitchFamily="34" charset="0"/>
                        </a:rPr>
                        <a:t>Target gas</a:t>
                      </a:r>
                      <a:endParaRPr kumimoji="1" lang="ja-JP" altLang="en-US" sz="1200" b="1"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DDDD"/>
                    </a:solidFill>
                  </a:tcPr>
                </a:tc>
                <a:tc>
                  <a:txBody>
                    <a:bodyPr/>
                    <a:lstStyle/>
                    <a:p>
                      <a:r>
                        <a:rPr kumimoji="1" lang="en-US" altLang="ja-JP" sz="1100" b="1" dirty="0">
                          <a:solidFill>
                            <a:srgbClr val="FF0000"/>
                          </a:solidFill>
                          <a:latin typeface="Arial" pitchFamily="34" charset="0"/>
                          <a:cs typeface="Arial" pitchFamily="34" charset="0"/>
                        </a:rPr>
                        <a:t>Greenhouse </a:t>
                      </a:r>
                    </a:p>
                    <a:p>
                      <a:r>
                        <a:rPr kumimoji="1" lang="en-US" altLang="ja-JP" sz="1100" b="1" dirty="0">
                          <a:solidFill>
                            <a:srgbClr val="FF0000"/>
                          </a:solidFill>
                          <a:latin typeface="Arial" pitchFamily="34" charset="0"/>
                          <a:cs typeface="Arial" pitchFamily="34" charset="0"/>
                        </a:rPr>
                        <a:t>Gas (GHG)</a:t>
                      </a:r>
                      <a:endParaRPr kumimoji="1" lang="ja-JP" altLang="en-US" sz="1100" b="1" dirty="0">
                        <a:solidFill>
                          <a:srgbClr val="FF0000"/>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DDDD"/>
                    </a:solidFill>
                  </a:tcPr>
                </a:tc>
                <a:tc>
                  <a:txBody>
                    <a:bodyPr/>
                    <a:lstStyle/>
                    <a:p>
                      <a:r>
                        <a:rPr kumimoji="1" lang="en-US" altLang="ja-JP" sz="1100" b="1" dirty="0">
                          <a:solidFill>
                            <a:schemeClr val="tx1"/>
                          </a:solidFill>
                          <a:latin typeface="Arial" pitchFamily="34" charset="0"/>
                          <a:cs typeface="Arial" pitchFamily="34" charset="0"/>
                        </a:rPr>
                        <a:t>Ozone</a:t>
                      </a:r>
                      <a:r>
                        <a:rPr kumimoji="1" lang="en-US" altLang="ja-JP" sz="1100" b="1" baseline="0" dirty="0">
                          <a:solidFill>
                            <a:schemeClr val="tx1"/>
                          </a:solidFill>
                          <a:latin typeface="Arial" pitchFamily="34" charset="0"/>
                          <a:cs typeface="Arial" pitchFamily="34" charset="0"/>
                        </a:rPr>
                        <a:t> Depleting Substances (ODS)</a:t>
                      </a:r>
                      <a:endParaRPr kumimoji="1" lang="ja-JP" altLang="en-US" sz="1100" b="1"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DDDD"/>
                    </a:solidFill>
                  </a:tcPr>
                </a:tc>
                <a:extLst>
                  <a:ext uri="{0D108BD9-81ED-4DB2-BD59-A6C34878D82A}">
                    <a16:rowId xmlns:a16="http://schemas.microsoft.com/office/drawing/2014/main" xmlns="" val="10000"/>
                  </a:ext>
                </a:extLst>
              </a:tr>
              <a:tr h="370840">
                <a:tc>
                  <a:txBody>
                    <a:bodyPr/>
                    <a:lstStyle/>
                    <a:p>
                      <a:r>
                        <a:rPr kumimoji="1" lang="en-US" altLang="ja-JP" sz="1200" b="1" dirty="0">
                          <a:solidFill>
                            <a:schemeClr val="tx1"/>
                          </a:solidFill>
                          <a:latin typeface="Arial" pitchFamily="34" charset="0"/>
                          <a:cs typeface="Arial" pitchFamily="34" charset="0"/>
                        </a:rPr>
                        <a:t>KYOTO</a:t>
                      </a:r>
                      <a:endParaRPr kumimoji="1" lang="ja-JP" altLang="en-US" sz="1200" b="1"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200" b="1" dirty="0">
                          <a:solidFill>
                            <a:srgbClr val="FF0000"/>
                          </a:solidFill>
                          <a:latin typeface="Arial" pitchFamily="34" charset="0"/>
                          <a:cs typeface="Arial" pitchFamily="34" charset="0"/>
                        </a:rPr>
                        <a:t>Emissions</a:t>
                      </a:r>
                      <a:endParaRPr kumimoji="1" lang="ja-JP" altLang="en-US" sz="1200" b="1" dirty="0">
                        <a:solidFill>
                          <a:srgbClr val="FF0000"/>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r>
                        <a:rPr kumimoji="1" lang="en-US" altLang="ja-JP" sz="1200" b="1" dirty="0">
                          <a:solidFill>
                            <a:schemeClr val="tx1"/>
                          </a:solidFill>
                          <a:latin typeface="Arial" pitchFamily="34" charset="0"/>
                          <a:cs typeface="Arial" pitchFamily="34" charset="0"/>
                        </a:rPr>
                        <a:t>CO2, CH4, H2O, HFCs,</a:t>
                      </a:r>
                      <a:r>
                        <a:rPr kumimoji="1" lang="en-US" altLang="ja-JP" sz="1200" b="1" baseline="0" dirty="0">
                          <a:solidFill>
                            <a:schemeClr val="tx1"/>
                          </a:solidFill>
                          <a:latin typeface="Arial" pitchFamily="34" charset="0"/>
                          <a:cs typeface="Arial" pitchFamily="34" charset="0"/>
                        </a:rPr>
                        <a:t> PFCs, SF6</a:t>
                      </a:r>
                      <a:endParaRPr kumimoji="1" lang="ja-JP" altLang="en-US" sz="1200" b="1"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200" b="1" dirty="0">
                          <a:solidFill>
                            <a:srgbClr val="FF0000"/>
                          </a:solidFill>
                          <a:latin typeface="Arial" pitchFamily="34" charset="0"/>
                          <a:cs typeface="Arial" pitchFamily="34" charset="0"/>
                        </a:rPr>
                        <a:t>Yes</a:t>
                      </a:r>
                      <a:endParaRPr kumimoji="1" lang="ja-JP" altLang="en-US" sz="1200" b="1" dirty="0">
                        <a:solidFill>
                          <a:srgbClr val="FF0000"/>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r>
                        <a:rPr kumimoji="1" lang="en-US" altLang="ja-JP" sz="1200" b="1" dirty="0">
                          <a:solidFill>
                            <a:schemeClr val="tx1"/>
                          </a:solidFill>
                          <a:latin typeface="Arial" pitchFamily="34" charset="0"/>
                          <a:cs typeface="Arial" pitchFamily="34" charset="0"/>
                        </a:rPr>
                        <a:t>No</a:t>
                      </a:r>
                      <a:endParaRPr kumimoji="1" lang="ja-JP" altLang="en-US" sz="1200" b="1"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0001"/>
                  </a:ext>
                </a:extLst>
              </a:tr>
              <a:tr h="370840">
                <a:tc>
                  <a:txBody>
                    <a:bodyPr/>
                    <a:lstStyle/>
                    <a:p>
                      <a:r>
                        <a:rPr kumimoji="1" lang="en-US" altLang="ja-JP" sz="1200" b="1" dirty="0">
                          <a:solidFill>
                            <a:schemeClr val="tx1"/>
                          </a:solidFill>
                          <a:latin typeface="Arial" pitchFamily="34" charset="0"/>
                          <a:cs typeface="Arial" pitchFamily="34" charset="0"/>
                        </a:rPr>
                        <a:t>MONTREAL</a:t>
                      </a:r>
                      <a:endParaRPr kumimoji="1" lang="ja-JP" altLang="en-US" sz="1200" b="1"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b="1" dirty="0">
                          <a:solidFill>
                            <a:srgbClr val="FF0000"/>
                          </a:solidFill>
                          <a:latin typeface="Arial" pitchFamily="34" charset="0"/>
                          <a:cs typeface="Arial" pitchFamily="34" charset="0"/>
                        </a:rPr>
                        <a:t>Productions</a:t>
                      </a: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b="1" dirty="0">
                          <a:solidFill>
                            <a:srgbClr val="FF0000"/>
                          </a:solidFill>
                          <a:latin typeface="Arial" pitchFamily="34" charset="0"/>
                          <a:cs typeface="Arial" pitchFamily="34" charset="0"/>
                        </a:rPr>
                        <a:t>Consumptions</a:t>
                      </a:r>
                      <a:endParaRPr kumimoji="1" lang="ja-JP" altLang="en-US" sz="1200" b="1" dirty="0">
                        <a:solidFill>
                          <a:srgbClr val="FF0000"/>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b="1" dirty="0">
                          <a:solidFill>
                            <a:schemeClr val="tx1"/>
                          </a:solidFill>
                          <a:latin typeface="Arial" pitchFamily="34" charset="0"/>
                          <a:cs typeface="Arial" pitchFamily="34" charset="0"/>
                        </a:rPr>
                        <a:t>CFCs, HCFCs, </a:t>
                      </a:r>
                      <a:r>
                        <a:rPr kumimoji="1" lang="en-US" altLang="ja-JP" sz="1200" b="1" dirty="0" err="1">
                          <a:solidFill>
                            <a:schemeClr val="tx1"/>
                          </a:solidFill>
                          <a:latin typeface="Arial" pitchFamily="34" charset="0"/>
                          <a:cs typeface="Arial" pitchFamily="34" charset="0"/>
                        </a:rPr>
                        <a:t>Halons</a:t>
                      </a:r>
                      <a:r>
                        <a:rPr kumimoji="1" lang="en-US" altLang="ja-JP" sz="1200" b="1" dirty="0">
                          <a:solidFill>
                            <a:schemeClr val="tx1"/>
                          </a:solidFill>
                          <a:latin typeface="Arial" pitchFamily="34" charset="0"/>
                          <a:cs typeface="Arial" pitchFamily="34" charset="0"/>
                        </a:rPr>
                        <a:t>, Carbon tetrachloride, 1,1,1-trichloroethane,</a:t>
                      </a:r>
                      <a:r>
                        <a:rPr kumimoji="1" lang="ja-JP" altLang="en-US" sz="1200" b="1" baseline="0" dirty="0">
                          <a:solidFill>
                            <a:schemeClr val="tx1"/>
                          </a:solidFill>
                          <a:latin typeface="Arial" pitchFamily="34" charset="0"/>
                          <a:cs typeface="Arial" pitchFamily="34" charset="0"/>
                        </a:rPr>
                        <a:t> </a:t>
                      </a:r>
                      <a:r>
                        <a:rPr kumimoji="1" lang="en-US" altLang="ja-JP" sz="1200" b="1" baseline="0" dirty="0">
                          <a:solidFill>
                            <a:schemeClr val="tx1"/>
                          </a:solidFill>
                          <a:latin typeface="Arial" pitchFamily="34" charset="0"/>
                          <a:cs typeface="Arial" pitchFamily="34" charset="0"/>
                        </a:rPr>
                        <a:t>Methyl bromide</a:t>
                      </a:r>
                      <a:endParaRPr kumimoji="1" lang="ja-JP" altLang="en-US" sz="1200" b="1"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200" b="1" dirty="0">
                          <a:solidFill>
                            <a:srgbClr val="FF0000"/>
                          </a:solidFill>
                          <a:latin typeface="Arial" pitchFamily="34" charset="0"/>
                          <a:cs typeface="Arial" pitchFamily="34" charset="0"/>
                        </a:rPr>
                        <a:t>Yes</a:t>
                      </a:r>
                      <a:endParaRPr kumimoji="1" lang="ja-JP" altLang="en-US" sz="1200" b="1" dirty="0">
                        <a:solidFill>
                          <a:srgbClr val="FF0000"/>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r>
                        <a:rPr kumimoji="1" lang="en-US" altLang="ja-JP" sz="1200" b="1" dirty="0">
                          <a:solidFill>
                            <a:schemeClr val="tx1"/>
                          </a:solidFill>
                          <a:latin typeface="Arial" pitchFamily="34" charset="0"/>
                          <a:cs typeface="Arial" pitchFamily="34" charset="0"/>
                        </a:rPr>
                        <a:t>Yes</a:t>
                      </a:r>
                      <a:endParaRPr kumimoji="1" lang="ja-JP" altLang="en-US" sz="1200" b="1"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0002"/>
                  </a:ext>
                </a:extLst>
              </a:tr>
            </a:tbl>
          </a:graphicData>
        </a:graphic>
      </p:graphicFrame>
      <p:cxnSp>
        <p:nvCxnSpPr>
          <p:cNvPr id="5" name="直線コネクタ 4">
            <a:extLst>
              <a:ext uri="{FF2B5EF4-FFF2-40B4-BE49-F238E27FC236}">
                <a16:creationId xmlns:a16="http://schemas.microsoft.com/office/drawing/2014/main" xmlns="" id="{683D336B-8B46-4567-A63C-70A420373AB9}"/>
              </a:ext>
            </a:extLst>
          </p:cNvPr>
          <p:cNvCxnSpPr>
            <a:cxnSpLocks/>
          </p:cNvCxnSpPr>
          <p:nvPr/>
        </p:nvCxnSpPr>
        <p:spPr>
          <a:xfrm>
            <a:off x="6938422" y="3927007"/>
            <a:ext cx="0" cy="120002"/>
          </a:xfrm>
          <a:prstGeom prst="line">
            <a:avLst/>
          </a:prstGeom>
          <a:ln w="38100">
            <a:solidFill>
              <a:schemeClr val="tx1"/>
            </a:solidFill>
          </a:ln>
        </p:spPr>
        <p:style>
          <a:lnRef idx="3">
            <a:schemeClr val="dk1"/>
          </a:lnRef>
          <a:fillRef idx="0">
            <a:schemeClr val="dk1"/>
          </a:fillRef>
          <a:effectRef idx="2">
            <a:schemeClr val="dk1"/>
          </a:effectRef>
          <a:fontRef idx="minor">
            <a:schemeClr val="tx1"/>
          </a:fontRef>
        </p:style>
      </p:cxnSp>
      <p:cxnSp>
        <p:nvCxnSpPr>
          <p:cNvPr id="21" name="直線コネクタ 20">
            <a:extLst>
              <a:ext uri="{FF2B5EF4-FFF2-40B4-BE49-F238E27FC236}">
                <a16:creationId xmlns:a16="http://schemas.microsoft.com/office/drawing/2014/main" xmlns="" id="{1FA426F6-F798-4E5E-9BAD-FDFB0B13BC35}"/>
              </a:ext>
            </a:extLst>
          </p:cNvPr>
          <p:cNvCxnSpPr>
            <a:cxnSpLocks/>
          </p:cNvCxnSpPr>
          <p:nvPr/>
        </p:nvCxnSpPr>
        <p:spPr>
          <a:xfrm>
            <a:off x="7447374" y="4054240"/>
            <a:ext cx="0" cy="382872"/>
          </a:xfrm>
          <a:prstGeom prst="line">
            <a:avLst/>
          </a:prstGeom>
          <a:ln w="38100">
            <a:solidFill>
              <a:schemeClr val="tx1"/>
            </a:solidFill>
          </a:ln>
        </p:spPr>
        <p:style>
          <a:lnRef idx="3">
            <a:schemeClr val="dk1"/>
          </a:lnRef>
          <a:fillRef idx="0">
            <a:schemeClr val="dk1"/>
          </a:fillRef>
          <a:effectRef idx="2">
            <a:schemeClr val="dk1"/>
          </a:effectRef>
          <a:fontRef idx="minor">
            <a:schemeClr val="tx1"/>
          </a:fontRef>
        </p:style>
      </p:cxnSp>
      <p:cxnSp>
        <p:nvCxnSpPr>
          <p:cNvPr id="22" name="直線コネクタ 21">
            <a:extLst>
              <a:ext uri="{FF2B5EF4-FFF2-40B4-BE49-F238E27FC236}">
                <a16:creationId xmlns:a16="http://schemas.microsoft.com/office/drawing/2014/main" xmlns="" id="{38E5D266-74BA-4E2D-85F1-6A62BD4ACC29}"/>
              </a:ext>
            </a:extLst>
          </p:cNvPr>
          <p:cNvCxnSpPr>
            <a:cxnSpLocks/>
          </p:cNvCxnSpPr>
          <p:nvPr/>
        </p:nvCxnSpPr>
        <p:spPr>
          <a:xfrm>
            <a:off x="7951430" y="4437112"/>
            <a:ext cx="0" cy="382872"/>
          </a:xfrm>
          <a:prstGeom prst="line">
            <a:avLst/>
          </a:prstGeom>
          <a:ln w="38100">
            <a:solidFill>
              <a:schemeClr val="tx1"/>
            </a:solidFill>
          </a:ln>
        </p:spPr>
        <p:style>
          <a:lnRef idx="3">
            <a:schemeClr val="dk1"/>
          </a:lnRef>
          <a:fillRef idx="0">
            <a:schemeClr val="dk1"/>
          </a:fillRef>
          <a:effectRef idx="2">
            <a:schemeClr val="dk1"/>
          </a:effectRef>
          <a:fontRef idx="minor">
            <a:schemeClr val="tx1"/>
          </a:fontRef>
        </p:style>
      </p:cxnSp>
      <p:cxnSp>
        <p:nvCxnSpPr>
          <p:cNvPr id="23" name="直線コネクタ 22">
            <a:extLst>
              <a:ext uri="{FF2B5EF4-FFF2-40B4-BE49-F238E27FC236}">
                <a16:creationId xmlns:a16="http://schemas.microsoft.com/office/drawing/2014/main" xmlns="" id="{FC539AFC-2FA9-4783-A0AB-C401BE89DCBF}"/>
              </a:ext>
            </a:extLst>
          </p:cNvPr>
          <p:cNvCxnSpPr>
            <a:cxnSpLocks/>
          </p:cNvCxnSpPr>
          <p:nvPr/>
        </p:nvCxnSpPr>
        <p:spPr>
          <a:xfrm>
            <a:off x="8463875" y="4837944"/>
            <a:ext cx="0" cy="120002"/>
          </a:xfrm>
          <a:prstGeom prst="line">
            <a:avLst/>
          </a:prstGeom>
          <a:ln w="38100">
            <a:solidFill>
              <a:schemeClr val="tx1"/>
            </a:solidFill>
          </a:ln>
        </p:spPr>
        <p:style>
          <a:lnRef idx="3">
            <a:schemeClr val="dk1"/>
          </a:lnRef>
          <a:fillRef idx="0">
            <a:schemeClr val="dk1"/>
          </a:fillRef>
          <a:effectRef idx="2">
            <a:schemeClr val="dk1"/>
          </a:effectRef>
          <a:fontRef idx="minor">
            <a:schemeClr val="tx1"/>
          </a:fontRef>
        </p:style>
      </p:cxnSp>
      <p:cxnSp>
        <p:nvCxnSpPr>
          <p:cNvPr id="24" name="直線コネクタ 23">
            <a:extLst>
              <a:ext uri="{FF2B5EF4-FFF2-40B4-BE49-F238E27FC236}">
                <a16:creationId xmlns:a16="http://schemas.microsoft.com/office/drawing/2014/main" xmlns="" id="{E3FE2D30-CE56-49B3-974C-A15CCBD9058E}"/>
              </a:ext>
            </a:extLst>
          </p:cNvPr>
          <p:cNvCxnSpPr>
            <a:cxnSpLocks/>
          </p:cNvCxnSpPr>
          <p:nvPr/>
        </p:nvCxnSpPr>
        <p:spPr>
          <a:xfrm>
            <a:off x="8616275" y="4936682"/>
            <a:ext cx="0" cy="92442"/>
          </a:xfrm>
          <a:prstGeom prst="line">
            <a:avLst/>
          </a:prstGeom>
          <a:ln w="38100">
            <a:solidFill>
              <a:schemeClr val="tx1"/>
            </a:solidFill>
          </a:ln>
        </p:spPr>
        <p:style>
          <a:lnRef idx="3">
            <a:schemeClr val="dk1"/>
          </a:lnRef>
          <a:fillRef idx="0">
            <a:schemeClr val="dk1"/>
          </a:fillRef>
          <a:effectRef idx="2">
            <a:schemeClr val="dk1"/>
          </a:effectRef>
          <a:fontRef idx="minor">
            <a:schemeClr val="tx1"/>
          </a:fontRef>
        </p:style>
      </p:cxnSp>
      <p:cxnSp>
        <p:nvCxnSpPr>
          <p:cNvPr id="25" name="直線コネクタ 24">
            <a:extLst>
              <a:ext uri="{FF2B5EF4-FFF2-40B4-BE49-F238E27FC236}">
                <a16:creationId xmlns:a16="http://schemas.microsoft.com/office/drawing/2014/main" xmlns="" id="{6F8737E9-AD54-4E9B-8315-153AA25A5810}"/>
              </a:ext>
            </a:extLst>
          </p:cNvPr>
          <p:cNvCxnSpPr>
            <a:cxnSpLocks/>
          </p:cNvCxnSpPr>
          <p:nvPr/>
        </p:nvCxnSpPr>
        <p:spPr>
          <a:xfrm flipV="1">
            <a:off x="6960096" y="4054240"/>
            <a:ext cx="504056" cy="1158"/>
          </a:xfrm>
          <a:prstGeom prst="line">
            <a:avLst/>
          </a:prstGeom>
          <a:ln w="38100">
            <a:solidFill>
              <a:schemeClr val="tx1"/>
            </a:solidFill>
          </a:ln>
        </p:spPr>
        <p:style>
          <a:lnRef idx="3">
            <a:schemeClr val="dk1"/>
          </a:lnRef>
          <a:fillRef idx="0">
            <a:schemeClr val="dk1"/>
          </a:fillRef>
          <a:effectRef idx="2">
            <a:schemeClr val="dk1"/>
          </a:effectRef>
          <a:fontRef idx="minor">
            <a:schemeClr val="tx1"/>
          </a:fontRef>
        </p:style>
      </p:cxnSp>
      <p:cxnSp>
        <p:nvCxnSpPr>
          <p:cNvPr id="28" name="直線コネクタ 27">
            <a:extLst>
              <a:ext uri="{FF2B5EF4-FFF2-40B4-BE49-F238E27FC236}">
                <a16:creationId xmlns:a16="http://schemas.microsoft.com/office/drawing/2014/main" xmlns="" id="{CF160995-423B-42DF-B697-BA592DDCCE46}"/>
              </a:ext>
            </a:extLst>
          </p:cNvPr>
          <p:cNvCxnSpPr>
            <a:cxnSpLocks/>
          </p:cNvCxnSpPr>
          <p:nvPr/>
        </p:nvCxnSpPr>
        <p:spPr>
          <a:xfrm>
            <a:off x="7422207" y="4438270"/>
            <a:ext cx="551354" cy="0"/>
          </a:xfrm>
          <a:prstGeom prst="line">
            <a:avLst/>
          </a:prstGeom>
          <a:ln w="38100">
            <a:solidFill>
              <a:schemeClr val="tx1"/>
            </a:solidFill>
          </a:ln>
        </p:spPr>
        <p:style>
          <a:lnRef idx="3">
            <a:schemeClr val="dk1"/>
          </a:lnRef>
          <a:fillRef idx="0">
            <a:schemeClr val="dk1"/>
          </a:fillRef>
          <a:effectRef idx="2">
            <a:schemeClr val="dk1"/>
          </a:effectRef>
          <a:fontRef idx="minor">
            <a:schemeClr val="tx1"/>
          </a:fontRef>
        </p:style>
      </p:cxnSp>
      <p:cxnSp>
        <p:nvCxnSpPr>
          <p:cNvPr id="29" name="直線コネクタ 28">
            <a:extLst>
              <a:ext uri="{FF2B5EF4-FFF2-40B4-BE49-F238E27FC236}">
                <a16:creationId xmlns:a16="http://schemas.microsoft.com/office/drawing/2014/main" xmlns="" id="{1DC398A9-8397-40AF-87B8-9DE731D13669}"/>
              </a:ext>
            </a:extLst>
          </p:cNvPr>
          <p:cNvCxnSpPr>
            <a:cxnSpLocks/>
          </p:cNvCxnSpPr>
          <p:nvPr/>
        </p:nvCxnSpPr>
        <p:spPr>
          <a:xfrm>
            <a:off x="7943723" y="4826722"/>
            <a:ext cx="536930" cy="4449"/>
          </a:xfrm>
          <a:prstGeom prst="line">
            <a:avLst/>
          </a:prstGeom>
          <a:ln w="38100">
            <a:solidFill>
              <a:schemeClr val="tx1"/>
            </a:solidFill>
          </a:ln>
        </p:spPr>
        <p:style>
          <a:lnRef idx="3">
            <a:schemeClr val="dk1"/>
          </a:lnRef>
          <a:fillRef idx="0">
            <a:schemeClr val="dk1"/>
          </a:fillRef>
          <a:effectRef idx="2">
            <a:schemeClr val="dk1"/>
          </a:effectRef>
          <a:fontRef idx="minor">
            <a:schemeClr val="tx1"/>
          </a:fontRef>
        </p:style>
      </p:cxnSp>
      <p:cxnSp>
        <p:nvCxnSpPr>
          <p:cNvPr id="35" name="直線コネクタ 34">
            <a:extLst>
              <a:ext uri="{FF2B5EF4-FFF2-40B4-BE49-F238E27FC236}">
                <a16:creationId xmlns:a16="http://schemas.microsoft.com/office/drawing/2014/main" xmlns="" id="{BC1FE402-9D54-4BDD-8828-8F01836FA07A}"/>
              </a:ext>
            </a:extLst>
          </p:cNvPr>
          <p:cNvCxnSpPr>
            <a:cxnSpLocks/>
          </p:cNvCxnSpPr>
          <p:nvPr/>
        </p:nvCxnSpPr>
        <p:spPr>
          <a:xfrm>
            <a:off x="8616276" y="5013176"/>
            <a:ext cx="432053" cy="0"/>
          </a:xfrm>
          <a:prstGeom prst="line">
            <a:avLst/>
          </a:prstGeom>
          <a:ln w="38100">
            <a:solidFill>
              <a:schemeClr val="tx1"/>
            </a:solidFill>
          </a:ln>
        </p:spPr>
        <p:style>
          <a:lnRef idx="3">
            <a:schemeClr val="dk1"/>
          </a:lnRef>
          <a:fillRef idx="0">
            <a:schemeClr val="dk1"/>
          </a:fillRef>
          <a:effectRef idx="2">
            <a:schemeClr val="dk1"/>
          </a:effectRef>
          <a:fontRef idx="minor">
            <a:schemeClr val="tx1"/>
          </a:fontRef>
        </p:style>
      </p:cxnSp>
      <p:cxnSp>
        <p:nvCxnSpPr>
          <p:cNvPr id="37" name="直線コネクタ 36">
            <a:extLst>
              <a:ext uri="{FF2B5EF4-FFF2-40B4-BE49-F238E27FC236}">
                <a16:creationId xmlns:a16="http://schemas.microsoft.com/office/drawing/2014/main" xmlns="" id="{5FC508EE-C5EB-4302-A437-21C129AEF155}"/>
              </a:ext>
            </a:extLst>
          </p:cNvPr>
          <p:cNvCxnSpPr>
            <a:cxnSpLocks/>
          </p:cNvCxnSpPr>
          <p:nvPr/>
        </p:nvCxnSpPr>
        <p:spPr>
          <a:xfrm>
            <a:off x="8455487" y="4951800"/>
            <a:ext cx="160789" cy="0"/>
          </a:xfrm>
          <a:prstGeom prst="line">
            <a:avLst/>
          </a:prstGeom>
          <a:ln w="38100">
            <a:solidFill>
              <a:schemeClr val="tx1"/>
            </a:solidFill>
          </a:ln>
        </p:spPr>
        <p:style>
          <a:lnRef idx="3">
            <a:schemeClr val="dk1"/>
          </a:lnRef>
          <a:fillRef idx="0">
            <a:schemeClr val="dk1"/>
          </a:fillRef>
          <a:effectRef idx="2">
            <a:schemeClr val="dk1"/>
          </a:effectRef>
          <a:fontRef idx="minor">
            <a:schemeClr val="tx1"/>
          </a:fontRef>
        </p:style>
      </p:cxnSp>
      <p:cxnSp>
        <p:nvCxnSpPr>
          <p:cNvPr id="39" name="直線コネクタ 38">
            <a:extLst>
              <a:ext uri="{FF2B5EF4-FFF2-40B4-BE49-F238E27FC236}">
                <a16:creationId xmlns:a16="http://schemas.microsoft.com/office/drawing/2014/main" xmlns="" id="{B08B8117-9237-4223-A10A-733B6EC09F5F}"/>
              </a:ext>
            </a:extLst>
          </p:cNvPr>
          <p:cNvCxnSpPr>
            <a:cxnSpLocks/>
          </p:cNvCxnSpPr>
          <p:nvPr/>
        </p:nvCxnSpPr>
        <p:spPr>
          <a:xfrm>
            <a:off x="6203654" y="6203756"/>
            <a:ext cx="280987" cy="0"/>
          </a:xfrm>
          <a:prstGeom prst="line">
            <a:avLst/>
          </a:prstGeom>
          <a:ln w="38100">
            <a:solidFill>
              <a:schemeClr val="tx1"/>
            </a:solidFill>
          </a:ln>
        </p:spPr>
        <p:style>
          <a:lnRef idx="3">
            <a:schemeClr val="dk1"/>
          </a:lnRef>
          <a:fillRef idx="0">
            <a:schemeClr val="dk1"/>
          </a:fillRef>
          <a:effectRef idx="2">
            <a:schemeClr val="dk1"/>
          </a:effectRef>
          <a:fontRef idx="minor">
            <a:schemeClr val="tx1"/>
          </a:fontRef>
        </p:style>
      </p:cxnSp>
      <p:cxnSp>
        <p:nvCxnSpPr>
          <p:cNvPr id="41" name="直線コネクタ 40">
            <a:extLst>
              <a:ext uri="{FF2B5EF4-FFF2-40B4-BE49-F238E27FC236}">
                <a16:creationId xmlns:a16="http://schemas.microsoft.com/office/drawing/2014/main" xmlns="" id="{39B2057F-7CB0-421E-827E-9F9FC78D03F5}"/>
              </a:ext>
            </a:extLst>
          </p:cNvPr>
          <p:cNvCxnSpPr>
            <a:cxnSpLocks/>
          </p:cNvCxnSpPr>
          <p:nvPr/>
        </p:nvCxnSpPr>
        <p:spPr>
          <a:xfrm>
            <a:off x="7959819" y="3916278"/>
            <a:ext cx="0" cy="120002"/>
          </a:xfrm>
          <a:prstGeom prst="line">
            <a:avLst/>
          </a:prstGeom>
          <a:ln w="38100">
            <a:solidFill>
              <a:schemeClr val="bg2">
                <a:lumMod val="50000"/>
              </a:schemeClr>
            </a:solidFill>
          </a:ln>
        </p:spPr>
        <p:style>
          <a:lnRef idx="3">
            <a:schemeClr val="dk1"/>
          </a:lnRef>
          <a:fillRef idx="0">
            <a:schemeClr val="dk1"/>
          </a:fillRef>
          <a:effectRef idx="2">
            <a:schemeClr val="dk1"/>
          </a:effectRef>
          <a:fontRef idx="minor">
            <a:schemeClr val="tx1"/>
          </a:fontRef>
        </p:style>
      </p:cxnSp>
      <p:cxnSp>
        <p:nvCxnSpPr>
          <p:cNvPr id="42" name="直線コネクタ 41">
            <a:extLst>
              <a:ext uri="{FF2B5EF4-FFF2-40B4-BE49-F238E27FC236}">
                <a16:creationId xmlns:a16="http://schemas.microsoft.com/office/drawing/2014/main" xmlns="" id="{CAC7DAE4-7E04-4A48-BF4B-2BC1E77CD5F9}"/>
              </a:ext>
            </a:extLst>
          </p:cNvPr>
          <p:cNvCxnSpPr>
            <a:cxnSpLocks/>
          </p:cNvCxnSpPr>
          <p:nvPr/>
        </p:nvCxnSpPr>
        <p:spPr>
          <a:xfrm>
            <a:off x="8544272" y="4038620"/>
            <a:ext cx="0" cy="284540"/>
          </a:xfrm>
          <a:prstGeom prst="line">
            <a:avLst/>
          </a:prstGeom>
          <a:ln w="38100">
            <a:solidFill>
              <a:schemeClr val="bg2">
                <a:lumMod val="50000"/>
              </a:schemeClr>
            </a:solidFill>
          </a:ln>
        </p:spPr>
        <p:style>
          <a:lnRef idx="3">
            <a:schemeClr val="dk1"/>
          </a:lnRef>
          <a:fillRef idx="0">
            <a:schemeClr val="dk1"/>
          </a:fillRef>
          <a:effectRef idx="2">
            <a:schemeClr val="dk1"/>
          </a:effectRef>
          <a:fontRef idx="minor">
            <a:schemeClr val="tx1"/>
          </a:fontRef>
        </p:style>
      </p:cxnSp>
      <p:cxnSp>
        <p:nvCxnSpPr>
          <p:cNvPr id="43" name="直線コネクタ 42">
            <a:extLst>
              <a:ext uri="{FF2B5EF4-FFF2-40B4-BE49-F238E27FC236}">
                <a16:creationId xmlns:a16="http://schemas.microsoft.com/office/drawing/2014/main" xmlns="" id="{4C09DCCD-900D-446E-8ECB-56467913A736}"/>
              </a:ext>
            </a:extLst>
          </p:cNvPr>
          <p:cNvCxnSpPr>
            <a:cxnSpLocks/>
          </p:cNvCxnSpPr>
          <p:nvPr/>
        </p:nvCxnSpPr>
        <p:spPr>
          <a:xfrm flipV="1">
            <a:off x="7943724" y="4040485"/>
            <a:ext cx="592157" cy="7683"/>
          </a:xfrm>
          <a:prstGeom prst="line">
            <a:avLst/>
          </a:prstGeom>
          <a:ln w="38100">
            <a:solidFill>
              <a:schemeClr val="tx2">
                <a:lumMod val="60000"/>
                <a:lumOff val="40000"/>
              </a:schemeClr>
            </a:solidFill>
          </a:ln>
        </p:spPr>
        <p:style>
          <a:lnRef idx="3">
            <a:schemeClr val="dk1"/>
          </a:lnRef>
          <a:fillRef idx="0">
            <a:schemeClr val="dk1"/>
          </a:fillRef>
          <a:effectRef idx="2">
            <a:schemeClr val="dk1"/>
          </a:effectRef>
          <a:fontRef idx="minor">
            <a:schemeClr val="tx1"/>
          </a:fontRef>
        </p:style>
      </p:cxnSp>
      <p:cxnSp>
        <p:nvCxnSpPr>
          <p:cNvPr id="46" name="直線コネクタ 45">
            <a:extLst>
              <a:ext uri="{FF2B5EF4-FFF2-40B4-BE49-F238E27FC236}">
                <a16:creationId xmlns:a16="http://schemas.microsoft.com/office/drawing/2014/main" xmlns="" id="{50CA45A3-E410-4146-BC69-3FFDD0B66166}"/>
              </a:ext>
            </a:extLst>
          </p:cNvPr>
          <p:cNvCxnSpPr>
            <a:cxnSpLocks/>
          </p:cNvCxnSpPr>
          <p:nvPr/>
        </p:nvCxnSpPr>
        <p:spPr>
          <a:xfrm>
            <a:off x="8540740" y="4323160"/>
            <a:ext cx="507588" cy="0"/>
          </a:xfrm>
          <a:prstGeom prst="line">
            <a:avLst/>
          </a:prstGeom>
          <a:ln w="38100">
            <a:solidFill>
              <a:schemeClr val="tx2">
                <a:lumMod val="60000"/>
                <a:lumOff val="40000"/>
              </a:schemeClr>
            </a:solidFill>
          </a:ln>
        </p:spPr>
        <p:style>
          <a:lnRef idx="3">
            <a:schemeClr val="dk1"/>
          </a:lnRef>
          <a:fillRef idx="0">
            <a:schemeClr val="dk1"/>
          </a:fillRef>
          <a:effectRef idx="2">
            <a:schemeClr val="dk1"/>
          </a:effectRef>
          <a:fontRef idx="minor">
            <a:schemeClr val="tx1"/>
          </a:fontRef>
        </p:style>
      </p:cxnSp>
      <p:cxnSp>
        <p:nvCxnSpPr>
          <p:cNvPr id="51" name="直線コネクタ 50">
            <a:extLst>
              <a:ext uri="{FF2B5EF4-FFF2-40B4-BE49-F238E27FC236}">
                <a16:creationId xmlns:a16="http://schemas.microsoft.com/office/drawing/2014/main" xmlns="" id="{DC02EC48-C236-4E4C-ADCE-EA3C75E7D0B9}"/>
              </a:ext>
            </a:extLst>
          </p:cNvPr>
          <p:cNvCxnSpPr>
            <a:cxnSpLocks/>
          </p:cNvCxnSpPr>
          <p:nvPr/>
        </p:nvCxnSpPr>
        <p:spPr>
          <a:xfrm>
            <a:off x="9048328" y="4293096"/>
            <a:ext cx="0" cy="288032"/>
          </a:xfrm>
          <a:prstGeom prst="line">
            <a:avLst/>
          </a:prstGeom>
          <a:ln w="38100">
            <a:solidFill>
              <a:schemeClr val="bg2">
                <a:lumMod val="50000"/>
              </a:schemeClr>
            </a:solidFill>
          </a:ln>
        </p:spPr>
        <p:style>
          <a:lnRef idx="3">
            <a:schemeClr val="dk1"/>
          </a:lnRef>
          <a:fillRef idx="0">
            <a:schemeClr val="dk1"/>
          </a:fillRef>
          <a:effectRef idx="2">
            <a:schemeClr val="dk1"/>
          </a:effectRef>
          <a:fontRef idx="minor">
            <a:schemeClr val="tx1"/>
          </a:fontRef>
        </p:style>
      </p:cxnSp>
      <p:cxnSp>
        <p:nvCxnSpPr>
          <p:cNvPr id="53" name="直線コネクタ 52">
            <a:extLst>
              <a:ext uri="{FF2B5EF4-FFF2-40B4-BE49-F238E27FC236}">
                <a16:creationId xmlns:a16="http://schemas.microsoft.com/office/drawing/2014/main" xmlns="" id="{CB446C60-E154-4B0C-B667-15F03B073C0C}"/>
              </a:ext>
            </a:extLst>
          </p:cNvPr>
          <p:cNvCxnSpPr>
            <a:cxnSpLocks/>
          </p:cNvCxnSpPr>
          <p:nvPr/>
        </p:nvCxnSpPr>
        <p:spPr>
          <a:xfrm>
            <a:off x="6203654" y="6372939"/>
            <a:ext cx="280987" cy="0"/>
          </a:xfrm>
          <a:prstGeom prst="line">
            <a:avLst/>
          </a:prstGeom>
          <a:ln w="38100">
            <a:solidFill>
              <a:schemeClr val="tx2">
                <a:lumMod val="60000"/>
                <a:lumOff val="40000"/>
              </a:schemeClr>
            </a:solidFill>
          </a:ln>
        </p:spPr>
        <p:style>
          <a:lnRef idx="3">
            <a:schemeClr val="dk1"/>
          </a:lnRef>
          <a:fillRef idx="0">
            <a:schemeClr val="dk1"/>
          </a:fillRef>
          <a:effectRef idx="2">
            <a:schemeClr val="dk1"/>
          </a:effectRef>
          <a:fontRef idx="minor">
            <a:schemeClr val="tx1"/>
          </a:fontRef>
        </p:style>
      </p:cxnSp>
      <p:cxnSp>
        <p:nvCxnSpPr>
          <p:cNvPr id="58" name="直線コネクタ 57">
            <a:extLst>
              <a:ext uri="{FF2B5EF4-FFF2-40B4-BE49-F238E27FC236}">
                <a16:creationId xmlns:a16="http://schemas.microsoft.com/office/drawing/2014/main" xmlns="" id="{D042866C-560B-4AFE-8D2C-4B62EBC51D4F}"/>
              </a:ext>
            </a:extLst>
          </p:cNvPr>
          <p:cNvCxnSpPr>
            <a:cxnSpLocks/>
          </p:cNvCxnSpPr>
          <p:nvPr/>
        </p:nvCxnSpPr>
        <p:spPr>
          <a:xfrm>
            <a:off x="8212887" y="3916278"/>
            <a:ext cx="0" cy="120002"/>
          </a:xfrm>
          <a:prstGeom prst="line">
            <a:avLst/>
          </a:prstGeom>
          <a:ln w="38100">
            <a:solidFill>
              <a:schemeClr val="bg1">
                <a:lumMod val="85000"/>
              </a:schemeClr>
            </a:solidFill>
          </a:ln>
        </p:spPr>
        <p:style>
          <a:lnRef idx="3">
            <a:schemeClr val="dk1"/>
          </a:lnRef>
          <a:fillRef idx="0">
            <a:schemeClr val="dk1"/>
          </a:fillRef>
          <a:effectRef idx="2">
            <a:schemeClr val="dk1"/>
          </a:effectRef>
          <a:fontRef idx="minor">
            <a:schemeClr val="tx1"/>
          </a:fontRef>
        </p:style>
      </p:cxnSp>
      <p:cxnSp>
        <p:nvCxnSpPr>
          <p:cNvPr id="59" name="直線コネクタ 58">
            <a:extLst>
              <a:ext uri="{FF2B5EF4-FFF2-40B4-BE49-F238E27FC236}">
                <a16:creationId xmlns:a16="http://schemas.microsoft.com/office/drawing/2014/main" xmlns="" id="{67647A40-BEA3-4A53-A930-F1AAF64EED74}"/>
              </a:ext>
            </a:extLst>
          </p:cNvPr>
          <p:cNvCxnSpPr>
            <a:cxnSpLocks/>
          </p:cNvCxnSpPr>
          <p:nvPr/>
        </p:nvCxnSpPr>
        <p:spPr>
          <a:xfrm>
            <a:off x="8189800" y="4047009"/>
            <a:ext cx="507588" cy="0"/>
          </a:xfrm>
          <a:prstGeom prst="line">
            <a:avLst/>
          </a:prstGeom>
          <a:ln w="38100">
            <a:solidFill>
              <a:schemeClr val="bg1">
                <a:lumMod val="85000"/>
              </a:schemeClr>
            </a:solidFill>
          </a:ln>
        </p:spPr>
        <p:style>
          <a:lnRef idx="3">
            <a:schemeClr val="dk1"/>
          </a:lnRef>
          <a:fillRef idx="0">
            <a:schemeClr val="dk1"/>
          </a:fillRef>
          <a:effectRef idx="2">
            <a:schemeClr val="dk1"/>
          </a:effectRef>
          <a:fontRef idx="minor">
            <a:schemeClr val="tx1"/>
          </a:fontRef>
        </p:style>
      </p:cxnSp>
      <p:cxnSp>
        <p:nvCxnSpPr>
          <p:cNvPr id="60" name="直線コネクタ 59">
            <a:extLst>
              <a:ext uri="{FF2B5EF4-FFF2-40B4-BE49-F238E27FC236}">
                <a16:creationId xmlns:a16="http://schemas.microsoft.com/office/drawing/2014/main" xmlns="" id="{13662F8D-8ABA-4AB9-8482-31604F640703}"/>
              </a:ext>
            </a:extLst>
          </p:cNvPr>
          <p:cNvCxnSpPr>
            <a:cxnSpLocks/>
          </p:cNvCxnSpPr>
          <p:nvPr/>
        </p:nvCxnSpPr>
        <p:spPr>
          <a:xfrm>
            <a:off x="8700847" y="4038620"/>
            <a:ext cx="0" cy="120002"/>
          </a:xfrm>
          <a:prstGeom prst="line">
            <a:avLst/>
          </a:prstGeom>
          <a:ln w="38100">
            <a:solidFill>
              <a:schemeClr val="bg1">
                <a:lumMod val="85000"/>
              </a:schemeClr>
            </a:solidFill>
          </a:ln>
        </p:spPr>
        <p:style>
          <a:lnRef idx="3">
            <a:schemeClr val="dk1"/>
          </a:lnRef>
          <a:fillRef idx="0">
            <a:schemeClr val="dk1"/>
          </a:fillRef>
          <a:effectRef idx="2">
            <a:schemeClr val="dk1"/>
          </a:effectRef>
          <a:fontRef idx="minor">
            <a:schemeClr val="tx1"/>
          </a:fontRef>
        </p:style>
      </p:cxnSp>
      <p:cxnSp>
        <p:nvCxnSpPr>
          <p:cNvPr id="61" name="直線コネクタ 60">
            <a:extLst>
              <a:ext uri="{FF2B5EF4-FFF2-40B4-BE49-F238E27FC236}">
                <a16:creationId xmlns:a16="http://schemas.microsoft.com/office/drawing/2014/main" xmlns="" id="{8F4095CE-FB91-4A99-B9A8-E4690A4CE52E}"/>
              </a:ext>
            </a:extLst>
          </p:cNvPr>
          <p:cNvCxnSpPr>
            <a:cxnSpLocks/>
          </p:cNvCxnSpPr>
          <p:nvPr/>
        </p:nvCxnSpPr>
        <p:spPr>
          <a:xfrm>
            <a:off x="8686149" y="4165858"/>
            <a:ext cx="507588" cy="0"/>
          </a:xfrm>
          <a:prstGeom prst="line">
            <a:avLst/>
          </a:prstGeom>
          <a:ln w="38100">
            <a:solidFill>
              <a:schemeClr val="bg1">
                <a:lumMod val="85000"/>
              </a:schemeClr>
            </a:solidFill>
          </a:ln>
        </p:spPr>
        <p:style>
          <a:lnRef idx="3">
            <a:schemeClr val="dk1"/>
          </a:lnRef>
          <a:fillRef idx="0">
            <a:schemeClr val="dk1"/>
          </a:fillRef>
          <a:effectRef idx="2">
            <a:schemeClr val="dk1"/>
          </a:effectRef>
          <a:fontRef idx="minor">
            <a:schemeClr val="tx1"/>
          </a:fontRef>
        </p:style>
      </p:cxnSp>
      <p:cxnSp>
        <p:nvCxnSpPr>
          <p:cNvPr id="62" name="直線コネクタ 61">
            <a:extLst>
              <a:ext uri="{FF2B5EF4-FFF2-40B4-BE49-F238E27FC236}">
                <a16:creationId xmlns:a16="http://schemas.microsoft.com/office/drawing/2014/main" xmlns="" id="{A210165B-E5AB-4F5F-A2B6-4ECB63291144}"/>
              </a:ext>
            </a:extLst>
          </p:cNvPr>
          <p:cNvCxnSpPr>
            <a:cxnSpLocks/>
          </p:cNvCxnSpPr>
          <p:nvPr/>
        </p:nvCxnSpPr>
        <p:spPr>
          <a:xfrm>
            <a:off x="9183955" y="4174242"/>
            <a:ext cx="0" cy="120002"/>
          </a:xfrm>
          <a:prstGeom prst="line">
            <a:avLst/>
          </a:prstGeom>
          <a:ln w="38100">
            <a:solidFill>
              <a:schemeClr val="bg1">
                <a:lumMod val="85000"/>
              </a:schemeClr>
            </a:solidFill>
          </a:ln>
        </p:spPr>
        <p:style>
          <a:lnRef idx="3">
            <a:schemeClr val="dk1"/>
          </a:lnRef>
          <a:fillRef idx="0">
            <a:schemeClr val="dk1"/>
          </a:fillRef>
          <a:effectRef idx="2">
            <a:schemeClr val="dk1"/>
          </a:effectRef>
          <a:fontRef idx="minor">
            <a:schemeClr val="tx1"/>
          </a:fontRef>
        </p:style>
      </p:cxnSp>
      <p:cxnSp>
        <p:nvCxnSpPr>
          <p:cNvPr id="63" name="直線コネクタ 62">
            <a:extLst>
              <a:ext uri="{FF2B5EF4-FFF2-40B4-BE49-F238E27FC236}">
                <a16:creationId xmlns:a16="http://schemas.microsoft.com/office/drawing/2014/main" xmlns="" id="{B48DD0D3-765E-4DE4-8C76-ECC3D8BB8945}"/>
              </a:ext>
            </a:extLst>
          </p:cNvPr>
          <p:cNvCxnSpPr>
            <a:cxnSpLocks/>
          </p:cNvCxnSpPr>
          <p:nvPr/>
        </p:nvCxnSpPr>
        <p:spPr>
          <a:xfrm>
            <a:off x="6193176" y="6525344"/>
            <a:ext cx="291465" cy="0"/>
          </a:xfrm>
          <a:prstGeom prst="line">
            <a:avLst/>
          </a:prstGeom>
          <a:ln w="38100">
            <a:solidFill>
              <a:schemeClr val="bg1">
                <a:lumMod val="85000"/>
              </a:schemeClr>
            </a:solidFill>
          </a:ln>
        </p:spPr>
        <p:style>
          <a:lnRef idx="3">
            <a:schemeClr val="dk1"/>
          </a:lnRef>
          <a:fillRef idx="0">
            <a:schemeClr val="dk1"/>
          </a:fillRef>
          <a:effectRef idx="2">
            <a:schemeClr val="dk1"/>
          </a:effectRef>
          <a:fontRef idx="minor">
            <a:schemeClr val="tx1"/>
          </a:fontRef>
        </p:style>
      </p:cxnSp>
      <p:sp>
        <p:nvSpPr>
          <p:cNvPr id="66" name="テキスト ボックス 65">
            <a:extLst>
              <a:ext uri="{FF2B5EF4-FFF2-40B4-BE49-F238E27FC236}">
                <a16:creationId xmlns:a16="http://schemas.microsoft.com/office/drawing/2014/main" xmlns="" id="{58CF9C8E-E5B0-4B84-BA6D-6913A76DAB33}"/>
              </a:ext>
            </a:extLst>
          </p:cNvPr>
          <p:cNvSpPr txBox="1"/>
          <p:nvPr/>
        </p:nvSpPr>
        <p:spPr>
          <a:xfrm>
            <a:off x="6456040" y="6068130"/>
            <a:ext cx="1558440" cy="276999"/>
          </a:xfrm>
          <a:prstGeom prst="rect">
            <a:avLst/>
          </a:prstGeom>
          <a:noFill/>
        </p:spPr>
        <p:txBody>
          <a:bodyPr wrap="none" rtlCol="0">
            <a:spAutoFit/>
          </a:bodyPr>
          <a:lstStyle/>
          <a:p>
            <a:r>
              <a:rPr lang="en-US" altLang="ja-JP" sz="1200" b="1" dirty="0"/>
              <a:t>HFCs</a:t>
            </a:r>
            <a:r>
              <a:rPr lang="ja-JP" altLang="en-US" sz="1200" b="1" dirty="0"/>
              <a:t> </a:t>
            </a:r>
            <a:r>
              <a:rPr lang="en-US" altLang="ja-JP" sz="1200" b="1" dirty="0"/>
              <a:t>[Developed]</a:t>
            </a:r>
            <a:endParaRPr lang="ja-JP" altLang="en-US" sz="1200" b="1" dirty="0"/>
          </a:p>
        </p:txBody>
      </p:sp>
      <p:sp>
        <p:nvSpPr>
          <p:cNvPr id="67" name="テキスト ボックス 66">
            <a:extLst>
              <a:ext uri="{FF2B5EF4-FFF2-40B4-BE49-F238E27FC236}">
                <a16:creationId xmlns:a16="http://schemas.microsoft.com/office/drawing/2014/main" xmlns="" id="{A2B6AF6B-A984-4388-95CA-67AA1E8FB153}"/>
              </a:ext>
            </a:extLst>
          </p:cNvPr>
          <p:cNvSpPr txBox="1"/>
          <p:nvPr/>
        </p:nvSpPr>
        <p:spPr>
          <a:xfrm>
            <a:off x="6456040" y="6248346"/>
            <a:ext cx="2278188" cy="276999"/>
          </a:xfrm>
          <a:prstGeom prst="rect">
            <a:avLst/>
          </a:prstGeom>
          <a:noFill/>
        </p:spPr>
        <p:txBody>
          <a:bodyPr wrap="none" rtlCol="0">
            <a:spAutoFit/>
          </a:bodyPr>
          <a:lstStyle/>
          <a:p>
            <a:r>
              <a:rPr lang="en-US" altLang="ja-JP" sz="1200" b="1" dirty="0"/>
              <a:t>HFCs</a:t>
            </a:r>
            <a:r>
              <a:rPr lang="ja-JP" altLang="en-US" sz="1200" b="1" dirty="0"/>
              <a:t> </a:t>
            </a:r>
            <a:r>
              <a:rPr lang="en-US" altLang="ja-JP" sz="1200" b="1" dirty="0"/>
              <a:t>[Developing,</a:t>
            </a:r>
            <a:r>
              <a:rPr lang="ja-JP" altLang="en-US" sz="1200" b="1" dirty="0"/>
              <a:t> </a:t>
            </a:r>
            <a:r>
              <a:rPr lang="en-US" altLang="ja-JP" sz="1200" b="1" dirty="0"/>
              <a:t>Group</a:t>
            </a:r>
            <a:r>
              <a:rPr lang="ja-JP" altLang="en-US" sz="1200" b="1" dirty="0"/>
              <a:t> </a:t>
            </a:r>
            <a:r>
              <a:rPr lang="en-US" altLang="ja-JP" sz="1200" b="1" dirty="0"/>
              <a:t>1]</a:t>
            </a:r>
            <a:endParaRPr lang="ja-JP" altLang="en-US" sz="1200" b="1" dirty="0"/>
          </a:p>
        </p:txBody>
      </p:sp>
      <p:sp>
        <p:nvSpPr>
          <p:cNvPr id="68" name="テキスト ボックス 67">
            <a:extLst>
              <a:ext uri="{FF2B5EF4-FFF2-40B4-BE49-F238E27FC236}">
                <a16:creationId xmlns:a16="http://schemas.microsoft.com/office/drawing/2014/main" xmlns="" id="{01FAFBF7-1A41-41F3-A0ED-26DF6D737F0D}"/>
              </a:ext>
            </a:extLst>
          </p:cNvPr>
          <p:cNvSpPr txBox="1"/>
          <p:nvPr/>
        </p:nvSpPr>
        <p:spPr>
          <a:xfrm>
            <a:off x="6456040" y="6414036"/>
            <a:ext cx="2367956" cy="276999"/>
          </a:xfrm>
          <a:prstGeom prst="rect">
            <a:avLst/>
          </a:prstGeom>
          <a:noFill/>
        </p:spPr>
        <p:txBody>
          <a:bodyPr wrap="none" rtlCol="0">
            <a:spAutoFit/>
          </a:bodyPr>
          <a:lstStyle/>
          <a:p>
            <a:r>
              <a:rPr lang="en-US" altLang="ja-JP" sz="1200" b="1" dirty="0"/>
              <a:t>HFCs</a:t>
            </a:r>
            <a:r>
              <a:rPr lang="ja-JP" altLang="en-US" sz="1200" b="1" dirty="0"/>
              <a:t> </a:t>
            </a:r>
            <a:r>
              <a:rPr lang="en-US" altLang="ja-JP" sz="1200" b="1" dirty="0"/>
              <a:t>[Developing,</a:t>
            </a:r>
            <a:r>
              <a:rPr lang="ja-JP" altLang="en-US" sz="1200" b="1" dirty="0"/>
              <a:t> </a:t>
            </a:r>
            <a:r>
              <a:rPr lang="en-US" altLang="ja-JP" sz="1200" b="1" dirty="0"/>
              <a:t>Group</a:t>
            </a:r>
            <a:r>
              <a:rPr lang="ja-JP" altLang="en-US" sz="1200" b="1" dirty="0"/>
              <a:t> </a:t>
            </a:r>
            <a:r>
              <a:rPr lang="en-US" altLang="ja-JP" sz="1200" b="1" dirty="0"/>
              <a:t>2]</a:t>
            </a:r>
            <a:endParaRPr lang="ja-JP" altLang="en-US" sz="1200" b="1" dirty="0"/>
          </a:p>
        </p:txBody>
      </p:sp>
      <p:sp>
        <p:nvSpPr>
          <p:cNvPr id="69" name="テキスト ボックス 68">
            <a:extLst>
              <a:ext uri="{FF2B5EF4-FFF2-40B4-BE49-F238E27FC236}">
                <a16:creationId xmlns:a16="http://schemas.microsoft.com/office/drawing/2014/main" xmlns="" id="{7932B2F7-039F-471C-B8E8-AF297E9E2F5E}"/>
              </a:ext>
            </a:extLst>
          </p:cNvPr>
          <p:cNvSpPr txBox="1"/>
          <p:nvPr/>
        </p:nvSpPr>
        <p:spPr>
          <a:xfrm>
            <a:off x="1991545" y="3212977"/>
            <a:ext cx="7234481" cy="523220"/>
          </a:xfrm>
          <a:prstGeom prst="rect">
            <a:avLst/>
          </a:prstGeom>
          <a:noFill/>
        </p:spPr>
        <p:txBody>
          <a:bodyPr wrap="none" rtlCol="0">
            <a:spAutoFit/>
          </a:bodyPr>
          <a:lstStyle/>
          <a:p>
            <a:r>
              <a:rPr lang="en-US" altLang="ja-JP" sz="1400" b="1" dirty="0"/>
              <a:t>Kigali</a:t>
            </a:r>
            <a:r>
              <a:rPr lang="ja-JP" altLang="en-US" sz="1400" b="1" dirty="0"/>
              <a:t> </a:t>
            </a:r>
            <a:r>
              <a:rPr lang="en-US" altLang="ja-JP" sz="1400" b="1" dirty="0"/>
              <a:t>Amendment</a:t>
            </a:r>
            <a:r>
              <a:rPr lang="ja-JP" altLang="en-US" sz="1400" b="1" dirty="0"/>
              <a:t>  </a:t>
            </a:r>
            <a:r>
              <a:rPr lang="en-US" altLang="ja-JP" sz="1400" b="1" dirty="0">
                <a:solidFill>
                  <a:srgbClr val="FF0000"/>
                </a:solidFill>
              </a:rPr>
              <a:t>Productions</a:t>
            </a:r>
            <a:r>
              <a:rPr lang="ja-JP" altLang="en-US" sz="1400" b="1" dirty="0">
                <a:solidFill>
                  <a:srgbClr val="FF0000"/>
                </a:solidFill>
              </a:rPr>
              <a:t>        </a:t>
            </a:r>
            <a:r>
              <a:rPr lang="en-US" altLang="ja-JP" sz="1400" b="1" dirty="0"/>
              <a:t>HFCs</a:t>
            </a:r>
            <a:r>
              <a:rPr lang="ja-JP" altLang="en-US" sz="1400" b="1" dirty="0"/>
              <a:t>                                     </a:t>
            </a:r>
            <a:r>
              <a:rPr lang="ja-JP" altLang="en-US" sz="1400" b="1" dirty="0" smtClean="0"/>
              <a:t>                                 </a:t>
            </a:r>
            <a:r>
              <a:rPr lang="en-US" altLang="ja-JP" sz="1400" b="1" dirty="0">
                <a:solidFill>
                  <a:srgbClr val="FF0000"/>
                </a:solidFill>
              </a:rPr>
              <a:t>Yes</a:t>
            </a:r>
            <a:r>
              <a:rPr lang="ja-JP" altLang="en-US" sz="1400" b="1" dirty="0">
                <a:solidFill>
                  <a:srgbClr val="FF0000"/>
                </a:solidFill>
              </a:rPr>
              <a:t> </a:t>
            </a:r>
            <a:r>
              <a:rPr lang="ja-JP" altLang="en-US" sz="1400" b="1" dirty="0"/>
              <a:t>            </a:t>
            </a:r>
            <a:r>
              <a:rPr lang="ja-JP" altLang="en-US" sz="1400" b="1" dirty="0" smtClean="0"/>
              <a:t>      </a:t>
            </a:r>
            <a:r>
              <a:rPr lang="en-US" altLang="ja-JP" sz="1400" b="1" dirty="0"/>
              <a:t>No</a:t>
            </a:r>
          </a:p>
          <a:p>
            <a:r>
              <a:rPr lang="en-US" altLang="ja-JP" sz="1400" b="1" dirty="0"/>
              <a:t>(2016.10)</a:t>
            </a:r>
            <a:r>
              <a:rPr lang="ja-JP" altLang="en-US" sz="1400" b="1" dirty="0"/>
              <a:t>              </a:t>
            </a:r>
            <a:r>
              <a:rPr lang="en-US" altLang="ja-JP" sz="1400" b="1" dirty="0">
                <a:solidFill>
                  <a:srgbClr val="FF0000"/>
                </a:solidFill>
              </a:rPr>
              <a:t>Consumptions</a:t>
            </a:r>
            <a:endParaRPr lang="ja-JP" altLang="en-US" sz="1400" b="1" dirty="0">
              <a:solidFill>
                <a:srgbClr val="FF0000"/>
              </a:solidFill>
            </a:endParaRPr>
          </a:p>
        </p:txBody>
      </p:sp>
    </p:spTree>
    <p:extLst>
      <p:ext uri="{BB962C8B-B14F-4D97-AF65-F5344CB8AC3E}">
        <p14:creationId xmlns:p14="http://schemas.microsoft.com/office/powerpoint/2010/main" val="334812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0A3DDB37-D6DC-4DCC-92ED-6652F8B159DA}"/>
              </a:ext>
            </a:extLst>
          </p:cNvPr>
          <p:cNvSpPr>
            <a:spLocks noGrp="1"/>
          </p:cNvSpPr>
          <p:nvPr>
            <p:ph type="title"/>
          </p:nvPr>
        </p:nvSpPr>
        <p:spPr>
          <a:xfrm>
            <a:off x="2152650" y="332656"/>
            <a:ext cx="7886700" cy="1116672"/>
          </a:xfrm>
        </p:spPr>
        <p:txBody>
          <a:bodyPr>
            <a:normAutofit fontScale="90000"/>
          </a:bodyPr>
          <a:lstStyle/>
          <a:p>
            <a:r>
              <a:rPr kumimoji="1" lang="en-US" altLang="ja-JP" dirty="0"/>
              <a:t>Global</a:t>
            </a:r>
            <a:r>
              <a:rPr kumimoji="1" lang="ja-JP" altLang="en-US" dirty="0"/>
              <a:t> </a:t>
            </a:r>
            <a:r>
              <a:rPr kumimoji="1" lang="en-US" altLang="ja-JP" dirty="0"/>
              <a:t>Emissions</a:t>
            </a:r>
            <a:r>
              <a:rPr kumimoji="1" lang="ja-JP" altLang="en-US" dirty="0"/>
              <a:t> </a:t>
            </a:r>
            <a:r>
              <a:rPr kumimoji="1" lang="en-US" altLang="ja-JP" dirty="0"/>
              <a:t>of</a:t>
            </a:r>
            <a:r>
              <a:rPr kumimoji="1" lang="ja-JP" altLang="en-US" dirty="0"/>
              <a:t> </a:t>
            </a:r>
            <a:r>
              <a:rPr kumimoji="1" lang="en-US" altLang="ja-JP" dirty="0"/>
              <a:t>CFCs</a:t>
            </a:r>
            <a:r>
              <a:rPr lang="en-US" altLang="ja-JP" dirty="0"/>
              <a:t>/HCFCs</a:t>
            </a:r>
            <a:endParaRPr kumimoji="1" lang="ja-JP" altLang="en-US" dirty="0"/>
          </a:p>
        </p:txBody>
      </p:sp>
      <p:sp>
        <p:nvSpPr>
          <p:cNvPr id="4" name="スライド番号プレースホルダー 3">
            <a:extLst>
              <a:ext uri="{FF2B5EF4-FFF2-40B4-BE49-F238E27FC236}">
                <a16:creationId xmlns:a16="http://schemas.microsoft.com/office/drawing/2014/main" xmlns="" id="{C13DDDAA-DC13-4431-8053-7E899EAE076E}"/>
              </a:ext>
            </a:extLst>
          </p:cNvPr>
          <p:cNvSpPr>
            <a:spLocks noGrp="1"/>
          </p:cNvSpPr>
          <p:nvPr>
            <p:ph type="sldNum" sz="quarter" idx="12"/>
          </p:nvPr>
        </p:nvSpPr>
        <p:spPr/>
        <p:txBody>
          <a:bodyPr/>
          <a:lstStyle/>
          <a:p>
            <a:fld id="{7BA6D0D7-F267-4081-9513-1CDB862539BF}" type="slidenum">
              <a:rPr kumimoji="1" lang="ja-JP" altLang="en-US" smtClean="0"/>
              <a:pPr/>
              <a:t>6</a:t>
            </a:fld>
            <a:endParaRPr kumimoji="1" lang="ja-JP" altLang="en-US"/>
          </a:p>
        </p:txBody>
      </p:sp>
      <p:pic>
        <p:nvPicPr>
          <p:cNvPr id="6" name="図 5">
            <a:extLst>
              <a:ext uri="{FF2B5EF4-FFF2-40B4-BE49-F238E27FC236}">
                <a16:creationId xmlns:a16="http://schemas.microsoft.com/office/drawing/2014/main" xmlns="" id="{4B6298AC-ABE1-497D-BA3A-68729779FFDB}"/>
              </a:ext>
            </a:extLst>
          </p:cNvPr>
          <p:cNvPicPr>
            <a:picLocks noChangeAspect="1"/>
          </p:cNvPicPr>
          <p:nvPr/>
        </p:nvPicPr>
        <p:blipFill>
          <a:blip r:embed="rId2"/>
          <a:stretch>
            <a:fillRect/>
          </a:stretch>
        </p:blipFill>
        <p:spPr>
          <a:xfrm>
            <a:off x="911424" y="1340768"/>
            <a:ext cx="338476" cy="2952328"/>
          </a:xfrm>
          <a:prstGeom prst="rect">
            <a:avLst/>
          </a:prstGeom>
        </p:spPr>
      </p:pic>
      <p:pic>
        <p:nvPicPr>
          <p:cNvPr id="9" name="図 8">
            <a:extLst>
              <a:ext uri="{FF2B5EF4-FFF2-40B4-BE49-F238E27FC236}">
                <a16:creationId xmlns:a16="http://schemas.microsoft.com/office/drawing/2014/main" xmlns="" id="{AF686C66-B78F-49F7-BFCA-E602D2795793}"/>
              </a:ext>
            </a:extLst>
          </p:cNvPr>
          <p:cNvPicPr>
            <a:picLocks noChangeAspect="1"/>
          </p:cNvPicPr>
          <p:nvPr/>
        </p:nvPicPr>
        <p:blipFill>
          <a:blip r:embed="rId3"/>
          <a:stretch>
            <a:fillRect/>
          </a:stretch>
        </p:blipFill>
        <p:spPr>
          <a:xfrm>
            <a:off x="4782158" y="1052736"/>
            <a:ext cx="2898019" cy="3672408"/>
          </a:xfrm>
          <a:prstGeom prst="rect">
            <a:avLst/>
          </a:prstGeom>
        </p:spPr>
      </p:pic>
      <p:pic>
        <p:nvPicPr>
          <p:cNvPr id="10" name="図 9">
            <a:extLst>
              <a:ext uri="{FF2B5EF4-FFF2-40B4-BE49-F238E27FC236}">
                <a16:creationId xmlns:a16="http://schemas.microsoft.com/office/drawing/2014/main" xmlns="" id="{DAFA4992-B8FD-4415-B413-1FFBBEAF7B49}"/>
              </a:ext>
            </a:extLst>
          </p:cNvPr>
          <p:cNvPicPr>
            <a:picLocks noChangeAspect="1"/>
          </p:cNvPicPr>
          <p:nvPr/>
        </p:nvPicPr>
        <p:blipFill>
          <a:blip r:embed="rId4"/>
          <a:stretch>
            <a:fillRect/>
          </a:stretch>
        </p:blipFill>
        <p:spPr>
          <a:xfrm>
            <a:off x="4871864" y="4797153"/>
            <a:ext cx="2704726" cy="2027945"/>
          </a:xfrm>
          <a:prstGeom prst="rect">
            <a:avLst/>
          </a:prstGeom>
        </p:spPr>
      </p:pic>
      <p:sp>
        <p:nvSpPr>
          <p:cNvPr id="11" name="テキスト ボックス 10">
            <a:extLst>
              <a:ext uri="{FF2B5EF4-FFF2-40B4-BE49-F238E27FC236}">
                <a16:creationId xmlns:a16="http://schemas.microsoft.com/office/drawing/2014/main" xmlns="" id="{1A2AB40E-95D8-402A-93D2-3F2AAD311392}"/>
              </a:ext>
            </a:extLst>
          </p:cNvPr>
          <p:cNvSpPr txBox="1">
            <a:spLocks noChangeArrowheads="1"/>
          </p:cNvSpPr>
          <p:nvPr/>
        </p:nvSpPr>
        <p:spPr bwMode="auto">
          <a:xfrm>
            <a:off x="7608169" y="6402814"/>
            <a:ext cx="2981907" cy="338554"/>
          </a:xfrm>
          <a:prstGeom prst="rect">
            <a:avLst/>
          </a:prstGeom>
          <a:noFill/>
          <a:ln w="9525">
            <a:noFill/>
            <a:miter lim="800000"/>
            <a:headEnd/>
            <a:tailEnd/>
          </a:ln>
        </p:spPr>
        <p:txBody>
          <a:bodyPr wrap="none">
            <a:spAutoFit/>
          </a:bodyPr>
          <a:lstStyle/>
          <a:p>
            <a:r>
              <a:rPr lang="en-US" altLang="ja-JP" sz="1600" dirty="0"/>
              <a:t>[WMO, O</a:t>
            </a:r>
            <a:r>
              <a:rPr lang="en-US" altLang="ja-JP" sz="1600" baseline="-25000" dirty="0"/>
              <a:t>3</a:t>
            </a:r>
            <a:r>
              <a:rPr lang="en-US" altLang="ja-JP" sz="1600" dirty="0"/>
              <a:t> Assessment, 2014]</a:t>
            </a:r>
            <a:endParaRPr lang="ja-JP" altLang="en-US" sz="1600" dirty="0"/>
          </a:p>
        </p:txBody>
      </p:sp>
      <p:sp>
        <p:nvSpPr>
          <p:cNvPr id="12" name="正方形/長方形 11">
            <a:extLst>
              <a:ext uri="{FF2B5EF4-FFF2-40B4-BE49-F238E27FC236}">
                <a16:creationId xmlns:a16="http://schemas.microsoft.com/office/drawing/2014/main" xmlns="" id="{63E202DF-624C-439C-AB7A-DCFDB85759F4}"/>
              </a:ext>
            </a:extLst>
          </p:cNvPr>
          <p:cNvSpPr/>
          <p:nvPr/>
        </p:nvSpPr>
        <p:spPr>
          <a:xfrm>
            <a:off x="5375921" y="4869160"/>
            <a:ext cx="2167581" cy="261610"/>
          </a:xfrm>
          <a:prstGeom prst="rect">
            <a:avLst/>
          </a:prstGeom>
        </p:spPr>
        <p:txBody>
          <a:bodyPr wrap="none">
            <a:spAutoFit/>
          </a:bodyPr>
          <a:lstStyle/>
          <a:p>
            <a:r>
              <a:rPr lang="en-US" altLang="ja-JP" sz="1100" dirty="0"/>
              <a:t>HCFC-22</a:t>
            </a:r>
            <a:r>
              <a:rPr lang="ja-JP" altLang="en-US" sz="1100" dirty="0"/>
              <a:t> </a:t>
            </a:r>
            <a:r>
              <a:rPr lang="en-US" altLang="ja-JP" sz="1100" dirty="0"/>
              <a:t>Emission</a:t>
            </a:r>
            <a:r>
              <a:rPr lang="ja-JP" altLang="en-US" sz="1100" dirty="0"/>
              <a:t> </a:t>
            </a:r>
            <a:r>
              <a:rPr lang="en-US" altLang="ja-JP" sz="1100" dirty="0"/>
              <a:t>from</a:t>
            </a:r>
            <a:r>
              <a:rPr lang="ja-JP" altLang="en-US" sz="1100" dirty="0"/>
              <a:t> </a:t>
            </a:r>
            <a:r>
              <a:rPr lang="en-US" altLang="ja-JP" sz="1100" dirty="0"/>
              <a:t>China</a:t>
            </a:r>
            <a:endParaRPr lang="ja-JP" altLang="en-US" sz="1100" dirty="0"/>
          </a:p>
        </p:txBody>
      </p:sp>
      <p:pic>
        <p:nvPicPr>
          <p:cNvPr id="13" name="図 12">
            <a:extLst>
              <a:ext uri="{FF2B5EF4-FFF2-40B4-BE49-F238E27FC236}">
                <a16:creationId xmlns:a16="http://schemas.microsoft.com/office/drawing/2014/main" xmlns="" id="{91D60E3E-177D-4F92-8DE0-8DB9C2832175}"/>
              </a:ext>
            </a:extLst>
          </p:cNvPr>
          <p:cNvPicPr>
            <a:picLocks noChangeAspect="1"/>
          </p:cNvPicPr>
          <p:nvPr/>
        </p:nvPicPr>
        <p:blipFill>
          <a:blip r:embed="rId5"/>
          <a:stretch>
            <a:fillRect/>
          </a:stretch>
        </p:blipFill>
        <p:spPr>
          <a:xfrm>
            <a:off x="1271465" y="1124744"/>
            <a:ext cx="2632305" cy="1783206"/>
          </a:xfrm>
          <a:prstGeom prst="rect">
            <a:avLst/>
          </a:prstGeom>
        </p:spPr>
      </p:pic>
      <p:pic>
        <p:nvPicPr>
          <p:cNvPr id="14" name="図 13">
            <a:extLst>
              <a:ext uri="{FF2B5EF4-FFF2-40B4-BE49-F238E27FC236}">
                <a16:creationId xmlns:a16="http://schemas.microsoft.com/office/drawing/2014/main" xmlns="" id="{316F4664-40DC-4570-9411-A6D6C29AC7E8}"/>
              </a:ext>
            </a:extLst>
          </p:cNvPr>
          <p:cNvPicPr>
            <a:picLocks noChangeAspect="1"/>
          </p:cNvPicPr>
          <p:nvPr/>
        </p:nvPicPr>
        <p:blipFill>
          <a:blip r:embed="rId6"/>
          <a:stretch>
            <a:fillRect/>
          </a:stretch>
        </p:blipFill>
        <p:spPr>
          <a:xfrm>
            <a:off x="1216235" y="2924945"/>
            <a:ext cx="2714341" cy="1858185"/>
          </a:xfrm>
          <a:prstGeom prst="rect">
            <a:avLst/>
          </a:prstGeom>
        </p:spPr>
      </p:pic>
      <p:pic>
        <p:nvPicPr>
          <p:cNvPr id="15" name="図 14">
            <a:extLst>
              <a:ext uri="{FF2B5EF4-FFF2-40B4-BE49-F238E27FC236}">
                <a16:creationId xmlns:a16="http://schemas.microsoft.com/office/drawing/2014/main" xmlns="" id="{46CFC4D1-A30F-4292-98B7-E845F79C4E8E}"/>
              </a:ext>
            </a:extLst>
          </p:cNvPr>
          <p:cNvPicPr>
            <a:picLocks noChangeAspect="1"/>
          </p:cNvPicPr>
          <p:nvPr/>
        </p:nvPicPr>
        <p:blipFill>
          <a:blip r:embed="rId7"/>
          <a:stretch>
            <a:fillRect/>
          </a:stretch>
        </p:blipFill>
        <p:spPr>
          <a:xfrm>
            <a:off x="1199456" y="4783130"/>
            <a:ext cx="2922423" cy="2075167"/>
          </a:xfrm>
          <a:prstGeom prst="rect">
            <a:avLst/>
          </a:prstGeom>
        </p:spPr>
      </p:pic>
      <p:sp>
        <p:nvSpPr>
          <p:cNvPr id="16" name="正方形/長方形 15">
            <a:extLst>
              <a:ext uri="{FF2B5EF4-FFF2-40B4-BE49-F238E27FC236}">
                <a16:creationId xmlns:a16="http://schemas.microsoft.com/office/drawing/2014/main" xmlns="" id="{37082A3B-9EC4-48F6-92D0-E196A6DED0A9}"/>
              </a:ext>
            </a:extLst>
          </p:cNvPr>
          <p:cNvSpPr/>
          <p:nvPr/>
        </p:nvSpPr>
        <p:spPr>
          <a:xfrm>
            <a:off x="1487487" y="4869160"/>
            <a:ext cx="1843774" cy="261610"/>
          </a:xfrm>
          <a:prstGeom prst="rect">
            <a:avLst/>
          </a:prstGeom>
        </p:spPr>
        <p:txBody>
          <a:bodyPr wrap="none">
            <a:spAutoFit/>
          </a:bodyPr>
          <a:lstStyle/>
          <a:p>
            <a:r>
              <a:rPr lang="en-US" altLang="ja-JP" sz="1100" dirty="0"/>
              <a:t>CFC</a:t>
            </a:r>
            <a:r>
              <a:rPr lang="ja-JP" altLang="en-US" sz="1100" dirty="0"/>
              <a:t> </a:t>
            </a:r>
            <a:r>
              <a:rPr lang="en-US" altLang="ja-JP" sz="1100" dirty="0"/>
              <a:t>Emission</a:t>
            </a:r>
            <a:r>
              <a:rPr lang="ja-JP" altLang="en-US" sz="1100" dirty="0"/>
              <a:t> </a:t>
            </a:r>
            <a:r>
              <a:rPr lang="en-US" altLang="ja-JP" sz="1100" dirty="0"/>
              <a:t>from</a:t>
            </a:r>
            <a:r>
              <a:rPr lang="ja-JP" altLang="en-US" sz="1100" dirty="0"/>
              <a:t> </a:t>
            </a:r>
            <a:r>
              <a:rPr lang="en-US" altLang="ja-JP" sz="1100" dirty="0"/>
              <a:t>China</a:t>
            </a:r>
            <a:endParaRPr lang="ja-JP" altLang="en-US" sz="1100" dirty="0"/>
          </a:p>
        </p:txBody>
      </p:sp>
      <p:pic>
        <p:nvPicPr>
          <p:cNvPr id="5" name="図 4">
            <a:extLst>
              <a:ext uri="{FF2B5EF4-FFF2-40B4-BE49-F238E27FC236}">
                <a16:creationId xmlns:a16="http://schemas.microsoft.com/office/drawing/2014/main" xmlns="" id="{59F7EDAB-BCE0-476B-A170-EA9C6D5DEFDE}"/>
              </a:ext>
            </a:extLst>
          </p:cNvPr>
          <p:cNvPicPr>
            <a:picLocks noChangeAspect="1"/>
          </p:cNvPicPr>
          <p:nvPr/>
        </p:nvPicPr>
        <p:blipFill>
          <a:blip r:embed="rId8"/>
          <a:stretch>
            <a:fillRect/>
          </a:stretch>
        </p:blipFill>
        <p:spPr>
          <a:xfrm>
            <a:off x="8550597" y="1052736"/>
            <a:ext cx="2688167" cy="2078763"/>
          </a:xfrm>
          <a:prstGeom prst="rect">
            <a:avLst/>
          </a:prstGeom>
        </p:spPr>
      </p:pic>
      <p:pic>
        <p:nvPicPr>
          <p:cNvPr id="7" name="図 6">
            <a:extLst>
              <a:ext uri="{FF2B5EF4-FFF2-40B4-BE49-F238E27FC236}">
                <a16:creationId xmlns:a16="http://schemas.microsoft.com/office/drawing/2014/main" xmlns="" id="{EEC693AC-2376-4C16-9254-90B34B67F1CC}"/>
              </a:ext>
            </a:extLst>
          </p:cNvPr>
          <p:cNvPicPr>
            <a:picLocks noChangeAspect="1"/>
          </p:cNvPicPr>
          <p:nvPr/>
        </p:nvPicPr>
        <p:blipFill>
          <a:blip r:embed="rId9"/>
          <a:stretch>
            <a:fillRect/>
          </a:stretch>
        </p:blipFill>
        <p:spPr>
          <a:xfrm>
            <a:off x="8499892" y="3175184"/>
            <a:ext cx="2738871" cy="2126025"/>
          </a:xfrm>
          <a:prstGeom prst="rect">
            <a:avLst/>
          </a:prstGeom>
        </p:spPr>
      </p:pic>
      <p:sp>
        <p:nvSpPr>
          <p:cNvPr id="17" name="テキスト ボックス 16">
            <a:extLst>
              <a:ext uri="{FF2B5EF4-FFF2-40B4-BE49-F238E27FC236}">
                <a16:creationId xmlns:a16="http://schemas.microsoft.com/office/drawing/2014/main" xmlns="" id="{D4DB5F46-B454-4471-BC3B-F8C158958D3D}"/>
              </a:ext>
            </a:extLst>
          </p:cNvPr>
          <p:cNvSpPr txBox="1">
            <a:spLocks noChangeArrowheads="1"/>
          </p:cNvSpPr>
          <p:nvPr/>
        </p:nvSpPr>
        <p:spPr bwMode="auto">
          <a:xfrm>
            <a:off x="8694612" y="5322694"/>
            <a:ext cx="2585964" cy="338554"/>
          </a:xfrm>
          <a:prstGeom prst="rect">
            <a:avLst/>
          </a:prstGeom>
          <a:noFill/>
          <a:ln w="9525">
            <a:noFill/>
            <a:miter lim="800000"/>
            <a:headEnd/>
            <a:tailEnd/>
          </a:ln>
        </p:spPr>
        <p:txBody>
          <a:bodyPr wrap="none">
            <a:spAutoFit/>
          </a:bodyPr>
          <a:lstStyle/>
          <a:p>
            <a:r>
              <a:rPr lang="en-US" altLang="ja-JP" sz="1600" dirty="0"/>
              <a:t>[</a:t>
            </a:r>
            <a:r>
              <a:rPr lang="en-US" altLang="ja-JP" sz="1600" dirty="0" err="1"/>
              <a:t>Prinn</a:t>
            </a:r>
            <a:r>
              <a:rPr lang="en-US" altLang="ja-JP" sz="1600" dirty="0"/>
              <a:t> et al., ESSD, 2018]</a:t>
            </a:r>
            <a:endParaRPr lang="ja-JP" altLang="en-US" sz="1600" dirty="0"/>
          </a:p>
        </p:txBody>
      </p:sp>
    </p:spTree>
    <p:extLst>
      <p:ext uri="{BB962C8B-B14F-4D97-AF65-F5344CB8AC3E}">
        <p14:creationId xmlns:p14="http://schemas.microsoft.com/office/powerpoint/2010/main" val="34962135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xmlns="" id="{7B2080CD-2C7B-46CE-868D-0DD9716B0F84}"/>
              </a:ext>
            </a:extLst>
          </p:cNvPr>
          <p:cNvSpPr>
            <a:spLocks noGrp="1"/>
          </p:cNvSpPr>
          <p:nvPr>
            <p:ph type="sldNum" sz="quarter" idx="12"/>
          </p:nvPr>
        </p:nvSpPr>
        <p:spPr/>
        <p:txBody>
          <a:bodyPr/>
          <a:lstStyle/>
          <a:p>
            <a:fld id="{7BA6D0D7-F267-4081-9513-1CDB862539BF}" type="slidenum">
              <a:rPr kumimoji="1" lang="ja-JP" altLang="en-US" smtClean="0"/>
              <a:pPr/>
              <a:t>7</a:t>
            </a:fld>
            <a:endParaRPr kumimoji="1" lang="ja-JP" altLang="en-US"/>
          </a:p>
        </p:txBody>
      </p:sp>
      <p:pic>
        <p:nvPicPr>
          <p:cNvPr id="5" name="図 4">
            <a:extLst>
              <a:ext uri="{FF2B5EF4-FFF2-40B4-BE49-F238E27FC236}">
                <a16:creationId xmlns:a16="http://schemas.microsoft.com/office/drawing/2014/main" xmlns="" id="{ABF15F6F-F210-4B78-BE51-B3196E3988F9}"/>
              </a:ext>
            </a:extLst>
          </p:cNvPr>
          <p:cNvPicPr>
            <a:picLocks noChangeAspect="1"/>
          </p:cNvPicPr>
          <p:nvPr/>
        </p:nvPicPr>
        <p:blipFill>
          <a:blip r:embed="rId2"/>
          <a:stretch>
            <a:fillRect/>
          </a:stretch>
        </p:blipFill>
        <p:spPr>
          <a:xfrm>
            <a:off x="2063552" y="692697"/>
            <a:ext cx="8100392" cy="2473543"/>
          </a:xfrm>
          <a:prstGeom prst="rect">
            <a:avLst/>
          </a:prstGeom>
        </p:spPr>
      </p:pic>
      <p:pic>
        <p:nvPicPr>
          <p:cNvPr id="6" name="図 5">
            <a:extLst>
              <a:ext uri="{FF2B5EF4-FFF2-40B4-BE49-F238E27FC236}">
                <a16:creationId xmlns:a16="http://schemas.microsoft.com/office/drawing/2014/main" xmlns="" id="{F0FF60A2-4537-43BF-94A7-5100167711FA}"/>
              </a:ext>
            </a:extLst>
          </p:cNvPr>
          <p:cNvPicPr>
            <a:picLocks noChangeAspect="1"/>
          </p:cNvPicPr>
          <p:nvPr/>
        </p:nvPicPr>
        <p:blipFill>
          <a:blip r:embed="rId3"/>
          <a:stretch>
            <a:fillRect/>
          </a:stretch>
        </p:blipFill>
        <p:spPr>
          <a:xfrm>
            <a:off x="5729083" y="735486"/>
            <a:ext cx="4417426" cy="317250"/>
          </a:xfrm>
          <a:prstGeom prst="rect">
            <a:avLst/>
          </a:prstGeom>
        </p:spPr>
      </p:pic>
      <p:pic>
        <p:nvPicPr>
          <p:cNvPr id="7" name="図 6">
            <a:extLst>
              <a:ext uri="{FF2B5EF4-FFF2-40B4-BE49-F238E27FC236}">
                <a16:creationId xmlns:a16="http://schemas.microsoft.com/office/drawing/2014/main" xmlns="" id="{A50463D3-1C5D-4A67-8950-D1A379FE676C}"/>
              </a:ext>
            </a:extLst>
          </p:cNvPr>
          <p:cNvPicPr>
            <a:picLocks noChangeAspect="1"/>
          </p:cNvPicPr>
          <p:nvPr/>
        </p:nvPicPr>
        <p:blipFill>
          <a:blip r:embed="rId4"/>
          <a:stretch>
            <a:fillRect/>
          </a:stretch>
        </p:blipFill>
        <p:spPr>
          <a:xfrm>
            <a:off x="1524000" y="3375076"/>
            <a:ext cx="5364088" cy="3006252"/>
          </a:xfrm>
          <a:prstGeom prst="rect">
            <a:avLst/>
          </a:prstGeom>
        </p:spPr>
      </p:pic>
      <p:pic>
        <p:nvPicPr>
          <p:cNvPr id="8" name="図 7">
            <a:extLst>
              <a:ext uri="{FF2B5EF4-FFF2-40B4-BE49-F238E27FC236}">
                <a16:creationId xmlns:a16="http://schemas.microsoft.com/office/drawing/2014/main" xmlns="" id="{691E8019-366C-4E05-A6D7-EFE6114D3DA3}"/>
              </a:ext>
            </a:extLst>
          </p:cNvPr>
          <p:cNvPicPr>
            <a:picLocks noChangeAspect="1"/>
          </p:cNvPicPr>
          <p:nvPr/>
        </p:nvPicPr>
        <p:blipFill>
          <a:blip r:embed="rId5"/>
          <a:stretch>
            <a:fillRect/>
          </a:stretch>
        </p:blipFill>
        <p:spPr>
          <a:xfrm>
            <a:off x="7248128" y="2996952"/>
            <a:ext cx="2627784" cy="1920904"/>
          </a:xfrm>
          <a:prstGeom prst="rect">
            <a:avLst/>
          </a:prstGeom>
        </p:spPr>
      </p:pic>
      <p:pic>
        <p:nvPicPr>
          <p:cNvPr id="9" name="図 8">
            <a:extLst>
              <a:ext uri="{FF2B5EF4-FFF2-40B4-BE49-F238E27FC236}">
                <a16:creationId xmlns:a16="http://schemas.microsoft.com/office/drawing/2014/main" xmlns="" id="{A090EE08-E93B-4442-B7BA-E26004FD9404}"/>
              </a:ext>
            </a:extLst>
          </p:cNvPr>
          <p:cNvPicPr>
            <a:picLocks noChangeAspect="1"/>
          </p:cNvPicPr>
          <p:nvPr/>
        </p:nvPicPr>
        <p:blipFill>
          <a:blip r:embed="rId6"/>
          <a:stretch>
            <a:fillRect/>
          </a:stretch>
        </p:blipFill>
        <p:spPr>
          <a:xfrm>
            <a:off x="6883808" y="4917856"/>
            <a:ext cx="3607104" cy="1751504"/>
          </a:xfrm>
          <a:prstGeom prst="rect">
            <a:avLst/>
          </a:prstGeom>
        </p:spPr>
      </p:pic>
      <p:sp>
        <p:nvSpPr>
          <p:cNvPr id="10" name="テキスト ボックス 9">
            <a:extLst>
              <a:ext uri="{FF2B5EF4-FFF2-40B4-BE49-F238E27FC236}">
                <a16:creationId xmlns:a16="http://schemas.microsoft.com/office/drawing/2014/main" xmlns="" id="{4214FB9F-B8ED-4F45-A1B5-6F95116A579C}"/>
              </a:ext>
            </a:extLst>
          </p:cNvPr>
          <p:cNvSpPr txBox="1">
            <a:spLocks noChangeArrowheads="1"/>
          </p:cNvSpPr>
          <p:nvPr/>
        </p:nvSpPr>
        <p:spPr bwMode="auto">
          <a:xfrm>
            <a:off x="3275289" y="6420888"/>
            <a:ext cx="2839239" cy="338554"/>
          </a:xfrm>
          <a:prstGeom prst="rect">
            <a:avLst/>
          </a:prstGeom>
          <a:noFill/>
          <a:ln w="9525">
            <a:noFill/>
            <a:miter lim="800000"/>
            <a:headEnd/>
            <a:tailEnd/>
          </a:ln>
        </p:spPr>
        <p:txBody>
          <a:bodyPr wrap="none">
            <a:spAutoFit/>
          </a:bodyPr>
          <a:lstStyle/>
          <a:p>
            <a:r>
              <a:rPr lang="en-US" altLang="ja-JP" sz="1600" dirty="0"/>
              <a:t>[</a:t>
            </a:r>
            <a:r>
              <a:rPr lang="en-US" altLang="ja-JP" sz="1600" dirty="0" err="1"/>
              <a:t>Montzka</a:t>
            </a:r>
            <a:r>
              <a:rPr lang="en-US" altLang="ja-JP" sz="1600" dirty="0"/>
              <a:t> et ., 2018, Nature]</a:t>
            </a:r>
            <a:endParaRPr lang="ja-JP" altLang="en-US" sz="1600" dirty="0"/>
          </a:p>
        </p:txBody>
      </p:sp>
      <p:pic>
        <p:nvPicPr>
          <p:cNvPr id="11" name="図 10">
            <a:extLst>
              <a:ext uri="{FF2B5EF4-FFF2-40B4-BE49-F238E27FC236}">
                <a16:creationId xmlns:a16="http://schemas.microsoft.com/office/drawing/2014/main" xmlns="" id="{5E8FA8D5-87EC-472E-928D-860A990CF0F6}"/>
              </a:ext>
            </a:extLst>
          </p:cNvPr>
          <p:cNvPicPr>
            <a:picLocks noChangeAspect="1"/>
          </p:cNvPicPr>
          <p:nvPr/>
        </p:nvPicPr>
        <p:blipFill>
          <a:blip r:embed="rId7"/>
          <a:stretch>
            <a:fillRect/>
          </a:stretch>
        </p:blipFill>
        <p:spPr>
          <a:xfrm>
            <a:off x="1832227" y="6221064"/>
            <a:ext cx="2327946" cy="265828"/>
          </a:xfrm>
          <a:prstGeom prst="rect">
            <a:avLst/>
          </a:prstGeom>
        </p:spPr>
      </p:pic>
    </p:spTree>
    <p:extLst>
      <p:ext uri="{BB962C8B-B14F-4D97-AF65-F5344CB8AC3E}">
        <p14:creationId xmlns:p14="http://schemas.microsoft.com/office/powerpoint/2010/main" val="25510921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47B578E1-C4BA-4A7D-9F57-94A83BDF1F2B}"/>
              </a:ext>
            </a:extLst>
          </p:cNvPr>
          <p:cNvSpPr>
            <a:spLocks noGrp="1"/>
          </p:cNvSpPr>
          <p:nvPr>
            <p:ph type="title"/>
          </p:nvPr>
        </p:nvSpPr>
        <p:spPr>
          <a:xfrm>
            <a:off x="2152650" y="574018"/>
            <a:ext cx="7886700" cy="694743"/>
          </a:xfrm>
        </p:spPr>
        <p:txBody>
          <a:bodyPr>
            <a:normAutofit fontScale="90000"/>
          </a:bodyPr>
          <a:lstStyle/>
          <a:p>
            <a:r>
              <a:rPr kumimoji="1" lang="en-US" altLang="ja-JP" dirty="0"/>
              <a:t>Recent Trends of CFCs/HCFCs</a:t>
            </a:r>
            <a:endParaRPr kumimoji="1" lang="ja-JP" altLang="en-US" dirty="0"/>
          </a:p>
        </p:txBody>
      </p:sp>
      <p:sp>
        <p:nvSpPr>
          <p:cNvPr id="4" name="スライド番号プレースホルダー 3">
            <a:extLst>
              <a:ext uri="{FF2B5EF4-FFF2-40B4-BE49-F238E27FC236}">
                <a16:creationId xmlns:a16="http://schemas.microsoft.com/office/drawing/2014/main" xmlns="" id="{7B2080CD-2C7B-46CE-868D-0DD9716B0F84}"/>
              </a:ext>
            </a:extLst>
          </p:cNvPr>
          <p:cNvSpPr>
            <a:spLocks noGrp="1"/>
          </p:cNvSpPr>
          <p:nvPr>
            <p:ph type="sldNum" sz="quarter" idx="12"/>
          </p:nvPr>
        </p:nvSpPr>
        <p:spPr/>
        <p:txBody>
          <a:bodyPr/>
          <a:lstStyle/>
          <a:p>
            <a:fld id="{7BA6D0D7-F267-4081-9513-1CDB862539BF}" type="slidenum">
              <a:rPr kumimoji="1" lang="ja-JP" altLang="en-US" smtClean="0"/>
              <a:pPr/>
              <a:t>8</a:t>
            </a:fld>
            <a:endParaRPr kumimoji="1" lang="ja-JP" altLang="en-US"/>
          </a:p>
        </p:txBody>
      </p:sp>
      <p:sp>
        <p:nvSpPr>
          <p:cNvPr id="13" name="テキスト ボックス 12">
            <a:extLst>
              <a:ext uri="{FF2B5EF4-FFF2-40B4-BE49-F238E27FC236}">
                <a16:creationId xmlns:a16="http://schemas.microsoft.com/office/drawing/2014/main" xmlns="" id="{0845F859-BD69-4D71-BA09-044669C25F10}"/>
              </a:ext>
            </a:extLst>
          </p:cNvPr>
          <p:cNvSpPr txBox="1">
            <a:spLocks noChangeArrowheads="1"/>
          </p:cNvSpPr>
          <p:nvPr/>
        </p:nvSpPr>
        <p:spPr bwMode="auto">
          <a:xfrm>
            <a:off x="7902524" y="6114782"/>
            <a:ext cx="2585964" cy="338554"/>
          </a:xfrm>
          <a:prstGeom prst="rect">
            <a:avLst/>
          </a:prstGeom>
          <a:noFill/>
          <a:ln w="9525">
            <a:noFill/>
            <a:miter lim="800000"/>
            <a:headEnd/>
            <a:tailEnd/>
          </a:ln>
        </p:spPr>
        <p:txBody>
          <a:bodyPr wrap="none">
            <a:spAutoFit/>
          </a:bodyPr>
          <a:lstStyle/>
          <a:p>
            <a:r>
              <a:rPr lang="en-US" altLang="ja-JP" sz="1600" dirty="0"/>
              <a:t>[</a:t>
            </a:r>
            <a:r>
              <a:rPr lang="en-US" altLang="ja-JP" sz="1600" dirty="0" err="1"/>
              <a:t>Prinn</a:t>
            </a:r>
            <a:r>
              <a:rPr lang="en-US" altLang="ja-JP" sz="1600" dirty="0"/>
              <a:t> et al., ESSD, 2018]</a:t>
            </a:r>
            <a:endParaRPr lang="ja-JP" altLang="en-US" sz="1600" dirty="0"/>
          </a:p>
        </p:txBody>
      </p:sp>
      <p:pic>
        <p:nvPicPr>
          <p:cNvPr id="3" name="図 2">
            <a:extLst>
              <a:ext uri="{FF2B5EF4-FFF2-40B4-BE49-F238E27FC236}">
                <a16:creationId xmlns:a16="http://schemas.microsoft.com/office/drawing/2014/main" xmlns="" id="{AAD0DCE5-49C0-4782-85FC-292D6BCBF0B1}"/>
              </a:ext>
            </a:extLst>
          </p:cNvPr>
          <p:cNvPicPr>
            <a:picLocks noChangeAspect="1"/>
          </p:cNvPicPr>
          <p:nvPr/>
        </p:nvPicPr>
        <p:blipFill>
          <a:blip r:embed="rId2"/>
          <a:stretch>
            <a:fillRect/>
          </a:stretch>
        </p:blipFill>
        <p:spPr>
          <a:xfrm>
            <a:off x="1775520" y="1415065"/>
            <a:ext cx="8724988" cy="4627342"/>
          </a:xfrm>
          <a:prstGeom prst="rect">
            <a:avLst/>
          </a:prstGeom>
        </p:spPr>
      </p:pic>
    </p:spTree>
    <p:extLst>
      <p:ext uri="{BB962C8B-B14F-4D97-AF65-F5344CB8AC3E}">
        <p14:creationId xmlns:p14="http://schemas.microsoft.com/office/powerpoint/2010/main" val="20644741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47B578E1-C4BA-4A7D-9F57-94A83BDF1F2B}"/>
              </a:ext>
            </a:extLst>
          </p:cNvPr>
          <p:cNvSpPr>
            <a:spLocks noGrp="1"/>
          </p:cNvSpPr>
          <p:nvPr>
            <p:ph type="title"/>
          </p:nvPr>
        </p:nvSpPr>
        <p:spPr>
          <a:xfrm>
            <a:off x="2152650" y="574018"/>
            <a:ext cx="7886700" cy="694743"/>
          </a:xfrm>
        </p:spPr>
        <p:txBody>
          <a:bodyPr>
            <a:normAutofit fontScale="90000"/>
          </a:bodyPr>
          <a:lstStyle/>
          <a:p>
            <a:r>
              <a:rPr kumimoji="1" lang="en-US" altLang="ja-JP" dirty="0"/>
              <a:t>Recent Trends of HFCs</a:t>
            </a:r>
            <a:endParaRPr kumimoji="1" lang="ja-JP" altLang="en-US" dirty="0"/>
          </a:p>
        </p:txBody>
      </p:sp>
      <p:sp>
        <p:nvSpPr>
          <p:cNvPr id="4" name="スライド番号プレースホルダー 3">
            <a:extLst>
              <a:ext uri="{FF2B5EF4-FFF2-40B4-BE49-F238E27FC236}">
                <a16:creationId xmlns:a16="http://schemas.microsoft.com/office/drawing/2014/main" xmlns="" id="{7B2080CD-2C7B-46CE-868D-0DD9716B0F84}"/>
              </a:ext>
            </a:extLst>
          </p:cNvPr>
          <p:cNvSpPr>
            <a:spLocks noGrp="1"/>
          </p:cNvSpPr>
          <p:nvPr>
            <p:ph type="sldNum" sz="quarter" idx="12"/>
          </p:nvPr>
        </p:nvSpPr>
        <p:spPr/>
        <p:txBody>
          <a:bodyPr/>
          <a:lstStyle/>
          <a:p>
            <a:fld id="{7BA6D0D7-F267-4081-9513-1CDB862539BF}" type="slidenum">
              <a:rPr kumimoji="1" lang="ja-JP" altLang="en-US" smtClean="0"/>
              <a:pPr/>
              <a:t>9</a:t>
            </a:fld>
            <a:endParaRPr kumimoji="1" lang="ja-JP" altLang="en-US"/>
          </a:p>
        </p:txBody>
      </p:sp>
      <p:sp>
        <p:nvSpPr>
          <p:cNvPr id="13" name="テキスト ボックス 12">
            <a:extLst>
              <a:ext uri="{FF2B5EF4-FFF2-40B4-BE49-F238E27FC236}">
                <a16:creationId xmlns:a16="http://schemas.microsoft.com/office/drawing/2014/main" xmlns="" id="{0845F859-BD69-4D71-BA09-044669C25F10}"/>
              </a:ext>
            </a:extLst>
          </p:cNvPr>
          <p:cNvSpPr txBox="1">
            <a:spLocks noChangeArrowheads="1"/>
          </p:cNvSpPr>
          <p:nvPr/>
        </p:nvSpPr>
        <p:spPr bwMode="auto">
          <a:xfrm>
            <a:off x="9038713" y="5011340"/>
            <a:ext cx="2644955" cy="338554"/>
          </a:xfrm>
          <a:prstGeom prst="rect">
            <a:avLst/>
          </a:prstGeom>
          <a:noFill/>
          <a:ln w="9525">
            <a:noFill/>
            <a:miter lim="800000"/>
            <a:headEnd/>
            <a:tailEnd/>
          </a:ln>
        </p:spPr>
        <p:txBody>
          <a:bodyPr wrap="none">
            <a:spAutoFit/>
          </a:bodyPr>
          <a:lstStyle/>
          <a:p>
            <a:r>
              <a:rPr lang="en-US" altLang="ja-JP" sz="1600" dirty="0"/>
              <a:t>[WMO, O</a:t>
            </a:r>
            <a:r>
              <a:rPr lang="en-US" altLang="ja-JP" sz="1600" baseline="-25000" dirty="0"/>
              <a:t>3</a:t>
            </a:r>
            <a:r>
              <a:rPr lang="en-US" altLang="ja-JP" sz="1600" dirty="0"/>
              <a:t> </a:t>
            </a:r>
            <a:r>
              <a:rPr lang="en-US" altLang="ja-JP" sz="1600" dirty="0" smtClean="0"/>
              <a:t>Assessment</a:t>
            </a:r>
            <a:r>
              <a:rPr lang="en-US" altLang="ja-JP" sz="1600" dirty="0"/>
              <a:t>, </a:t>
            </a:r>
            <a:r>
              <a:rPr lang="en-US" altLang="ja-JP" sz="1600" dirty="0" smtClean="0"/>
              <a:t>2014</a:t>
            </a:r>
            <a:r>
              <a:rPr lang="en-US" altLang="ja-JP" sz="1600" dirty="0"/>
              <a:t>]</a:t>
            </a:r>
            <a:endParaRPr lang="ja-JP" altLang="en-US" sz="1600" dirty="0"/>
          </a:p>
        </p:txBody>
      </p:sp>
      <p:pic>
        <p:nvPicPr>
          <p:cNvPr id="3" name="図 2">
            <a:extLst>
              <a:ext uri="{FF2B5EF4-FFF2-40B4-BE49-F238E27FC236}">
                <a16:creationId xmlns:a16="http://schemas.microsoft.com/office/drawing/2014/main" xmlns="" id="{0301A2C9-2AF6-44ED-B953-3608AFECF87F}"/>
              </a:ext>
            </a:extLst>
          </p:cNvPr>
          <p:cNvPicPr>
            <a:picLocks noChangeAspect="1"/>
          </p:cNvPicPr>
          <p:nvPr/>
        </p:nvPicPr>
        <p:blipFill>
          <a:blip r:embed="rId2"/>
          <a:stretch>
            <a:fillRect/>
          </a:stretch>
        </p:blipFill>
        <p:spPr>
          <a:xfrm>
            <a:off x="2711624" y="1158301"/>
            <a:ext cx="6120680" cy="4902801"/>
          </a:xfrm>
          <a:prstGeom prst="rect">
            <a:avLst/>
          </a:prstGeom>
        </p:spPr>
      </p:pic>
      <p:pic>
        <p:nvPicPr>
          <p:cNvPr id="14" name="図 13">
            <a:extLst>
              <a:ext uri="{FF2B5EF4-FFF2-40B4-BE49-F238E27FC236}">
                <a16:creationId xmlns:a16="http://schemas.microsoft.com/office/drawing/2014/main" xmlns="" id="{A235F53C-7577-4EFA-8998-3F8FD8C4DE72}"/>
              </a:ext>
            </a:extLst>
          </p:cNvPr>
          <p:cNvPicPr>
            <a:picLocks noChangeAspect="1"/>
          </p:cNvPicPr>
          <p:nvPr/>
        </p:nvPicPr>
        <p:blipFill>
          <a:blip r:embed="rId3"/>
          <a:stretch>
            <a:fillRect/>
          </a:stretch>
        </p:blipFill>
        <p:spPr>
          <a:xfrm>
            <a:off x="2639616" y="6188732"/>
            <a:ext cx="6660232" cy="696652"/>
          </a:xfrm>
          <a:prstGeom prst="rect">
            <a:avLst/>
          </a:prstGeom>
        </p:spPr>
      </p:pic>
    </p:spTree>
    <p:extLst>
      <p:ext uri="{BB962C8B-B14F-4D97-AF65-F5344CB8AC3E}">
        <p14:creationId xmlns:p14="http://schemas.microsoft.com/office/powerpoint/2010/main" val="363279047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9409</TotalTime>
  <Words>1114</Words>
  <Application>Microsoft Office PowerPoint</Application>
  <PresentationFormat>ワイド画面</PresentationFormat>
  <Paragraphs>262</Paragraphs>
  <Slides>27</Slides>
  <Notes>0</Notes>
  <HiddenSlides>0</HiddenSlides>
  <MMClips>0</MMClips>
  <ScaleCrop>false</ScaleCrop>
  <HeadingPairs>
    <vt:vector size="8" baseType="variant">
      <vt:variant>
        <vt:lpstr>使用されているフォント</vt:lpstr>
      </vt:variant>
      <vt:variant>
        <vt:i4>8</vt:i4>
      </vt:variant>
      <vt:variant>
        <vt:lpstr>テーマ</vt:lpstr>
      </vt:variant>
      <vt:variant>
        <vt:i4>1</vt:i4>
      </vt:variant>
      <vt:variant>
        <vt:lpstr>埋め込まれた OLE サーバー</vt:lpstr>
      </vt:variant>
      <vt:variant>
        <vt:i4>1</vt:i4>
      </vt:variant>
      <vt:variant>
        <vt:lpstr>スライド タイトル</vt:lpstr>
      </vt:variant>
      <vt:variant>
        <vt:i4>27</vt:i4>
      </vt:variant>
    </vt:vector>
  </HeadingPairs>
  <TitlesOfParts>
    <vt:vector size="37" baseType="lpstr">
      <vt:lpstr>Adobe Heiti Std R</vt:lpstr>
      <vt:lpstr>ＭＳ Ｐゴシック</vt:lpstr>
      <vt:lpstr>ＭＳ ゴシック</vt:lpstr>
      <vt:lpstr>ＭＳ 明朝</vt:lpstr>
      <vt:lpstr>Aharoni</vt:lpstr>
      <vt:lpstr>Arial</vt:lpstr>
      <vt:lpstr>Calibri</vt:lpstr>
      <vt:lpstr>Times New Roman</vt:lpstr>
      <vt:lpstr>Office テーマ</vt:lpstr>
      <vt:lpstr>Photo Editor ｲﾒｰｼﾞ</vt:lpstr>
      <vt:lpstr>Recent trends of HCFCs and HFCs revealed from ground-based FTIR measurements at Syowa Station, Antarctica, Rikubetsu, and Tsukuba, Japan</vt:lpstr>
      <vt:lpstr>Contents of Today’s Talk</vt:lpstr>
      <vt:lpstr>Contents of Today’s Talk</vt:lpstr>
      <vt:lpstr>Global Warming Potentials</vt:lpstr>
      <vt:lpstr>Phase out Schedule of CFCs/HCFCs/HFCs under the Montreal Protocol</vt:lpstr>
      <vt:lpstr>Global Emissions of CFCs/HCFCs</vt:lpstr>
      <vt:lpstr>PowerPoint プレゼンテーション</vt:lpstr>
      <vt:lpstr>Recent Trends of CFCs/HCFCs</vt:lpstr>
      <vt:lpstr>Recent Trends of HFCs</vt:lpstr>
      <vt:lpstr>Recent Trends of HFCs and Other Gases</vt:lpstr>
      <vt:lpstr>Global Radiative Forcings</vt:lpstr>
      <vt:lpstr>Effect of CFC/HCFC/HFC Emissions</vt:lpstr>
      <vt:lpstr>Contents of Today’s Talk</vt:lpstr>
      <vt:lpstr>HCFCs/HFCs Candidates for FTIR Retrievals</vt:lpstr>
      <vt:lpstr>Analyzed Data from 3 FTIR Sites</vt:lpstr>
      <vt:lpstr>Retrieval Parameters</vt:lpstr>
      <vt:lpstr>Fitting Example (CFC-11)</vt:lpstr>
      <vt:lpstr>Fitting Example (CFC-12)</vt:lpstr>
      <vt:lpstr>Fitting Example (HCFC-22)</vt:lpstr>
      <vt:lpstr>Fitting Example (HCFC-142b)</vt:lpstr>
      <vt:lpstr>Fitting Example (HFC-23)</vt:lpstr>
      <vt:lpstr>Time Series of FTIR Observations CFC-11, CFC-12</vt:lpstr>
      <vt:lpstr>Time Series of FTIR Observations</vt:lpstr>
      <vt:lpstr>Fitting Example (HFC-134a)</vt:lpstr>
      <vt:lpstr>Retrieved Profiles at Rikubetsu (HFC-134a)</vt:lpstr>
      <vt:lpstr>Summary</vt:lpstr>
      <vt:lpstr>Future Perspective: Emission Estimation by Inverse Model using FTIR observations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Unprecedented ozone depletion</dc:title>
  <dc:creator>Nakajima</dc:creator>
  <cp:lastModifiedBy>Hideaki Nakajima</cp:lastModifiedBy>
  <cp:revision>392</cp:revision>
  <dcterms:created xsi:type="dcterms:W3CDTF">2011-10-30T10:04:07Z</dcterms:created>
  <dcterms:modified xsi:type="dcterms:W3CDTF">2018-06-13T20:39:30Z</dcterms:modified>
</cp:coreProperties>
</file>