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80" r:id="rId3"/>
  </p:sldMasterIdLst>
  <p:notesMasterIdLst>
    <p:notesMasterId r:id="rId22"/>
  </p:notesMasterIdLst>
  <p:handoutMasterIdLst>
    <p:handoutMasterId r:id="rId23"/>
  </p:handoutMasterIdLst>
  <p:sldIdLst>
    <p:sldId id="480" r:id="rId4"/>
    <p:sldId id="489" r:id="rId5"/>
    <p:sldId id="321" r:id="rId6"/>
    <p:sldId id="481" r:id="rId7"/>
    <p:sldId id="482" r:id="rId8"/>
    <p:sldId id="488" r:id="rId9"/>
    <p:sldId id="483" r:id="rId10"/>
    <p:sldId id="485" r:id="rId11"/>
    <p:sldId id="484" r:id="rId12"/>
    <p:sldId id="490" r:id="rId13"/>
    <p:sldId id="506" r:id="rId14"/>
    <p:sldId id="510" r:id="rId15"/>
    <p:sldId id="509" r:id="rId16"/>
    <p:sldId id="497" r:id="rId17"/>
    <p:sldId id="491" r:id="rId18"/>
    <p:sldId id="507" r:id="rId19"/>
    <p:sldId id="505" r:id="rId20"/>
    <p:sldId id="430" r:id="rId21"/>
  </p:sldIdLst>
  <p:sldSz cx="9144000" cy="6858000" type="screen4x3"/>
  <p:notesSz cx="6805613" cy="99393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0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1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1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2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290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349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406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464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7" autoAdjust="0"/>
    <p:restoredTop sz="86107" autoAdjust="0"/>
  </p:normalViewPr>
  <p:slideViewPr>
    <p:cSldViewPr>
      <p:cViewPr varScale="1">
        <p:scale>
          <a:sx n="91" d="100"/>
          <a:sy n="91" d="100"/>
        </p:scale>
        <p:origin x="-9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324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6" cy="497855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4088" y="1"/>
            <a:ext cx="2949416" cy="497855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1EA144-9C06-4EF9-A9A9-5F2A9054D37E}" type="datetimeFigureOut">
              <a:rPr lang="de-DE"/>
              <a:pPr>
                <a:defRPr/>
              </a:pPr>
              <a:t>08.06.2018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41483"/>
            <a:ext cx="2949416" cy="495634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4088" y="9441483"/>
            <a:ext cx="2949416" cy="495634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BA2988-2090-456E-ACE4-8B81C32337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431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6" cy="497855"/>
          </a:xfrm>
          <a:prstGeom prst="rect">
            <a:avLst/>
          </a:prstGeom>
        </p:spPr>
        <p:txBody>
          <a:bodyPr vert="horz" lIns="91395" tIns="45697" rIns="91395" bIns="4569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5143" y="1"/>
            <a:ext cx="2949416" cy="497855"/>
          </a:xfrm>
          <a:prstGeom prst="rect">
            <a:avLst/>
          </a:prstGeom>
        </p:spPr>
        <p:txBody>
          <a:bodyPr vert="horz" lIns="91395" tIns="45697" rIns="91395" bIns="4569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591E37-71A4-4351-84C1-270835082572}" type="datetimeFigureOut">
              <a:rPr lang="de-DE"/>
              <a:pPr>
                <a:defRPr/>
              </a:pPr>
              <a:t>08.06.2018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5" tIns="45697" rIns="91395" bIns="45697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80" y="4720742"/>
            <a:ext cx="5443857" cy="4474036"/>
          </a:xfrm>
          <a:prstGeom prst="rect">
            <a:avLst/>
          </a:prstGeom>
        </p:spPr>
        <p:txBody>
          <a:bodyPr vert="horz" lIns="91395" tIns="45697" rIns="91395" bIns="45697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41483"/>
            <a:ext cx="2949416" cy="495634"/>
          </a:xfrm>
          <a:prstGeom prst="rect">
            <a:avLst/>
          </a:prstGeom>
        </p:spPr>
        <p:txBody>
          <a:bodyPr vert="horz" lIns="91395" tIns="45697" rIns="91395" bIns="4569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5143" y="9441483"/>
            <a:ext cx="2949416" cy="495634"/>
          </a:xfrm>
          <a:prstGeom prst="rect">
            <a:avLst/>
          </a:prstGeom>
        </p:spPr>
        <p:txBody>
          <a:bodyPr vert="horz" lIns="91395" tIns="45697" rIns="91395" bIns="4569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3ED5DB-69BD-44E8-BCEF-822AE16B39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481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1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3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90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9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6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4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Alle Beteiligten aufführen!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3ED5DB-69BD-44E8-BCEF-822AE16B39C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61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3ED5DB-69BD-44E8-BCEF-822AE16B39C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69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5B8FB-B1AC-4CB7-911A-C0EA14E940CB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FA68C-C148-4AB2-9B65-2B35D47AC1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8925-40F8-4509-BFE7-3D1005A4A044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881A2-8A58-4E6A-AE65-66DF95919A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3" y="274641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1" y="274641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371F-E4F6-485D-BA9C-9C578FB1AC1C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83320-E606-47CD-AED8-93B7906F0D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3" y="0"/>
            <a:ext cx="9143999" cy="6858000"/>
          </a:xfrm>
          <a:prstGeom prst="rect">
            <a:avLst/>
          </a:prstGeom>
          <a:solidFill>
            <a:srgbClr val="0C406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1" tIns="45706" rIns="91411" bIns="4570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1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 descr="NDACC Logo C10-800p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03" y="388559"/>
            <a:ext cx="3376093" cy="249208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14209" y="3496426"/>
            <a:ext cx="8667770" cy="662696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lang="en-US" sz="3600" baseline="0" dirty="0" smtClean="0">
                <a:solidFill>
                  <a:srgbClr val="FFFFFF"/>
                </a:solidFill>
                <a:latin typeface="Arial"/>
                <a:cs typeface="Arial"/>
              </a:rPr>
              <a:t> you for your attention!</a:t>
            </a:r>
            <a:endParaRPr lang="en-US" sz="3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4314" y="4692672"/>
            <a:ext cx="8815387" cy="1843066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H" dirty="0" smtClean="0"/>
              <a:t>Insert contact information if wanted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803803" y="2999121"/>
            <a:ext cx="3376093" cy="369304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latin typeface="Arial"/>
                <a:cs typeface="Arial"/>
              </a:rPr>
              <a:t>www.ndacc.org</a:t>
            </a:r>
            <a:endParaRPr lang="en-US" b="0" i="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1323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6315" y="2130880"/>
            <a:ext cx="7771374" cy="1469571"/>
          </a:xfrm>
          <a:prstGeom prst="rect">
            <a:avLst/>
          </a:prstGeom>
        </p:spPr>
        <p:txBody>
          <a:bodyPr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345" y="3886200"/>
            <a:ext cx="6401313" cy="1752600"/>
          </a:xfrm>
          <a:prstGeom prst="rect">
            <a:avLst/>
          </a:prstGeom>
        </p:spPr>
        <p:txBody>
          <a:bodyPr lIns="75746" tIns="37873" rIns="75746" bIns="37873"/>
          <a:lstStyle>
            <a:lvl1pPr marL="0" indent="0" algn="ctr">
              <a:buNone/>
              <a:defRPr/>
            </a:lvl1pPr>
            <a:lvl2pPr marL="378730" indent="0" algn="ctr">
              <a:buNone/>
              <a:defRPr/>
            </a:lvl2pPr>
            <a:lvl3pPr marL="757460" indent="0" algn="ctr">
              <a:buNone/>
              <a:defRPr/>
            </a:lvl3pPr>
            <a:lvl4pPr marL="1136190" indent="0" algn="ctr">
              <a:buNone/>
              <a:defRPr/>
            </a:lvl4pPr>
            <a:lvl5pPr marL="1514920" indent="0" algn="ctr">
              <a:buNone/>
              <a:defRPr/>
            </a:lvl5pPr>
            <a:lvl6pPr marL="1893650" indent="0" algn="ctr">
              <a:buNone/>
              <a:defRPr/>
            </a:lvl6pPr>
            <a:lvl7pPr marL="2272380" indent="0" algn="ctr">
              <a:buNone/>
              <a:defRPr/>
            </a:lvl7pPr>
            <a:lvl8pPr marL="2651109" indent="0" algn="ctr">
              <a:buNone/>
              <a:defRPr/>
            </a:lvl8pPr>
            <a:lvl9pPr marL="302984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18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687" y="1600200"/>
            <a:ext cx="8230626" cy="4525736"/>
          </a:xfrm>
          <a:prstGeom prst="rect">
            <a:avLst/>
          </a:prstGeom>
        </p:spPr>
        <p:txBody>
          <a:bodyPr lIns="75746" tIns="37873" rIns="75746" bIns="3787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189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233" y="4407354"/>
            <a:ext cx="7772656" cy="1362075"/>
          </a:xfrm>
          <a:prstGeom prst="rect">
            <a:avLst/>
          </a:prstGeom>
        </p:spPr>
        <p:txBody>
          <a:bodyPr lIns="75746" tIns="37873" rIns="75746" bIns="37873" anchor="t"/>
          <a:lstStyle>
            <a:lvl1pPr algn="l">
              <a:defRPr sz="3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233" y="2906486"/>
            <a:ext cx="7772656" cy="1500868"/>
          </a:xfrm>
          <a:prstGeom prst="rect">
            <a:avLst/>
          </a:prstGeom>
        </p:spPr>
        <p:txBody>
          <a:bodyPr lIns="75746" tIns="37873" rIns="75746" bIns="37873" anchor="b"/>
          <a:lstStyle>
            <a:lvl1pPr marL="0" indent="0">
              <a:buNone/>
              <a:defRPr sz="1700"/>
            </a:lvl1pPr>
            <a:lvl2pPr marL="378730" indent="0">
              <a:buNone/>
              <a:defRPr sz="1500"/>
            </a:lvl2pPr>
            <a:lvl3pPr marL="757460" indent="0">
              <a:buNone/>
              <a:defRPr sz="1300"/>
            </a:lvl3pPr>
            <a:lvl4pPr marL="1136190" indent="0">
              <a:buNone/>
              <a:defRPr sz="1200"/>
            </a:lvl4pPr>
            <a:lvl5pPr marL="1514920" indent="0">
              <a:buNone/>
              <a:defRPr sz="1200"/>
            </a:lvl5pPr>
            <a:lvl6pPr marL="1893650" indent="0">
              <a:buNone/>
              <a:defRPr sz="1200"/>
            </a:lvl6pPr>
            <a:lvl7pPr marL="2272380" indent="0">
              <a:buNone/>
              <a:defRPr sz="1200"/>
            </a:lvl7pPr>
            <a:lvl8pPr marL="2651109" indent="0">
              <a:buNone/>
              <a:defRPr sz="1200"/>
            </a:lvl8pPr>
            <a:lvl9pPr marL="3029840" indent="0">
              <a:buNone/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09517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6688" y="1600200"/>
            <a:ext cx="4053737" cy="4525736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577" y="1600200"/>
            <a:ext cx="4053737" cy="4525736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061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6688" y="1534887"/>
            <a:ext cx="4040909" cy="639536"/>
          </a:xfrm>
          <a:prstGeom prst="rect">
            <a:avLst/>
          </a:prstGeom>
        </p:spPr>
        <p:txBody>
          <a:bodyPr lIns="75746" tIns="37873" rIns="75746" bIns="37873" anchor="b"/>
          <a:lstStyle>
            <a:lvl1pPr marL="0" indent="0">
              <a:buNone/>
              <a:defRPr sz="2000" b="1"/>
            </a:lvl1pPr>
            <a:lvl2pPr marL="378730" indent="0">
              <a:buNone/>
              <a:defRPr sz="1700" b="1"/>
            </a:lvl2pPr>
            <a:lvl3pPr marL="757460" indent="0">
              <a:buNone/>
              <a:defRPr sz="1500" b="1"/>
            </a:lvl3pPr>
            <a:lvl4pPr marL="1136190" indent="0">
              <a:buNone/>
              <a:defRPr sz="1300" b="1"/>
            </a:lvl4pPr>
            <a:lvl5pPr marL="1514920" indent="0">
              <a:buNone/>
              <a:defRPr sz="1300" b="1"/>
            </a:lvl5pPr>
            <a:lvl6pPr marL="1893650" indent="0">
              <a:buNone/>
              <a:defRPr sz="1300" b="1"/>
            </a:lvl6pPr>
            <a:lvl7pPr marL="2272380" indent="0">
              <a:buNone/>
              <a:defRPr sz="1300" b="1"/>
            </a:lvl7pPr>
            <a:lvl8pPr marL="2651109" indent="0">
              <a:buNone/>
              <a:defRPr sz="1300" b="1"/>
            </a:lvl8pPr>
            <a:lvl9pPr marL="3029840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688" y="2174422"/>
            <a:ext cx="4040909" cy="3951514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121" y="1534887"/>
            <a:ext cx="4042192" cy="639536"/>
          </a:xfrm>
          <a:prstGeom prst="rect">
            <a:avLst/>
          </a:prstGeom>
        </p:spPr>
        <p:txBody>
          <a:bodyPr lIns="75746" tIns="37873" rIns="75746" bIns="37873" anchor="b"/>
          <a:lstStyle>
            <a:lvl1pPr marL="0" indent="0">
              <a:buNone/>
              <a:defRPr sz="2000" b="1"/>
            </a:lvl1pPr>
            <a:lvl2pPr marL="378730" indent="0">
              <a:buNone/>
              <a:defRPr sz="1700" b="1"/>
            </a:lvl2pPr>
            <a:lvl3pPr marL="757460" indent="0">
              <a:buNone/>
              <a:defRPr sz="1500" b="1"/>
            </a:lvl3pPr>
            <a:lvl4pPr marL="1136190" indent="0">
              <a:buNone/>
              <a:defRPr sz="1300" b="1"/>
            </a:lvl4pPr>
            <a:lvl5pPr marL="1514920" indent="0">
              <a:buNone/>
              <a:defRPr sz="1300" b="1"/>
            </a:lvl5pPr>
            <a:lvl6pPr marL="1893650" indent="0">
              <a:buNone/>
              <a:defRPr sz="1300" b="1"/>
            </a:lvl6pPr>
            <a:lvl7pPr marL="2272380" indent="0">
              <a:buNone/>
              <a:defRPr sz="1300" b="1"/>
            </a:lvl7pPr>
            <a:lvl8pPr marL="2651109" indent="0">
              <a:buNone/>
              <a:defRPr sz="1300" b="1"/>
            </a:lvl8pPr>
            <a:lvl9pPr marL="3029840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121" y="2174422"/>
            <a:ext cx="4042192" cy="3951514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850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197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4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35FEE-2DFE-4E7F-BE17-5E76F1BE3976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C216-F7B6-4A09-BC08-F728BFF1B7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8" y="273504"/>
            <a:ext cx="3008233" cy="1162050"/>
          </a:xfrm>
          <a:prstGeom prst="rect">
            <a:avLst/>
          </a:prstGeom>
        </p:spPr>
        <p:txBody>
          <a:bodyPr lIns="75746" tIns="37873" rIns="75746" bIns="37873"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243" y="273504"/>
            <a:ext cx="5112070" cy="5852432"/>
          </a:xfrm>
          <a:prstGeom prst="rect">
            <a:avLst/>
          </a:prstGeom>
        </p:spPr>
        <p:txBody>
          <a:bodyPr lIns="75746" tIns="37873" rIns="75746" bIns="37873"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6688" y="1435554"/>
            <a:ext cx="3008233" cy="4690382"/>
          </a:xfrm>
          <a:prstGeom prst="rect">
            <a:avLst/>
          </a:prstGeom>
        </p:spPr>
        <p:txBody>
          <a:bodyPr lIns="75746" tIns="37873" rIns="75746" bIns="37873"/>
          <a:lstStyle>
            <a:lvl1pPr marL="0" indent="0">
              <a:buNone/>
              <a:defRPr sz="1200"/>
            </a:lvl1pPr>
            <a:lvl2pPr marL="378730" indent="0">
              <a:buNone/>
              <a:defRPr sz="1000"/>
            </a:lvl2pPr>
            <a:lvl3pPr marL="757460" indent="0">
              <a:buNone/>
              <a:defRPr sz="800"/>
            </a:lvl3pPr>
            <a:lvl4pPr marL="1136190" indent="0">
              <a:buNone/>
              <a:defRPr sz="700"/>
            </a:lvl4pPr>
            <a:lvl5pPr marL="1514920" indent="0">
              <a:buNone/>
              <a:defRPr sz="700"/>
            </a:lvl5pPr>
            <a:lvl6pPr marL="1893650" indent="0">
              <a:buNone/>
              <a:defRPr sz="700"/>
            </a:lvl6pPr>
            <a:lvl7pPr marL="2272380" indent="0">
              <a:buNone/>
              <a:defRPr sz="700"/>
            </a:lvl7pPr>
            <a:lvl8pPr marL="2651109" indent="0">
              <a:buNone/>
              <a:defRPr sz="700"/>
            </a:lvl8pPr>
            <a:lvl9pPr marL="3029840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01291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113" y="4800600"/>
            <a:ext cx="5486656" cy="567418"/>
          </a:xfrm>
          <a:prstGeom prst="rect">
            <a:avLst/>
          </a:prstGeom>
        </p:spPr>
        <p:txBody>
          <a:bodyPr lIns="75746" tIns="37873" rIns="75746" bIns="37873"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113" y="612321"/>
            <a:ext cx="5486656" cy="4114800"/>
          </a:xfrm>
          <a:prstGeom prst="rect">
            <a:avLst/>
          </a:prstGeom>
        </p:spPr>
        <p:txBody>
          <a:bodyPr lIns="75746" tIns="37873" rIns="75746" bIns="37873"/>
          <a:lstStyle>
            <a:lvl1pPr marL="0" indent="0">
              <a:buNone/>
              <a:defRPr sz="2700"/>
            </a:lvl1pPr>
            <a:lvl2pPr marL="378730" indent="0">
              <a:buNone/>
              <a:defRPr sz="2300"/>
            </a:lvl2pPr>
            <a:lvl3pPr marL="757460" indent="0">
              <a:buNone/>
              <a:defRPr sz="2000"/>
            </a:lvl3pPr>
            <a:lvl4pPr marL="1136190" indent="0">
              <a:buNone/>
              <a:defRPr sz="1700"/>
            </a:lvl4pPr>
            <a:lvl5pPr marL="1514920" indent="0">
              <a:buNone/>
              <a:defRPr sz="1700"/>
            </a:lvl5pPr>
            <a:lvl6pPr marL="1893650" indent="0">
              <a:buNone/>
              <a:defRPr sz="1700"/>
            </a:lvl6pPr>
            <a:lvl7pPr marL="2272380" indent="0">
              <a:buNone/>
              <a:defRPr sz="1700"/>
            </a:lvl7pPr>
            <a:lvl8pPr marL="2651109" indent="0">
              <a:buNone/>
              <a:defRPr sz="1700"/>
            </a:lvl8pPr>
            <a:lvl9pPr marL="3029840" indent="0">
              <a:buNone/>
              <a:defRPr sz="1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113" y="5368018"/>
            <a:ext cx="5486656" cy="804182"/>
          </a:xfrm>
          <a:prstGeom prst="rect">
            <a:avLst/>
          </a:prstGeom>
        </p:spPr>
        <p:txBody>
          <a:bodyPr lIns="75746" tIns="37873" rIns="75746" bIns="37873"/>
          <a:lstStyle>
            <a:lvl1pPr marL="0" indent="0">
              <a:buNone/>
              <a:defRPr sz="1200"/>
            </a:lvl1pPr>
            <a:lvl2pPr marL="378730" indent="0">
              <a:buNone/>
              <a:defRPr sz="1000"/>
            </a:lvl2pPr>
            <a:lvl3pPr marL="757460" indent="0">
              <a:buNone/>
              <a:defRPr sz="800"/>
            </a:lvl3pPr>
            <a:lvl4pPr marL="1136190" indent="0">
              <a:buNone/>
              <a:defRPr sz="700"/>
            </a:lvl4pPr>
            <a:lvl5pPr marL="1514920" indent="0">
              <a:buNone/>
              <a:defRPr sz="700"/>
            </a:lvl5pPr>
            <a:lvl6pPr marL="1893650" indent="0">
              <a:buNone/>
              <a:defRPr sz="700"/>
            </a:lvl6pPr>
            <a:lvl7pPr marL="2272380" indent="0">
              <a:buNone/>
              <a:defRPr sz="700"/>
            </a:lvl7pPr>
            <a:lvl8pPr marL="2651109" indent="0">
              <a:buNone/>
              <a:defRPr sz="700"/>
            </a:lvl8pPr>
            <a:lvl9pPr marL="3029840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10508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6687" y="1600200"/>
            <a:ext cx="8230626" cy="4525736"/>
          </a:xfrm>
          <a:prstGeom prst="rect">
            <a:avLst/>
          </a:prstGeom>
        </p:spPr>
        <p:txBody>
          <a:bodyPr vert="eaVert" lIns="75746" tIns="37873" rIns="75746" bIns="3787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413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657" y="274865"/>
            <a:ext cx="2057657" cy="5851071"/>
          </a:xfrm>
          <a:prstGeom prst="rect">
            <a:avLst/>
          </a:prstGeom>
        </p:spPr>
        <p:txBody>
          <a:bodyPr vert="eaVert" lIns="75746" tIns="37873" rIns="75746" bIns="378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6687" y="274865"/>
            <a:ext cx="6049818" cy="5851071"/>
          </a:xfrm>
          <a:prstGeom prst="rect">
            <a:avLst/>
          </a:prstGeom>
        </p:spPr>
        <p:txBody>
          <a:bodyPr vert="eaVert" lIns="75746" tIns="37873" rIns="75746" bIns="3787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3964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6687" y="274865"/>
            <a:ext cx="8230626" cy="5851071"/>
          </a:xfrm>
          <a:prstGeom prst="rect">
            <a:avLst/>
          </a:prstGeom>
        </p:spPr>
        <p:txBody>
          <a:bodyPr lIns="75746" tIns="37873" rIns="75746" bIns="3787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47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6314" y="2130879"/>
            <a:ext cx="7771374" cy="1469571"/>
          </a:xfrm>
          <a:prstGeom prst="rect">
            <a:avLst/>
          </a:prstGeom>
        </p:spPr>
        <p:txBody>
          <a:bodyPr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344" y="3886200"/>
            <a:ext cx="6401313" cy="1752600"/>
          </a:xfrm>
          <a:prstGeom prst="rect">
            <a:avLst/>
          </a:prstGeom>
        </p:spPr>
        <p:txBody>
          <a:bodyPr lIns="75749" tIns="37874" rIns="75749" bIns="37874"/>
          <a:lstStyle>
            <a:lvl1pPr marL="0" indent="0" algn="ctr">
              <a:buNone/>
              <a:defRPr/>
            </a:lvl1pPr>
            <a:lvl2pPr marL="378744" indent="0" algn="ctr">
              <a:buNone/>
              <a:defRPr/>
            </a:lvl2pPr>
            <a:lvl3pPr marL="757489" indent="0" algn="ctr">
              <a:buNone/>
              <a:defRPr/>
            </a:lvl3pPr>
            <a:lvl4pPr marL="1136233" indent="0" algn="ctr">
              <a:buNone/>
              <a:defRPr/>
            </a:lvl4pPr>
            <a:lvl5pPr marL="1514978" indent="0" algn="ctr">
              <a:buNone/>
              <a:defRPr/>
            </a:lvl5pPr>
            <a:lvl6pPr marL="1893722" indent="0" algn="ctr">
              <a:buNone/>
              <a:defRPr/>
            </a:lvl6pPr>
            <a:lvl7pPr marL="2272467" indent="0" algn="ctr">
              <a:buNone/>
              <a:defRPr/>
            </a:lvl7pPr>
            <a:lvl8pPr marL="2651211" indent="0" algn="ctr">
              <a:buNone/>
              <a:defRPr/>
            </a:lvl8pPr>
            <a:lvl9pPr marL="3029956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896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687" y="1600200"/>
            <a:ext cx="8230626" cy="4525736"/>
          </a:xfrm>
          <a:prstGeom prst="rect">
            <a:avLst/>
          </a:prstGeom>
        </p:spPr>
        <p:txBody>
          <a:bodyPr lIns="75749" tIns="37874" rIns="75749" bIns="37874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231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233" y="4407354"/>
            <a:ext cx="7772656" cy="1362075"/>
          </a:xfrm>
          <a:prstGeom prst="rect">
            <a:avLst/>
          </a:prstGeom>
        </p:spPr>
        <p:txBody>
          <a:bodyPr lIns="75749" tIns="37874" rIns="75749" bIns="37874" anchor="t"/>
          <a:lstStyle>
            <a:lvl1pPr algn="l">
              <a:defRPr sz="3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233" y="2906486"/>
            <a:ext cx="7772656" cy="1500868"/>
          </a:xfrm>
          <a:prstGeom prst="rect">
            <a:avLst/>
          </a:prstGeom>
        </p:spPr>
        <p:txBody>
          <a:bodyPr lIns="75749" tIns="37874" rIns="75749" bIns="37874" anchor="b"/>
          <a:lstStyle>
            <a:lvl1pPr marL="0" indent="0">
              <a:buNone/>
              <a:defRPr sz="1700"/>
            </a:lvl1pPr>
            <a:lvl2pPr marL="378744" indent="0">
              <a:buNone/>
              <a:defRPr sz="1500"/>
            </a:lvl2pPr>
            <a:lvl3pPr marL="757489" indent="0">
              <a:buNone/>
              <a:defRPr sz="1300"/>
            </a:lvl3pPr>
            <a:lvl4pPr marL="1136233" indent="0">
              <a:buNone/>
              <a:defRPr sz="1200"/>
            </a:lvl4pPr>
            <a:lvl5pPr marL="1514978" indent="0">
              <a:buNone/>
              <a:defRPr sz="1200"/>
            </a:lvl5pPr>
            <a:lvl6pPr marL="1893722" indent="0">
              <a:buNone/>
              <a:defRPr sz="1200"/>
            </a:lvl6pPr>
            <a:lvl7pPr marL="2272467" indent="0">
              <a:buNone/>
              <a:defRPr sz="1200"/>
            </a:lvl7pPr>
            <a:lvl8pPr marL="2651211" indent="0">
              <a:buNone/>
              <a:defRPr sz="1200"/>
            </a:lvl8pPr>
            <a:lvl9pPr marL="3029956" indent="0">
              <a:buNone/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0493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6687" y="1600200"/>
            <a:ext cx="4053737" cy="4525736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576" y="1600200"/>
            <a:ext cx="4053737" cy="4525736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15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6687" y="1534886"/>
            <a:ext cx="4040909" cy="639536"/>
          </a:xfrm>
          <a:prstGeom prst="rect">
            <a:avLst/>
          </a:prstGeom>
        </p:spPr>
        <p:txBody>
          <a:bodyPr lIns="75749" tIns="37874" rIns="75749" bIns="37874" anchor="b"/>
          <a:lstStyle>
            <a:lvl1pPr marL="0" indent="0">
              <a:buNone/>
              <a:defRPr sz="2000" b="1"/>
            </a:lvl1pPr>
            <a:lvl2pPr marL="378744" indent="0">
              <a:buNone/>
              <a:defRPr sz="1700" b="1"/>
            </a:lvl2pPr>
            <a:lvl3pPr marL="757489" indent="0">
              <a:buNone/>
              <a:defRPr sz="1500" b="1"/>
            </a:lvl3pPr>
            <a:lvl4pPr marL="1136233" indent="0">
              <a:buNone/>
              <a:defRPr sz="1300" b="1"/>
            </a:lvl4pPr>
            <a:lvl5pPr marL="1514978" indent="0">
              <a:buNone/>
              <a:defRPr sz="1300" b="1"/>
            </a:lvl5pPr>
            <a:lvl6pPr marL="1893722" indent="0">
              <a:buNone/>
              <a:defRPr sz="1300" b="1"/>
            </a:lvl6pPr>
            <a:lvl7pPr marL="2272467" indent="0">
              <a:buNone/>
              <a:defRPr sz="1300" b="1"/>
            </a:lvl7pPr>
            <a:lvl8pPr marL="2651211" indent="0">
              <a:buNone/>
              <a:defRPr sz="1300" b="1"/>
            </a:lvl8pPr>
            <a:lvl9pPr marL="302995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687" y="2174422"/>
            <a:ext cx="4040909" cy="3951514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121" y="1534886"/>
            <a:ext cx="4042192" cy="639536"/>
          </a:xfrm>
          <a:prstGeom prst="rect">
            <a:avLst/>
          </a:prstGeom>
        </p:spPr>
        <p:txBody>
          <a:bodyPr lIns="75749" tIns="37874" rIns="75749" bIns="37874" anchor="b"/>
          <a:lstStyle>
            <a:lvl1pPr marL="0" indent="0">
              <a:buNone/>
              <a:defRPr sz="2000" b="1"/>
            </a:lvl1pPr>
            <a:lvl2pPr marL="378744" indent="0">
              <a:buNone/>
              <a:defRPr sz="1700" b="1"/>
            </a:lvl2pPr>
            <a:lvl3pPr marL="757489" indent="0">
              <a:buNone/>
              <a:defRPr sz="1500" b="1"/>
            </a:lvl3pPr>
            <a:lvl4pPr marL="1136233" indent="0">
              <a:buNone/>
              <a:defRPr sz="1300" b="1"/>
            </a:lvl4pPr>
            <a:lvl5pPr marL="1514978" indent="0">
              <a:buNone/>
              <a:defRPr sz="1300" b="1"/>
            </a:lvl5pPr>
            <a:lvl6pPr marL="1893722" indent="0">
              <a:buNone/>
              <a:defRPr sz="1300" b="1"/>
            </a:lvl6pPr>
            <a:lvl7pPr marL="2272467" indent="0">
              <a:buNone/>
              <a:defRPr sz="1300" b="1"/>
            </a:lvl7pPr>
            <a:lvl8pPr marL="2651211" indent="0">
              <a:buNone/>
              <a:defRPr sz="1300" b="1"/>
            </a:lvl8pPr>
            <a:lvl9pPr marL="302995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121" y="2174422"/>
            <a:ext cx="4042192" cy="3951514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76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EFD05-4050-4239-AF62-95C63BFF4E56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11F6D-B1EF-4D64-9ECD-AADB2B7072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927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9642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3504"/>
            <a:ext cx="3008233" cy="1162050"/>
          </a:xfrm>
          <a:prstGeom prst="rect">
            <a:avLst/>
          </a:prstGeom>
        </p:spPr>
        <p:txBody>
          <a:bodyPr lIns="75749" tIns="37874" rIns="75749" bIns="37874"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243" y="273504"/>
            <a:ext cx="5112070" cy="5852432"/>
          </a:xfrm>
          <a:prstGeom prst="rect">
            <a:avLst/>
          </a:prstGeom>
        </p:spPr>
        <p:txBody>
          <a:bodyPr lIns="75749" tIns="37874" rIns="75749" bIns="37874"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6687" y="1435554"/>
            <a:ext cx="3008233" cy="4690382"/>
          </a:xfrm>
          <a:prstGeom prst="rect">
            <a:avLst/>
          </a:prstGeom>
        </p:spPr>
        <p:txBody>
          <a:bodyPr lIns="75749" tIns="37874" rIns="75749" bIns="37874"/>
          <a:lstStyle>
            <a:lvl1pPr marL="0" indent="0">
              <a:buNone/>
              <a:defRPr sz="1200"/>
            </a:lvl1pPr>
            <a:lvl2pPr marL="378744" indent="0">
              <a:buNone/>
              <a:defRPr sz="1000"/>
            </a:lvl2pPr>
            <a:lvl3pPr marL="757489" indent="0">
              <a:buNone/>
              <a:defRPr sz="800"/>
            </a:lvl3pPr>
            <a:lvl4pPr marL="1136233" indent="0">
              <a:buNone/>
              <a:defRPr sz="700"/>
            </a:lvl4pPr>
            <a:lvl5pPr marL="1514978" indent="0">
              <a:buNone/>
              <a:defRPr sz="700"/>
            </a:lvl5pPr>
            <a:lvl6pPr marL="1893722" indent="0">
              <a:buNone/>
              <a:defRPr sz="700"/>
            </a:lvl6pPr>
            <a:lvl7pPr marL="2272467" indent="0">
              <a:buNone/>
              <a:defRPr sz="700"/>
            </a:lvl7pPr>
            <a:lvl8pPr marL="2651211" indent="0">
              <a:buNone/>
              <a:defRPr sz="700"/>
            </a:lvl8pPr>
            <a:lvl9pPr marL="302995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555645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112" y="4800600"/>
            <a:ext cx="5486656" cy="567418"/>
          </a:xfrm>
          <a:prstGeom prst="rect">
            <a:avLst/>
          </a:prstGeom>
        </p:spPr>
        <p:txBody>
          <a:bodyPr lIns="75749" tIns="37874" rIns="75749" bIns="37874"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112" y="612321"/>
            <a:ext cx="5486656" cy="4114800"/>
          </a:xfrm>
          <a:prstGeom prst="rect">
            <a:avLst/>
          </a:prstGeom>
        </p:spPr>
        <p:txBody>
          <a:bodyPr lIns="75749" tIns="37874" rIns="75749" bIns="37874"/>
          <a:lstStyle>
            <a:lvl1pPr marL="0" indent="0">
              <a:buNone/>
              <a:defRPr sz="2700"/>
            </a:lvl1pPr>
            <a:lvl2pPr marL="378744" indent="0">
              <a:buNone/>
              <a:defRPr sz="2300"/>
            </a:lvl2pPr>
            <a:lvl3pPr marL="757489" indent="0">
              <a:buNone/>
              <a:defRPr sz="2000"/>
            </a:lvl3pPr>
            <a:lvl4pPr marL="1136233" indent="0">
              <a:buNone/>
              <a:defRPr sz="1700"/>
            </a:lvl4pPr>
            <a:lvl5pPr marL="1514978" indent="0">
              <a:buNone/>
              <a:defRPr sz="1700"/>
            </a:lvl5pPr>
            <a:lvl6pPr marL="1893722" indent="0">
              <a:buNone/>
              <a:defRPr sz="1700"/>
            </a:lvl6pPr>
            <a:lvl7pPr marL="2272467" indent="0">
              <a:buNone/>
              <a:defRPr sz="1700"/>
            </a:lvl7pPr>
            <a:lvl8pPr marL="2651211" indent="0">
              <a:buNone/>
              <a:defRPr sz="1700"/>
            </a:lvl8pPr>
            <a:lvl9pPr marL="3029956" indent="0">
              <a:buNone/>
              <a:defRPr sz="1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112" y="5368018"/>
            <a:ext cx="5486656" cy="804182"/>
          </a:xfrm>
          <a:prstGeom prst="rect">
            <a:avLst/>
          </a:prstGeom>
        </p:spPr>
        <p:txBody>
          <a:bodyPr lIns="75749" tIns="37874" rIns="75749" bIns="37874"/>
          <a:lstStyle>
            <a:lvl1pPr marL="0" indent="0">
              <a:buNone/>
              <a:defRPr sz="1200"/>
            </a:lvl1pPr>
            <a:lvl2pPr marL="378744" indent="0">
              <a:buNone/>
              <a:defRPr sz="1000"/>
            </a:lvl2pPr>
            <a:lvl3pPr marL="757489" indent="0">
              <a:buNone/>
              <a:defRPr sz="800"/>
            </a:lvl3pPr>
            <a:lvl4pPr marL="1136233" indent="0">
              <a:buNone/>
              <a:defRPr sz="700"/>
            </a:lvl4pPr>
            <a:lvl5pPr marL="1514978" indent="0">
              <a:buNone/>
              <a:defRPr sz="700"/>
            </a:lvl5pPr>
            <a:lvl6pPr marL="1893722" indent="0">
              <a:buNone/>
              <a:defRPr sz="700"/>
            </a:lvl6pPr>
            <a:lvl7pPr marL="2272467" indent="0">
              <a:buNone/>
              <a:defRPr sz="700"/>
            </a:lvl7pPr>
            <a:lvl8pPr marL="2651211" indent="0">
              <a:buNone/>
              <a:defRPr sz="700"/>
            </a:lvl8pPr>
            <a:lvl9pPr marL="302995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21208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6687" y="1600200"/>
            <a:ext cx="8230626" cy="4525736"/>
          </a:xfrm>
          <a:prstGeom prst="rect">
            <a:avLst/>
          </a:prstGeom>
        </p:spPr>
        <p:txBody>
          <a:bodyPr vert="eaVert" lIns="75749" tIns="37874" rIns="75749" bIns="37874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31735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656" y="274865"/>
            <a:ext cx="2057657" cy="5851071"/>
          </a:xfrm>
          <a:prstGeom prst="rect">
            <a:avLst/>
          </a:prstGeom>
        </p:spPr>
        <p:txBody>
          <a:bodyPr vert="eaVert" lIns="75749" tIns="37874" rIns="75749" bIns="3787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6687" y="274865"/>
            <a:ext cx="6049818" cy="5851071"/>
          </a:xfrm>
          <a:prstGeom prst="rect">
            <a:avLst/>
          </a:prstGeom>
        </p:spPr>
        <p:txBody>
          <a:bodyPr vert="eaVert" lIns="75749" tIns="37874" rIns="75749" bIns="37874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5080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6687" y="274865"/>
            <a:ext cx="8230626" cy="5851071"/>
          </a:xfrm>
          <a:prstGeom prst="rect">
            <a:avLst/>
          </a:prstGeom>
        </p:spPr>
        <p:txBody>
          <a:bodyPr lIns="75749" tIns="37874" rIns="75749" bIns="37874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61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FAB2B-279F-46CB-98AB-75F2D3C3C056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ECF7C-80BA-41E6-8505-C8ED94BF4F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3" indent="0">
              <a:buNone/>
              <a:defRPr sz="1600" b="1"/>
            </a:lvl4pPr>
            <a:lvl5pPr marL="1828232" indent="0">
              <a:buNone/>
              <a:defRPr sz="1600" b="1"/>
            </a:lvl5pPr>
            <a:lvl6pPr marL="2285290" indent="0">
              <a:buNone/>
              <a:defRPr sz="1600" b="1"/>
            </a:lvl6pPr>
            <a:lvl7pPr marL="2742349" indent="0">
              <a:buNone/>
              <a:defRPr sz="1600" b="1"/>
            </a:lvl7pPr>
            <a:lvl8pPr marL="3199406" indent="0">
              <a:buNone/>
              <a:defRPr sz="1600" b="1"/>
            </a:lvl8pPr>
            <a:lvl9pPr marL="3656464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3" indent="0">
              <a:buNone/>
              <a:defRPr sz="1600" b="1"/>
            </a:lvl4pPr>
            <a:lvl5pPr marL="1828232" indent="0">
              <a:buNone/>
              <a:defRPr sz="1600" b="1"/>
            </a:lvl5pPr>
            <a:lvl6pPr marL="2285290" indent="0">
              <a:buNone/>
              <a:defRPr sz="1600" b="1"/>
            </a:lvl6pPr>
            <a:lvl7pPr marL="2742349" indent="0">
              <a:buNone/>
              <a:defRPr sz="1600" b="1"/>
            </a:lvl7pPr>
            <a:lvl8pPr marL="3199406" indent="0">
              <a:buNone/>
              <a:defRPr sz="1600" b="1"/>
            </a:lvl8pPr>
            <a:lvl9pPr marL="3656464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09DC-1D79-4BFC-8E34-10B6DA86CF97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B1CAB-741C-4331-9C3F-ED32EAC6BC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72AE9-2148-4066-B18C-171575DE72BD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C72A-A328-4602-9E4C-FBBA908B20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5BB66-0867-421F-87BC-E68E985A8CF3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7ED39-2ECC-4DE1-97A2-DF381C6082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3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7" indent="0">
              <a:buNone/>
              <a:defRPr sz="1000"/>
            </a:lvl3pPr>
            <a:lvl4pPr marL="1371173" indent="0">
              <a:buNone/>
              <a:defRPr sz="900"/>
            </a:lvl4pPr>
            <a:lvl5pPr marL="1828232" indent="0">
              <a:buNone/>
              <a:defRPr sz="900"/>
            </a:lvl5pPr>
            <a:lvl6pPr marL="2285290" indent="0">
              <a:buNone/>
              <a:defRPr sz="900"/>
            </a:lvl6pPr>
            <a:lvl7pPr marL="2742349" indent="0">
              <a:buNone/>
              <a:defRPr sz="900"/>
            </a:lvl7pPr>
            <a:lvl8pPr marL="3199406" indent="0">
              <a:buNone/>
              <a:defRPr sz="900"/>
            </a:lvl8pPr>
            <a:lvl9pPr marL="3656464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B69B-6AE7-48A8-BF7D-897E576A9705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DE74-CCAE-423A-9B09-220CA0B1B0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7" indent="0">
              <a:buNone/>
              <a:defRPr sz="2800"/>
            </a:lvl2pPr>
            <a:lvl3pPr marL="914117" indent="0">
              <a:buNone/>
              <a:defRPr sz="2400"/>
            </a:lvl3pPr>
            <a:lvl4pPr marL="1371173" indent="0">
              <a:buNone/>
              <a:defRPr sz="2000"/>
            </a:lvl4pPr>
            <a:lvl5pPr marL="1828232" indent="0">
              <a:buNone/>
              <a:defRPr sz="2000"/>
            </a:lvl5pPr>
            <a:lvl6pPr marL="2285290" indent="0">
              <a:buNone/>
              <a:defRPr sz="2000"/>
            </a:lvl6pPr>
            <a:lvl7pPr marL="2742349" indent="0">
              <a:buNone/>
              <a:defRPr sz="2000"/>
            </a:lvl7pPr>
            <a:lvl8pPr marL="3199406" indent="0">
              <a:buNone/>
              <a:defRPr sz="2000"/>
            </a:lvl8pPr>
            <a:lvl9pPr marL="3656464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7" indent="0">
              <a:buNone/>
              <a:defRPr sz="1000"/>
            </a:lvl3pPr>
            <a:lvl4pPr marL="1371173" indent="0">
              <a:buNone/>
              <a:defRPr sz="900"/>
            </a:lvl4pPr>
            <a:lvl5pPr marL="1828232" indent="0">
              <a:buNone/>
              <a:defRPr sz="900"/>
            </a:lvl5pPr>
            <a:lvl6pPr marL="2285290" indent="0">
              <a:buNone/>
              <a:defRPr sz="900"/>
            </a:lvl6pPr>
            <a:lvl7pPr marL="2742349" indent="0">
              <a:buNone/>
              <a:defRPr sz="900"/>
            </a:lvl7pPr>
            <a:lvl8pPr marL="3199406" indent="0">
              <a:buNone/>
              <a:defRPr sz="900"/>
            </a:lvl8pPr>
            <a:lvl9pPr marL="3656464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9EF7-015E-4008-85D6-B7796B8AEEEA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FF24C-0485-47A8-89F4-3544B7B3C9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6" rIns="91411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638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65C166-AE61-4F13-B60F-ADBF26EFC9F3}" type="datetimeFigureOut">
              <a:rPr lang="de-DE"/>
              <a:pPr>
                <a:defRPr/>
              </a:pPr>
              <a:t>08.06.2018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D39E2F-D971-4CFA-B185-CEE9D63FA2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391" name="Picture 1" descr="NDACC_Logo_New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524750" y="115888"/>
            <a:ext cx="14287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1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7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3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4" indent="-3427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3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1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20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8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3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2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9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6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4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14234" y="227241"/>
            <a:ext cx="8587253" cy="1273629"/>
            <a:chOff x="168" y="168"/>
            <a:chExt cx="6695" cy="936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169" y="288"/>
              <a:ext cx="6671" cy="0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168" y="672"/>
              <a:ext cx="6675" cy="0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288" y="168"/>
              <a:ext cx="0" cy="936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93" y="676"/>
              <a:ext cx="303" cy="52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92" y="676"/>
              <a:ext cx="51" cy="304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93" y="292"/>
              <a:ext cx="51" cy="304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93" y="292"/>
              <a:ext cx="304" cy="52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3863" y="284"/>
              <a:ext cx="30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altLang="de-DE" sz="1500" b="1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Forschungszentrum Karlsruhe</a:t>
              </a:r>
              <a: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/>
              </a:r>
              <a:b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</a:br>
              <a: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 in der Helmholtz-Gemeinschaft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352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37873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75746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13619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51492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284047" indent="-284047" algn="l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15437" indent="-236706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946825" indent="-18936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325555" indent="-189365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1704285" indent="-189365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083015" indent="-189365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461745" indent="-189365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2840475" indent="-189365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219205" indent="-189365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873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746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619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492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365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238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1109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9840" algn="l" defTabSz="757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14233" y="227240"/>
            <a:ext cx="8587253" cy="1273629"/>
            <a:chOff x="168" y="168"/>
            <a:chExt cx="6695" cy="936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169" y="288"/>
              <a:ext cx="6671" cy="0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168" y="672"/>
              <a:ext cx="6675" cy="0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288" y="168"/>
              <a:ext cx="0" cy="936"/>
            </a:xfrm>
            <a:prstGeom prst="line">
              <a:avLst/>
            </a:prstGeom>
            <a:noFill/>
            <a:ln w="12700">
              <a:solidFill>
                <a:srgbClr val="00CC6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93" y="676"/>
              <a:ext cx="303" cy="52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92" y="676"/>
              <a:ext cx="51" cy="304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93" y="292"/>
              <a:ext cx="51" cy="304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93" y="292"/>
              <a:ext cx="304" cy="52"/>
            </a:xfrm>
            <a:prstGeom prst="rect">
              <a:avLst/>
            </a:prstGeom>
            <a:solidFill>
              <a:srgbClr val="00CC66"/>
            </a:solidFill>
            <a:ln w="12700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de-DE" sz="2000" smtClean="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3863" y="284"/>
              <a:ext cx="30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altLang="de-DE" sz="1500" b="1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Forschungszentrum Karlsruhe</a:t>
              </a:r>
              <a: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/>
              </a:r>
              <a:b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</a:br>
              <a:r>
                <a:rPr lang="de-DE" altLang="de-DE" sz="150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 in der Helmholtz-Gemeinschaft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092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378744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757489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136233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51497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284058" indent="-284058" algn="l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15460" indent="-236715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946861" indent="-189372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325606" indent="-189372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1704350" indent="-189372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083095" indent="-189372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461839" indent="-189372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2840584" indent="-189372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219328" indent="-189372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8744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7489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6233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4978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3722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2467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1211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9956" algn="l" defTabSz="75748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emf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KIT-Logo-rgb_d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9" y="260648"/>
            <a:ext cx="1200150" cy="55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26734" y="1365072"/>
            <a:ext cx="184722" cy="369330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5940702" cy="2376264"/>
          </a:xfrm>
        </p:spPr>
        <p:txBody>
          <a:bodyPr>
            <a:normAutofit fontScale="90000"/>
          </a:bodyPr>
          <a:lstStyle/>
          <a:p>
            <a:r>
              <a:rPr lang="nl-BE" b="1" dirty="0" smtClean="0">
                <a:latin typeface="Comic Sans MS" panose="030F0702030302020204" pitchFamily="66" charset="0"/>
              </a:rPr>
              <a:t>First results of the Channeling Exercise</a:t>
            </a:r>
            <a:br>
              <a:rPr lang="nl-BE" b="1" dirty="0" smtClean="0">
                <a:latin typeface="Comic Sans MS" panose="030F0702030302020204" pitchFamily="66" charset="0"/>
              </a:rPr>
            </a:br>
            <a:r>
              <a:rPr lang="nl-BE" b="1" dirty="0">
                <a:latin typeface="Comic Sans MS" panose="030F0702030302020204" pitchFamily="66" charset="0"/>
              </a:rPr>
              <a:t/>
            </a:r>
            <a:br>
              <a:rPr lang="nl-BE" b="1" dirty="0">
                <a:latin typeface="Comic Sans MS" panose="030F0702030302020204" pitchFamily="66" charset="0"/>
              </a:rPr>
            </a:br>
            <a:r>
              <a:rPr lang="nl-BE" b="1" dirty="0" smtClean="0">
                <a:latin typeface="Comic Sans MS" panose="030F0702030302020204" pitchFamily="66" charset="0"/>
              </a:rPr>
              <a:t>Status June 2018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611560" y="4717232"/>
            <a:ext cx="7488832" cy="1232049"/>
          </a:xfrm>
        </p:spPr>
        <p:txBody>
          <a:bodyPr/>
          <a:lstStyle/>
          <a:p>
            <a:pPr algn="l">
              <a:defRPr/>
            </a:pPr>
            <a:r>
              <a:rPr lang="nl-BE" b="1" dirty="0" smtClean="0">
                <a:latin typeface="Comic Sans MS" panose="030F0702030302020204" pitchFamily="66" charset="0"/>
              </a:rPr>
              <a:t>Presenter: Thomas Blumenstock </a:t>
            </a:r>
          </a:p>
          <a:p>
            <a:pPr algn="l">
              <a:defRPr/>
            </a:pPr>
            <a:r>
              <a:rPr lang="nl-BE" b="1" dirty="0">
                <a:latin typeface="Comic Sans MS" panose="030F0702030302020204" pitchFamily="66" charset="0"/>
              </a:rPr>
              <a:t>w</a:t>
            </a:r>
            <a:r>
              <a:rPr lang="nl-BE" b="1" dirty="0" smtClean="0">
                <a:latin typeface="Comic Sans MS" panose="030F0702030302020204" pitchFamily="66" charset="0"/>
              </a:rPr>
              <a:t>ith contributions by many of you!</a:t>
            </a:r>
            <a:endParaRPr lang="nl-BE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32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739890"/>
              </p:ext>
            </p:extLst>
          </p:nvPr>
        </p:nvGraphicFramePr>
        <p:xfrm>
          <a:off x="611560" y="457160"/>
          <a:ext cx="6768752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845"/>
                <a:gridCol w="1249770"/>
                <a:gridCol w="1069777"/>
                <a:gridCol w="1152128"/>
                <a:gridCol w="936104"/>
                <a:gridCol w="1152128"/>
              </a:tblGrid>
              <a:tr h="36576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 1 [cm-1]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 1 [‰]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 2 [cm-1]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 2 [‰]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Comment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Eureka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r>
                        <a:rPr lang="de-DE" sz="1800" baseline="0" dirty="0" smtClean="0"/>
                        <a:t>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0.3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Ny-</a:t>
                      </a:r>
                      <a:r>
                        <a:rPr lang="de-DE" sz="1600" dirty="0" err="1" smtClean="0"/>
                        <a:t>Alesund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5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Kiruna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&lt;0.3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Lab </a:t>
                      </a:r>
                      <a:r>
                        <a:rPr lang="de-DE" sz="1800" dirty="0" err="1" smtClean="0"/>
                        <a:t>air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Sodankylä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weak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F2 ~ </a:t>
                      </a:r>
                      <a:r>
                        <a:rPr lang="de-DE" sz="1800" dirty="0" err="1" smtClean="0"/>
                        <a:t>noise</a:t>
                      </a:r>
                      <a:r>
                        <a:rPr lang="de-DE" sz="1800" dirty="0" smtClean="0"/>
                        <a:t> </a:t>
                      </a: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St.</a:t>
                      </a:r>
                      <a:r>
                        <a:rPr lang="de-DE" sz="1600" baseline="0" dirty="0" err="1" smtClean="0"/>
                        <a:t>Petersbg</a:t>
                      </a:r>
                      <a:r>
                        <a:rPr lang="de-DE" sz="1600" baseline="0" dirty="0" smtClean="0"/>
                        <a:t>.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0.6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Bremen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&lt; 0.2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F2 ~ </a:t>
                      </a:r>
                      <a:r>
                        <a:rPr lang="de-DE" sz="1800" dirty="0" err="1" smtClean="0"/>
                        <a:t>noise</a:t>
                      </a:r>
                      <a:r>
                        <a:rPr lang="de-DE" sz="1800" dirty="0" smtClean="0"/>
                        <a:t> </a:t>
                      </a: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Garmisch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&lt; 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F2 ~ </a:t>
                      </a:r>
                      <a:r>
                        <a:rPr lang="de-DE" sz="1800" dirty="0" err="1" smtClean="0"/>
                        <a:t>noise</a:t>
                      </a:r>
                      <a:r>
                        <a:rPr lang="de-DE" sz="1800" dirty="0" smtClean="0"/>
                        <a:t> 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Zugspitze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0.5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JJoch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Toronto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3.0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0.075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~ </a:t>
                      </a:r>
                      <a:r>
                        <a:rPr lang="de-DE" sz="1800" dirty="0" err="1" smtClean="0"/>
                        <a:t>noise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BOMEM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Rikubetsu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0.6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Tsukuba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Izana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0.4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Lab </a:t>
                      </a:r>
                      <a:r>
                        <a:rPr lang="de-DE" sz="1800" dirty="0" err="1" smtClean="0"/>
                        <a:t>air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M. </a:t>
                      </a:r>
                      <a:r>
                        <a:rPr lang="de-DE" sz="1600" dirty="0" err="1" smtClean="0"/>
                        <a:t>Loa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Altzomoni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noise</a:t>
                      </a:r>
                      <a:r>
                        <a:rPr lang="de-DE" sz="1800" dirty="0" smtClean="0"/>
                        <a:t>?</a:t>
                      </a:r>
                      <a:endParaRPr lang="de-DE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7380312" y="1268761"/>
            <a:ext cx="1763688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8664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476025"/>
              </p:ext>
            </p:extLst>
          </p:nvPr>
        </p:nvGraphicFramePr>
        <p:xfrm>
          <a:off x="755576" y="908720"/>
          <a:ext cx="676875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845"/>
                <a:gridCol w="1249770"/>
                <a:gridCol w="1069777"/>
                <a:gridCol w="1152128"/>
                <a:gridCol w="936104"/>
                <a:gridCol w="1152128"/>
              </a:tblGrid>
              <a:tr h="36576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 1 [cm-1]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 1 [‰]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 2 [cm-1]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 2 [‰]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Comment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Wollongong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~0.1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0.2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Laud</a:t>
                      </a:r>
                      <a:r>
                        <a:rPr lang="de-DE" sz="1600" baseline="0" dirty="0" smtClean="0"/>
                        <a:t> HR</a:t>
                      </a:r>
                      <a:r>
                        <a:rPr lang="de-DE" sz="1600" dirty="0" smtClean="0"/>
                        <a:t>120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Laud</a:t>
                      </a:r>
                      <a:r>
                        <a:rPr lang="de-DE" sz="1600" baseline="0" dirty="0" smtClean="0"/>
                        <a:t> HR</a:t>
                      </a:r>
                      <a:r>
                        <a:rPr lang="de-DE" sz="1600" dirty="0" smtClean="0"/>
                        <a:t>125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3.3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1.3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A. Heights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0.91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2.0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0.1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0.4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9" y="2996952"/>
            <a:ext cx="8640960" cy="34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Most spectrometers show 2 dominant channeling  frequencies: 0.9 &amp; 0.1 cm-1!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Frequencies fit to beamsplitter substrate and gap.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Amplitude (peak to peak) is up to </a:t>
            </a:r>
            <a:r>
              <a:rPr lang="nl-BE" sz="2200" dirty="0" smtClean="0">
                <a:latin typeface="Comic Sans MS" pitchFamily="66" charset="0"/>
              </a:rPr>
              <a:t>5 </a:t>
            </a:r>
            <a:r>
              <a:rPr lang="de-DE" sz="2200" dirty="0" smtClean="0">
                <a:latin typeface="Comic Sans MS" panose="030F0702030302020204" pitchFamily="66" charset="0"/>
              </a:rPr>
              <a:t>‰, </a:t>
            </a:r>
            <a:r>
              <a:rPr lang="de-DE" sz="2200" dirty="0" err="1">
                <a:latin typeface="Comic Sans MS" panose="030F0702030302020204" pitchFamily="66" charset="0"/>
              </a:rPr>
              <a:t>typically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it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is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smtClean="0">
                <a:latin typeface="Comic Sans MS" panose="030F0702030302020204" pitchFamily="66" charset="0"/>
              </a:rPr>
              <a:t>1-3 ‰!</a:t>
            </a:r>
            <a:endParaRPr lang="de-DE" sz="2200" dirty="0">
              <a:latin typeface="Comic Sans MS" panose="030F0702030302020204" pitchFamily="66" charset="0"/>
            </a:endParaRP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Amplitude is ~0.5 </a:t>
            </a:r>
            <a:r>
              <a:rPr lang="de-DE" sz="2200" dirty="0">
                <a:latin typeface="Comic Sans MS" panose="030F0702030302020204" pitchFamily="66" charset="0"/>
              </a:rPr>
              <a:t>‰ </a:t>
            </a:r>
            <a:r>
              <a:rPr lang="de-DE" sz="2200" dirty="0" err="1">
                <a:latin typeface="Comic Sans MS" panose="030F0702030302020204" pitchFamily="66" charset="0"/>
              </a:rPr>
              <a:t>or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lower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for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some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sites</a:t>
            </a:r>
            <a:r>
              <a:rPr lang="de-DE" sz="2200" dirty="0">
                <a:latin typeface="Comic Sans MS" panose="030F0702030302020204" pitchFamily="66" charset="0"/>
              </a:rPr>
              <a:t>: </a:t>
            </a:r>
          </a:p>
          <a:p>
            <a:pPr marL="179381" indent="-179381">
              <a:spcBef>
                <a:spcPct val="20000"/>
              </a:spcBef>
            </a:pPr>
            <a:r>
              <a:rPr lang="de-DE" sz="2200" dirty="0">
                <a:latin typeface="Comic Sans MS" panose="030F0702030302020204" pitchFamily="66" charset="0"/>
              </a:rPr>
              <a:t>	</a:t>
            </a:r>
            <a:r>
              <a:rPr lang="de-DE" sz="2200" dirty="0" err="1">
                <a:latin typeface="Comic Sans MS" panose="030F0702030302020204" pitchFamily="66" charset="0"/>
              </a:rPr>
              <a:t>Eureka</a:t>
            </a:r>
            <a:r>
              <a:rPr lang="de-DE" sz="2200" dirty="0">
                <a:latin typeface="Comic Sans MS" panose="030F0702030302020204" pitchFamily="66" charset="0"/>
              </a:rPr>
              <a:t>, </a:t>
            </a:r>
            <a:r>
              <a:rPr lang="nl-BE" sz="2200" dirty="0">
                <a:latin typeface="Comic Sans MS" pitchFamily="66" charset="0"/>
              </a:rPr>
              <a:t>Kiruna, Zugspitze, Izana &amp; Altzomoni.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Originally PROFFIT error calculation assumed 4 </a:t>
            </a:r>
            <a:r>
              <a:rPr lang="de-DE" sz="2200" dirty="0">
                <a:latin typeface="Comic Sans MS" panose="030F0702030302020204" pitchFamily="66" charset="0"/>
              </a:rPr>
              <a:t>‰ (pp) (FH)</a:t>
            </a:r>
            <a:endParaRPr lang="nl-BE" sz="2200" dirty="0">
              <a:latin typeface="Comic Sans MS" pitchFamily="66" charset="0"/>
            </a:endParaRP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For the paper channeling ampl. was set to 1 </a:t>
            </a:r>
            <a:r>
              <a:rPr lang="de-DE" sz="2200" dirty="0">
                <a:latin typeface="Comic Sans MS" panose="030F0702030302020204" pitchFamily="66" charset="0"/>
              </a:rPr>
              <a:t>‰ (pp) in total:  </a:t>
            </a:r>
            <a:r>
              <a:rPr lang="de-DE" sz="2200" dirty="0" err="1">
                <a:latin typeface="Comic Sans MS" panose="030F0702030302020204" pitchFamily="66" charset="0"/>
              </a:rPr>
              <a:t>Freq</a:t>
            </a:r>
            <a:r>
              <a:rPr lang="de-DE" sz="2200" dirty="0">
                <a:latin typeface="Comic Sans MS" panose="030F0702030302020204" pitchFamily="66" charset="0"/>
              </a:rPr>
              <a:t>.: (0.005), 0.2, 1.0, 3.0 cm-1; 50% </a:t>
            </a:r>
            <a:r>
              <a:rPr lang="de-DE" sz="2200" dirty="0" err="1">
                <a:latin typeface="Comic Sans MS" panose="030F0702030302020204" pitchFamily="66" charset="0"/>
              </a:rPr>
              <a:t>random</a:t>
            </a:r>
            <a:r>
              <a:rPr lang="de-DE" sz="2200" dirty="0">
                <a:latin typeface="Comic Sans MS" panose="030F0702030302020204" pitchFamily="66" charset="0"/>
              </a:rPr>
              <a:t>/ 50% </a:t>
            </a:r>
            <a:r>
              <a:rPr lang="de-DE" sz="2200" dirty="0" err="1">
                <a:latin typeface="Comic Sans MS" panose="030F0702030302020204" pitchFamily="66" charset="0"/>
              </a:rPr>
              <a:t>systematic</a:t>
            </a:r>
            <a:endParaRPr lang="nl-BE" sz="2200" dirty="0">
              <a:latin typeface="Comic Sans MS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60649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Results, </a:t>
            </a:r>
            <a:r>
              <a:rPr lang="en-US" sz="3200" dirty="0" err="1">
                <a:latin typeface="Comic Sans MS" panose="030F0702030302020204" pitchFamily="66" charset="0"/>
              </a:rPr>
              <a:t>ctd</a:t>
            </a:r>
            <a:r>
              <a:rPr lang="en-US" sz="3200" dirty="0"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73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90223" y="1824720"/>
            <a:ext cx="8088233" cy="4880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37" tIns="37869" rIns="75737" bIns="37869">
            <a:spAutoFit/>
          </a:bodyPr>
          <a:lstStyle>
            <a:lvl1pPr marL="609600" indent="-6096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66800" indent="-6096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4000" indent="-609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1200" indent="-609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38400" indent="-609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</a:pP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KBr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– BS  	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wedges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 		</a:t>
            </a:r>
            <a:r>
              <a:rPr lang="de-DE" altLang="de-DE" sz="1700" b="1" dirty="0" err="1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channeling</a:t>
            </a:r>
            <a:r>
              <a:rPr lang="de-DE" altLang="de-DE" sz="1700" b="1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frequencies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: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AutoNum type="romanUcPeriod"/>
            </a:pP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Original:	Sub.: 1‘, Gap ?,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small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	0.88 &amp; 0.23 cm</a:t>
            </a:r>
            <a:r>
              <a:rPr lang="de-DE" altLang="de-DE" sz="1700" b="1" baseline="30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-1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AutoNum type="romanUcPeriod"/>
            </a:pP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New:	</a:t>
            </a:r>
            <a:r>
              <a:rPr lang="de-DE" altLang="de-DE" sz="1700" b="1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Sub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.: 8‘, Gap ?		0.88 cm</a:t>
            </a:r>
            <a:r>
              <a:rPr lang="de-DE" altLang="de-DE" sz="1700" b="1" baseline="30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-1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AutoNum type="romanUcPeriod"/>
            </a:pP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New 2:	Sub.: 8‘, Gap ~1°		  __</a:t>
            </a:r>
          </a:p>
          <a:p>
            <a:pPr lvl="3"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1700" b="1" dirty="0" err="1">
                <a:solidFill>
                  <a:srgbClr val="000000"/>
                </a:solidFill>
                <a:latin typeface="Symbol" pitchFamily="18" charset="2"/>
                <a:cs typeface="+mn-cs"/>
              </a:rPr>
              <a:t>Dk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= 1/(2ndcos</a:t>
            </a:r>
            <a:r>
              <a:rPr lang="de-DE" altLang="de-DE" sz="1700" b="1" dirty="0">
                <a:solidFill>
                  <a:srgbClr val="000000"/>
                </a:solidFill>
                <a:latin typeface="Symbol" pitchFamily="18" charset="2"/>
                <a:cs typeface="+mn-cs"/>
              </a:rPr>
              <a:t>Q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):</a:t>
            </a:r>
          </a:p>
          <a:p>
            <a:pPr lvl="3"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with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n=1,   d=5.7 mm: 	</a:t>
            </a:r>
            <a:r>
              <a:rPr lang="de-DE" altLang="de-DE" sz="1700" b="1" dirty="0" err="1">
                <a:solidFill>
                  <a:srgbClr val="000000"/>
                </a:solidFill>
                <a:latin typeface="Symbol" pitchFamily="18" charset="2"/>
                <a:cs typeface="+mn-cs"/>
              </a:rPr>
              <a:t>Dk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= 0.88 cm</a:t>
            </a:r>
            <a:r>
              <a:rPr lang="de-DE" altLang="de-DE" sz="1700" b="1" baseline="30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-1</a:t>
            </a:r>
          </a:p>
          <a:p>
            <a:pPr lvl="3"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with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n=1.5, d=14 mm:	</a:t>
            </a:r>
            <a:r>
              <a:rPr lang="de-DE" altLang="de-DE" sz="1700" b="1" dirty="0" err="1">
                <a:solidFill>
                  <a:srgbClr val="000000"/>
                </a:solidFill>
                <a:latin typeface="Symbol" pitchFamily="18" charset="2"/>
                <a:cs typeface="+mn-cs"/>
              </a:rPr>
              <a:t>Dk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= 0.23 cm</a:t>
            </a:r>
            <a:r>
              <a:rPr lang="de-DE" altLang="de-DE" sz="1700" b="1" baseline="30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-1</a:t>
            </a:r>
            <a:endParaRPr lang="de-DE" altLang="de-DE" b="1" dirty="0" smtClean="0">
              <a:solidFill>
                <a:srgbClr val="000000"/>
              </a:solidFill>
              <a:cs typeface="+mn-cs"/>
            </a:endParaRP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Signatures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of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lab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air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in BB </a:t>
            </a:r>
            <a:r>
              <a:rPr lang="de-DE" altLang="de-DE" sz="1700" b="1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spectra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: CO</a:t>
            </a:r>
            <a:r>
              <a:rPr lang="de-DE" altLang="de-DE" sz="1700" b="1" baseline="-25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2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, H</a:t>
            </a:r>
            <a:r>
              <a:rPr lang="de-DE" altLang="de-DE" sz="1700" b="1" baseline="-25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2</a:t>
            </a:r>
            <a:r>
              <a:rPr lang="de-DE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O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Much of ‘noise’ in atmospheric MCT spectra is due to channeling!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Larger wedge important for NDSC-IRWG group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No compatibility with FIR BS is the price to  pay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CaF</a:t>
            </a:r>
            <a:r>
              <a:rPr lang="en-US" altLang="de-DE" sz="1700" b="1" baseline="-250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2</a:t>
            </a: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with 10’ is compatible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 typeface="Wingdings" pitchFamily="2" charset="2"/>
              <a:buChar char="Ø"/>
            </a:pPr>
            <a:r>
              <a:rPr lang="en-US" altLang="de-DE" sz="1700" b="1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 Alignment &amp; ILS is still fine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31212" y="1164772"/>
            <a:ext cx="7991656" cy="430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746" tIns="37873" rIns="75746" bIns="37873">
            <a:spAutoFit/>
          </a:bodyPr>
          <a:lstStyle/>
          <a:p>
            <a:pPr eaLnBrk="0" hangingPunct="0"/>
            <a:r>
              <a:rPr lang="en-US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Comparison of different wedges of KBr beam splitters</a:t>
            </a:r>
            <a:endParaRPr lang="de-DE" altLang="de-DE" sz="230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67744" y="332656"/>
            <a:ext cx="1728192" cy="5760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smtClean="0">
                <a:latin typeface="Comic Sans MS" pitchFamily="66" charset="0"/>
              </a:rPr>
              <a:t>BUG 2004</a:t>
            </a: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372200" y="2852936"/>
            <a:ext cx="2350668" cy="7920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3" tIns="55187" rIns="110373" bIns="55187"/>
          <a:lstStyle>
            <a:lvl1pPr defTabSz="11033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smtClean="0">
                <a:latin typeface="Comic Sans MS" pitchFamily="66" charset="0"/>
              </a:rPr>
              <a:t>1(2</a:t>
            </a:r>
            <a:r>
              <a:rPr lang="de-DE" altLang="de-DE" dirty="0" smtClean="0">
                <a:latin typeface="Comic Sans MS" pitchFamily="66" charset="0"/>
              </a:rPr>
              <a:t>*1.5*3cm) = 0.11 cm-1</a:t>
            </a:r>
            <a:endParaRPr lang="de-DE" altLang="de-DE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20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80" b="29326"/>
          <a:stretch>
            <a:fillRect/>
          </a:stretch>
        </p:blipFill>
        <p:spPr bwMode="auto">
          <a:xfrm>
            <a:off x="673487" y="1639661"/>
            <a:ext cx="6051101" cy="4943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31213" y="1186543"/>
            <a:ext cx="8448506" cy="41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743" tIns="37871" rIns="75743" bIns="37871">
            <a:spAutoFit/>
          </a:bodyPr>
          <a:lstStyle/>
          <a:p>
            <a:pPr eaLnBrk="0" hangingPunct="0"/>
            <a:r>
              <a:rPr lang="en-US" altLang="de-DE" sz="22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Comparison of BB spectra with different KBr beam splitters</a:t>
            </a:r>
            <a:endParaRPr lang="de-DE" altLang="de-DE" sz="220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 flipV="1">
            <a:off x="5909993" y="3490235"/>
            <a:ext cx="756869" cy="74158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43" tIns="37871" rIns="75743" bIns="37871"/>
          <a:lstStyle/>
          <a:p>
            <a:pPr eaLnBrk="0" hangingPunct="0"/>
            <a:endParaRPr lang="de-DE" sz="20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 flipV="1">
            <a:off x="5969000" y="2626181"/>
            <a:ext cx="523394" cy="678997"/>
          </a:xfrm>
          <a:prstGeom prst="line">
            <a:avLst/>
          </a:prstGeom>
          <a:noFill/>
          <a:ln w="38100">
            <a:solidFill>
              <a:srgbClr val="00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43" tIns="37871" rIns="75743" bIns="37871"/>
          <a:lstStyle/>
          <a:p>
            <a:pPr eaLnBrk="0" hangingPunct="0"/>
            <a:endParaRPr lang="de-DE" sz="20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6550121" y="4972050"/>
            <a:ext cx="348929" cy="30888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43" tIns="37871" rIns="75743" bIns="37871"/>
          <a:lstStyle/>
          <a:p>
            <a:pPr eaLnBrk="0" hangingPunct="0"/>
            <a:endParaRPr lang="de-DE" sz="20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666859" y="2688774"/>
            <a:ext cx="2351424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34" tIns="37868" rIns="75734" bIns="37868">
            <a:spAutoFit/>
          </a:bodyPr>
          <a:lstStyle/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KBr – BS: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 Sub. 8‘, 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  Gap ~1°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 Substrate: 8‘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  <a:buFontTx/>
              <a:buChar char="•"/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 Original: </a:t>
            </a:r>
          </a:p>
          <a:p>
            <a:pPr eaLnBrk="0" hangingPunct="0">
              <a:lnSpc>
                <a:spcPct val="96000"/>
              </a:lnSpc>
              <a:spcBef>
                <a:spcPts val="497"/>
              </a:spcBef>
              <a:spcAft>
                <a:spcPts val="497"/>
              </a:spcAft>
            </a:pPr>
            <a:r>
              <a:rPr lang="de-DE" altLang="de-DE" sz="2300" b="1">
                <a:solidFill>
                  <a:srgbClr val="000000"/>
                </a:solidFill>
                <a:latin typeface="Comic Sans MS" pitchFamily="66" charset="0"/>
                <a:cs typeface="+mn-cs"/>
              </a:rPr>
              <a:t>  Sub. 1‘</a:t>
            </a:r>
            <a:endParaRPr lang="en-US" altLang="de-DE" sz="1900" i="1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67744" y="332656"/>
            <a:ext cx="1728192" cy="5760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smtClean="0">
                <a:latin typeface="Comic Sans MS" pitchFamily="66" charset="0"/>
              </a:rPr>
              <a:t>BUG 2004</a:t>
            </a:r>
          </a:p>
        </p:txBody>
      </p:sp>
    </p:spTree>
    <p:extLst>
      <p:ext uri="{BB962C8B-B14F-4D97-AF65-F5344CB8AC3E}">
        <p14:creationId xmlns:p14="http://schemas.microsoft.com/office/powerpoint/2010/main" val="19650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99C5F016-86EF-4B54-B27F-F6FF25B909A1}" type="slidenum">
              <a:rPr lang="de-DE" altLang="de-DE"/>
              <a:pPr/>
              <a:t>14</a:t>
            </a:fld>
            <a:r>
              <a:rPr lang="de-DE" altLang="de-DE" sz="800"/>
              <a:t> </a:t>
            </a:r>
            <a:r>
              <a:rPr lang="en-US" altLang="de-DE" sz="800"/>
              <a:t>Thomas Blumenstock, NDACC-IRWG, May 12 – 14, 2008 </a:t>
            </a:r>
            <a:endParaRPr lang="de-DE" altLang="de-DE" sz="800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56749" y="1083130"/>
            <a:ext cx="8147243" cy="5975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733" tIns="32867" rIns="65733" bIns="32867">
            <a:spAutoFit/>
          </a:bodyPr>
          <a:lstStyle>
            <a:lvl1pPr marL="457200" indent="-4572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58850" indent="-4572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50950" indent="-4572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47825" indent="-4572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44700" indent="-4572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01900" indent="-4572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59100" indent="-4572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16300" indent="-4572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73500" indent="-4572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n-US" altLang="de-DE" dirty="0">
                <a:latin typeface="Comic Sans MS" pitchFamily="66" charset="0"/>
              </a:rPr>
              <a:t>Presentation by Arno Simon </a:t>
            </a:r>
          </a:p>
          <a:p>
            <a:pPr>
              <a:buFont typeface="Wingdings" pitchFamily="2" charset="2"/>
              <a:buAutoNum type="arabicPeriod"/>
            </a:pPr>
            <a:endParaRPr lang="en-US" altLang="de-DE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n-US" altLang="de-DE" dirty="0">
                <a:latin typeface="Comic Sans MS" pitchFamily="66" charset="0"/>
              </a:rPr>
              <a:t>Experience with upgrades to 125 HR/M </a:t>
            </a:r>
          </a:p>
          <a:p>
            <a:pPr>
              <a:buFontTx/>
              <a:buAutoNum type="arabicPeriod"/>
            </a:pPr>
            <a:endParaRPr lang="en-US" altLang="de-DE" dirty="0">
              <a:latin typeface="Comic Sans MS" pitchFamily="66" charset="0"/>
            </a:endParaRPr>
          </a:p>
          <a:p>
            <a:pPr>
              <a:buFont typeface="Wingdings" pitchFamily="2" charset="2"/>
              <a:buAutoNum type="arabicPeriod"/>
            </a:pPr>
            <a:r>
              <a:rPr lang="en-US" altLang="de-DE" dirty="0">
                <a:latin typeface="Comic Sans MS" pitchFamily="66" charset="0"/>
              </a:rPr>
              <a:t> Channeling / beam splitter with bigger wedge</a:t>
            </a:r>
          </a:p>
          <a:p>
            <a:pPr lvl="2">
              <a:buFont typeface="Wingdings" pitchFamily="2" charset="2"/>
              <a:buChar char="Ø"/>
            </a:pPr>
            <a:endParaRPr lang="en-US" altLang="de-DE" dirty="0">
              <a:latin typeface="Comic Sans MS" pitchFamily="66" charset="0"/>
            </a:endParaRPr>
          </a:p>
          <a:p>
            <a:pPr marL="1344561" lvl="2" indent="-550842">
              <a:buFont typeface="Wingdings" pitchFamily="2" charset="2"/>
              <a:buChar char="Ø"/>
            </a:pPr>
            <a:r>
              <a:rPr lang="en-US" altLang="de-DE" dirty="0" smtClean="0">
                <a:latin typeface="Comic Sans MS" pitchFamily="66" charset="0"/>
              </a:rPr>
              <a:t>Channeling </a:t>
            </a:r>
            <a:r>
              <a:rPr lang="en-US" altLang="de-DE" dirty="0">
                <a:latin typeface="Comic Sans MS" pitchFamily="66" charset="0"/>
              </a:rPr>
              <a:t>frequencies: 0.88 &amp; 0.23 cm</a:t>
            </a:r>
            <a:r>
              <a:rPr lang="en-US" altLang="de-DE" baseline="30000" dirty="0">
                <a:latin typeface="Comic Sans MS" pitchFamily="66" charset="0"/>
              </a:rPr>
              <a:t>-1  </a:t>
            </a:r>
            <a:r>
              <a:rPr lang="en-US" altLang="de-DE" dirty="0">
                <a:latin typeface="Comic Sans MS" pitchFamily="66" charset="0"/>
              </a:rPr>
              <a:t>(see BUG 2004)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de-DE" dirty="0">
                <a:latin typeface="Comic Sans MS" pitchFamily="66" charset="0"/>
              </a:rPr>
              <a:t> </a:t>
            </a:r>
            <a:r>
              <a:rPr lang="en-US" altLang="de-DE" dirty="0" err="1">
                <a:latin typeface="Comic Sans MS" pitchFamily="66" charset="0"/>
              </a:rPr>
              <a:t>KBr</a:t>
            </a:r>
            <a:r>
              <a:rPr lang="en-US" altLang="de-DE" dirty="0">
                <a:latin typeface="Comic Sans MS" pitchFamily="66" charset="0"/>
              </a:rPr>
              <a:t> with 8’ / CaF2 with 10’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de-DE" dirty="0">
                <a:latin typeface="Comic Sans MS" pitchFamily="66" charset="0"/>
              </a:rPr>
              <a:t> New alignment of spectrometer is needed!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de-DE" dirty="0">
                <a:latin typeface="Comic Sans MS" pitchFamily="66" charset="0"/>
              </a:rPr>
              <a:t> No compatibility with FIR BS!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de-DE" dirty="0">
                <a:latin typeface="Comic Sans MS" pitchFamily="66" charset="0"/>
              </a:rPr>
              <a:t> Joint order!?</a:t>
            </a:r>
          </a:p>
          <a:p>
            <a:pPr>
              <a:buFont typeface="Wingdings" pitchFamily="2" charset="2"/>
              <a:buNone/>
            </a:pPr>
            <a:endParaRPr lang="en-US" altLang="de-DE" dirty="0"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n-US" altLang="de-DE" dirty="0">
                <a:latin typeface="Comic Sans MS" pitchFamily="66" charset="0"/>
              </a:rPr>
              <a:t>Any other issues?</a:t>
            </a:r>
          </a:p>
          <a:p>
            <a:pPr>
              <a:buFontTx/>
              <a:buAutoNum type="arabicPeriod" startAt="4"/>
            </a:pPr>
            <a:endParaRPr lang="en-US" altLang="de-DE" dirty="0"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n-US" altLang="de-DE" dirty="0">
                <a:latin typeface="Comic Sans MS" pitchFamily="66" charset="0"/>
              </a:rPr>
              <a:t>Please feel free to use:   ndacc-bug@acd.ucar.edu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11561" y="240848"/>
            <a:ext cx="6909313" cy="48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733" tIns="32867" rIns="65733" bIns="32867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2700" b="1" dirty="0">
                <a:latin typeface="Comic Sans MS" pitchFamily="66" charset="0"/>
              </a:rPr>
              <a:t>Bruker User Group (BUG) Meeting 2008</a:t>
            </a:r>
            <a:endParaRPr lang="de-DE" altLang="de-DE" sz="2700" b="1" dirty="0">
              <a:latin typeface="Comic Sans MS" pitchFamily="66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6749" y="2492897"/>
            <a:ext cx="8047700" cy="3168352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de-DE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580112" y="1062535"/>
            <a:ext cx="1728192" cy="5760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smtClean="0">
                <a:latin typeface="Comic Sans MS" pitchFamily="66" charset="0"/>
              </a:rPr>
              <a:t>BUG 2008</a:t>
            </a:r>
          </a:p>
        </p:txBody>
      </p:sp>
    </p:spTree>
    <p:extLst>
      <p:ext uri="{BB962C8B-B14F-4D97-AF65-F5344CB8AC3E}">
        <p14:creationId xmlns:p14="http://schemas.microsoft.com/office/powerpoint/2010/main" val="35987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705"/>
            <a:ext cx="7953939" cy="625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67944" y="6309320"/>
            <a:ext cx="4608512" cy="5760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err="1" smtClean="0">
                <a:latin typeface="Comic Sans MS" pitchFamily="66" charset="0"/>
              </a:rPr>
              <a:t>Vigouroux</a:t>
            </a:r>
            <a:r>
              <a:rPr lang="en-US" altLang="de-DE" dirty="0" smtClean="0">
                <a:latin typeface="Comic Sans MS" pitchFamily="66" charset="0"/>
              </a:rPr>
              <a:t> et al., AMTD, 2018</a:t>
            </a:r>
          </a:p>
        </p:txBody>
      </p:sp>
      <p:sp>
        <p:nvSpPr>
          <p:cNvPr id="2" name="Rechteck 1"/>
          <p:cNvSpPr/>
          <p:nvPr/>
        </p:nvSpPr>
        <p:spPr>
          <a:xfrm>
            <a:off x="4067945" y="260648"/>
            <a:ext cx="864096" cy="597666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7236296" y="260648"/>
            <a:ext cx="864096" cy="597666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028384" y="836712"/>
            <a:ext cx="1188000" cy="4320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sz="2000" dirty="0">
                <a:latin typeface="Comic Sans MS" pitchFamily="66" charset="0"/>
              </a:rPr>
              <a:t>TR&lt;D30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028384" y="2789312"/>
            <a:ext cx="1188000" cy="423664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sz="2000" dirty="0">
                <a:latin typeface="Comic Sans MS" pitchFamily="66" charset="0"/>
              </a:rPr>
              <a:t>TR&lt;D30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028001" y="5464483"/>
            <a:ext cx="1187183" cy="423664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sz="2000" dirty="0">
                <a:latin typeface="Comic Sans MS" pitchFamily="66" charset="0"/>
              </a:rPr>
              <a:t>TR&lt;D30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028000" y="4336885"/>
            <a:ext cx="1188000" cy="423664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sz="2000" dirty="0">
                <a:latin typeface="Comic Sans MS" pitchFamily="66" charset="0"/>
              </a:rPr>
              <a:t>TR&lt;D30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23528" y="6324188"/>
            <a:ext cx="1800200" cy="42366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sz="2000" dirty="0">
                <a:latin typeface="Comic Sans MS" pitchFamily="66" charset="0"/>
              </a:rPr>
              <a:t>*** TR&gt;D30</a:t>
            </a:r>
          </a:p>
        </p:txBody>
      </p:sp>
    </p:spTree>
    <p:extLst>
      <p:ext uri="{BB962C8B-B14F-4D97-AF65-F5344CB8AC3E}">
        <p14:creationId xmlns:p14="http://schemas.microsoft.com/office/powerpoint/2010/main" val="40845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16633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Conclusions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8316" y="620689"/>
            <a:ext cx="8352157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endParaRPr lang="nl-BE" sz="700" dirty="0">
              <a:latin typeface="Calibri" pitchFamily="34" charset="0"/>
            </a:endParaRP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Since wedge of beamsplitter and its gap is too small most spectrometers show two dominant channeling  frequencies: 0.9 &amp; 0.1 cm-1!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Amplitude (peak to peak) is up to 5</a:t>
            </a:r>
            <a:r>
              <a:rPr lang="de-DE" sz="2200" dirty="0">
                <a:latin typeface="Comic Sans MS" panose="030F0702030302020204" pitchFamily="66" charset="0"/>
              </a:rPr>
              <a:t>‰, </a:t>
            </a:r>
            <a:r>
              <a:rPr lang="de-DE" sz="2200" dirty="0" err="1">
                <a:latin typeface="Comic Sans MS" panose="030F0702030302020204" pitchFamily="66" charset="0"/>
              </a:rPr>
              <a:t>typically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it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is</a:t>
            </a:r>
            <a:r>
              <a:rPr lang="de-DE" sz="2200" dirty="0">
                <a:latin typeface="Comic Sans MS" panose="030F0702030302020204" pitchFamily="66" charset="0"/>
              </a:rPr>
              <a:t> 1-3 ‰!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Amplitude is 0.5 </a:t>
            </a:r>
            <a:r>
              <a:rPr lang="de-DE" sz="2200" dirty="0">
                <a:latin typeface="Comic Sans MS" panose="030F0702030302020204" pitchFamily="66" charset="0"/>
              </a:rPr>
              <a:t>‰ </a:t>
            </a:r>
            <a:r>
              <a:rPr lang="de-DE" sz="2200" dirty="0" err="1">
                <a:latin typeface="Comic Sans MS" panose="030F0702030302020204" pitchFamily="66" charset="0"/>
              </a:rPr>
              <a:t>or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lower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for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some</a:t>
            </a:r>
            <a:r>
              <a:rPr lang="de-DE" sz="2200" dirty="0">
                <a:latin typeface="Comic Sans MS" panose="030F0702030302020204" pitchFamily="66" charset="0"/>
              </a:rPr>
              <a:t> </a:t>
            </a:r>
            <a:r>
              <a:rPr lang="de-DE" sz="2200" dirty="0" err="1">
                <a:latin typeface="Comic Sans MS" panose="030F0702030302020204" pitchFamily="66" charset="0"/>
              </a:rPr>
              <a:t>sites</a:t>
            </a:r>
            <a:r>
              <a:rPr lang="de-DE" sz="2200" dirty="0">
                <a:latin typeface="Comic Sans MS" panose="030F0702030302020204" pitchFamily="66" charset="0"/>
              </a:rPr>
              <a:t>: </a:t>
            </a:r>
          </a:p>
          <a:p>
            <a:pPr marL="179381" indent="-179381">
              <a:spcBef>
                <a:spcPct val="20000"/>
              </a:spcBef>
            </a:pPr>
            <a:r>
              <a:rPr lang="de-DE" sz="2200" dirty="0">
                <a:latin typeface="Comic Sans MS" panose="030F0702030302020204" pitchFamily="66" charset="0"/>
              </a:rPr>
              <a:t>	</a:t>
            </a:r>
            <a:r>
              <a:rPr lang="de-DE" sz="2200" dirty="0" err="1">
                <a:latin typeface="Comic Sans MS" panose="030F0702030302020204" pitchFamily="66" charset="0"/>
              </a:rPr>
              <a:t>Eureka</a:t>
            </a:r>
            <a:r>
              <a:rPr lang="de-DE" sz="2200" dirty="0">
                <a:latin typeface="Comic Sans MS" panose="030F0702030302020204" pitchFamily="66" charset="0"/>
              </a:rPr>
              <a:t>, </a:t>
            </a:r>
            <a:r>
              <a:rPr lang="nl-BE" sz="2200" dirty="0">
                <a:latin typeface="Comic Sans MS" pitchFamily="66" charset="0"/>
              </a:rPr>
              <a:t>Kiruna, Zugspitze, Izana &amp; Altzomoni.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Uniform channeling amplitude for error est. doesn’t fit.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Random error &gt; variability for the sites with low channeling. 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For some sites random error &lt; observed variability: </a:t>
            </a:r>
          </a:p>
          <a:p>
            <a:pPr marL="179381" indent="-179381">
              <a:spcBef>
                <a:spcPct val="20000"/>
              </a:spcBef>
            </a:pPr>
            <a:r>
              <a:rPr lang="nl-BE" sz="2200" dirty="0">
                <a:latin typeface="Comic Sans MS" pitchFamily="66" charset="0"/>
              </a:rPr>
              <a:t>	Ny-Alesund, Toronto, Paramaribo, Wollongong &amp; Lauder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latin typeface="Comic Sans MS" pitchFamily="66" charset="0"/>
              </a:rPr>
              <a:t>Channeling error needs to be included in error estimate of  HCHO column amounts! 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latin typeface="Comic Sans MS" pitchFamily="66" charset="0"/>
              </a:rPr>
              <a:t>Probably also for other weak absorbers as ClONO2, SF6 ...! 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For some sites random error ~ variability: random smoothing </a:t>
            </a:r>
          </a:p>
          <a:p>
            <a:pPr marL="179381" indent="-179381">
              <a:spcBef>
                <a:spcPct val="20000"/>
              </a:spcBef>
            </a:pPr>
            <a:r>
              <a:rPr lang="nl-BE" sz="2200" dirty="0">
                <a:latin typeface="Comic Sans MS" pitchFamily="66" charset="0"/>
              </a:rPr>
              <a:t>	error (too large) compensates for missing channeling error? </a:t>
            </a:r>
          </a:p>
        </p:txBody>
      </p:sp>
    </p:spTree>
    <p:extLst>
      <p:ext uri="{BB962C8B-B14F-4D97-AF65-F5344CB8AC3E}">
        <p14:creationId xmlns:p14="http://schemas.microsoft.com/office/powerpoint/2010/main" val="41477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395536" y="764705"/>
            <a:ext cx="8218485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Continuing this exercise? E.g. on MCT spectra?</a:t>
            </a:r>
          </a:p>
          <a:p>
            <a:pPr lvl="1"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Missing sites?</a:t>
            </a:r>
          </a:p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Beam splitters with bigger wedge in the future!? </a:t>
            </a:r>
          </a:p>
          <a:p>
            <a:pPr>
              <a:spcBef>
                <a:spcPct val="20000"/>
              </a:spcBef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	</a:t>
            </a:r>
            <a:r>
              <a:rPr lang="nl-BE" sz="2200" dirty="0" smtClean="0">
                <a:latin typeface="Comic Sans MS" pitchFamily="66" charset="0"/>
              </a:rPr>
              <a:t>To be discussed with Axel Keens, Bruker</a:t>
            </a:r>
            <a:endParaRPr lang="nl-BE" sz="2200" dirty="0"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Channeling error in error calculation is needed for HCHO! </a:t>
            </a:r>
          </a:p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Probably also for other weak absorbers as ClONO2, SF6 ...!</a:t>
            </a:r>
          </a:p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Will channeling be included in future SFIT-4 </a:t>
            </a:r>
            <a:r>
              <a:rPr lang="nl-BE" sz="2200" dirty="0" smtClean="0">
                <a:latin typeface="Comic Sans MS" pitchFamily="66" charset="0"/>
              </a:rPr>
              <a:t>err. estimate?</a:t>
            </a:r>
            <a:endParaRPr lang="nl-BE" sz="2200" dirty="0"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tabLst>
                <a:tab pos="179381" algn="l"/>
              </a:tabLst>
            </a:pPr>
            <a:r>
              <a:rPr lang="nl-BE" sz="2200" dirty="0">
                <a:latin typeface="Comic Sans MS" pitchFamily="66" charset="0"/>
              </a:rPr>
              <a:t> </a:t>
            </a:r>
            <a:r>
              <a:rPr lang="nl-BE" sz="2200" dirty="0" smtClean="0">
                <a:latin typeface="Comic Sans MS" pitchFamily="66" charset="0"/>
              </a:rPr>
              <a:t>Documentation (when finished)?</a:t>
            </a:r>
            <a:endParaRPr lang="nl-BE" sz="2200" dirty="0"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88641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Topics to be discussed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514115"/>
              </p:ext>
            </p:extLst>
          </p:nvPr>
        </p:nvGraphicFramePr>
        <p:xfrm>
          <a:off x="779389" y="3933056"/>
          <a:ext cx="3864620" cy="2700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389" y="3933056"/>
                        <a:ext cx="3864620" cy="2700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65" name="Picture 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6"/>
          <a:stretch/>
        </p:blipFill>
        <p:spPr bwMode="auto">
          <a:xfrm>
            <a:off x="4633664" y="3717032"/>
            <a:ext cx="4474840" cy="2785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17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3203848" y="4293096"/>
            <a:ext cx="2736304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3" tIns="55187" rIns="110373" bIns="55187"/>
          <a:lstStyle>
            <a:lvl1pPr defTabSz="11033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 smtClean="0">
                <a:latin typeface="Comic Sans MS" pitchFamily="66" charset="0"/>
              </a:rPr>
              <a:t>and</a:t>
            </a:r>
            <a:r>
              <a:rPr lang="de-DE" altLang="de-DE" dirty="0" smtClean="0">
                <a:latin typeface="Comic Sans MS" pitchFamily="66" charset="0"/>
              </a:rPr>
              <a:t> </a:t>
            </a:r>
            <a:r>
              <a:rPr lang="de-DE" altLang="de-DE" dirty="0" err="1" smtClean="0">
                <a:latin typeface="Comic Sans MS" pitchFamily="66" charset="0"/>
              </a:rPr>
              <a:t>participation</a:t>
            </a:r>
            <a:r>
              <a:rPr lang="de-DE" altLang="de-DE" dirty="0" smtClean="0">
                <a:latin typeface="Comic Sans MS" pitchFamily="66" charset="0"/>
              </a:rPr>
              <a:t>!</a:t>
            </a:r>
            <a:endParaRPr lang="de-DE" altLang="de-DE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70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813416"/>
              </p:ext>
            </p:extLst>
          </p:nvPr>
        </p:nvGraphicFramePr>
        <p:xfrm>
          <a:off x="2996018" y="332656"/>
          <a:ext cx="4888350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450"/>
                <a:gridCol w="1629450"/>
                <a:gridCol w="1629450"/>
              </a:tblGrid>
              <a:tr h="36576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AeMet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Izana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O. Garcia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Bremen U.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M. Palm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J. </a:t>
                      </a:r>
                      <a:r>
                        <a:rPr lang="de-DE" sz="1800" dirty="0" err="1" smtClean="0"/>
                        <a:t>Notholt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Gothenborg</a:t>
                      </a:r>
                      <a:r>
                        <a:rPr lang="de-DE" sz="1800" dirty="0" smtClean="0"/>
                        <a:t> U.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G. Persson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J. </a:t>
                      </a:r>
                      <a:r>
                        <a:rPr lang="de-DE" sz="1800" dirty="0" err="1" smtClean="0"/>
                        <a:t>Mellqvist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FMI, </a:t>
                      </a:r>
                      <a:r>
                        <a:rPr lang="de-DE" sz="1800" dirty="0" err="1" smtClean="0"/>
                        <a:t>Sodankylä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P. </a:t>
                      </a:r>
                      <a:r>
                        <a:rPr lang="de-DE" sz="1800" dirty="0" err="1" smtClean="0"/>
                        <a:t>Heikkinen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R. </a:t>
                      </a:r>
                      <a:r>
                        <a:rPr lang="de-DE" sz="1800" dirty="0" err="1" smtClean="0"/>
                        <a:t>Kivi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KIT Garmisch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M. </a:t>
                      </a:r>
                      <a:r>
                        <a:rPr lang="de-DE" sz="1800" dirty="0" err="1" smtClean="0"/>
                        <a:t>Rettinger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R. </a:t>
                      </a:r>
                      <a:r>
                        <a:rPr lang="de-DE" sz="1800" dirty="0" err="1" smtClean="0"/>
                        <a:t>Sussmann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KIT Karlsruhe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F. Hase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T. Blumenstock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Liege U.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C. </a:t>
                      </a:r>
                      <a:r>
                        <a:rPr lang="de-DE" sz="1800" dirty="0" err="1" smtClean="0"/>
                        <a:t>Servais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M. </a:t>
                      </a:r>
                      <a:r>
                        <a:rPr lang="de-DE" sz="1800" dirty="0" err="1" smtClean="0"/>
                        <a:t>Mahieu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Nagoya U.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T. </a:t>
                      </a:r>
                      <a:r>
                        <a:rPr lang="de-DE" sz="1800" dirty="0" err="1" smtClean="0"/>
                        <a:t>Naghama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NCAR Boulder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smtClean="0"/>
                        <a:t>I. Ortega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J. </a:t>
                      </a:r>
                      <a:r>
                        <a:rPr lang="de-DE" sz="1800" dirty="0" err="1" smtClean="0"/>
                        <a:t>Hannigan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NIES, </a:t>
                      </a:r>
                      <a:r>
                        <a:rPr lang="de-DE" sz="1800" dirty="0" err="1" smtClean="0"/>
                        <a:t>Tsukuba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I. </a:t>
                      </a:r>
                      <a:r>
                        <a:rPr lang="de-DE" sz="1800" dirty="0" err="1" smtClean="0"/>
                        <a:t>Morino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NIWA, NZ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J. Robinson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D. </a:t>
                      </a:r>
                      <a:r>
                        <a:rPr lang="de-DE" sz="1800" dirty="0" err="1" smtClean="0"/>
                        <a:t>Smale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St. Petersburg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M. </a:t>
                      </a:r>
                      <a:r>
                        <a:rPr lang="de-DE" sz="1800" dirty="0" err="1" smtClean="0"/>
                        <a:t>Makarova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Toronto U.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E. Lutsch, O. </a:t>
                      </a:r>
                      <a:r>
                        <a:rPr lang="de-DE" sz="1800" dirty="0" err="1" smtClean="0"/>
                        <a:t>Colebatch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K. Strong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UNAM Mexico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W. </a:t>
                      </a:r>
                      <a:r>
                        <a:rPr lang="de-DE" sz="1800" dirty="0" err="1" smtClean="0"/>
                        <a:t>Stremme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M. </a:t>
                      </a:r>
                      <a:r>
                        <a:rPr lang="de-DE" sz="1800" dirty="0" err="1" smtClean="0"/>
                        <a:t>Grutter</a:t>
                      </a:r>
                      <a:endParaRPr lang="de-DE" sz="18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Wollongong U.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N. Jones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D. Griffith</a:t>
                      </a:r>
                      <a:endParaRPr lang="de-DE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07504" y="548681"/>
            <a:ext cx="2808312" cy="1008112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Contributions from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762" y="4941169"/>
            <a:ext cx="2231797" cy="946051"/>
          </a:xfrm>
          <a:prstGeom prst="rect">
            <a:avLst/>
          </a:prstGeom>
          <a:solidFill>
            <a:srgbClr val="FFFF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690" indent="-26669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kern="0">
                <a:solidFill>
                  <a:prstClr val="black"/>
                </a:solidFill>
                <a:latin typeface="Comic Sans MS" pitchFamily="66" charset="0"/>
                <a:cs typeface="+mn-cs"/>
              </a:rPr>
              <a:t>Thank you for </a:t>
            </a:r>
          </a:p>
          <a:p>
            <a:pPr marL="266690" indent="-26669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kern="0">
                <a:solidFill>
                  <a:prstClr val="black"/>
                </a:solidFill>
                <a:latin typeface="Comic Sans MS" pitchFamily="66" charset="0"/>
                <a:cs typeface="+mn-cs"/>
              </a:rPr>
              <a:t>your effort!</a:t>
            </a:r>
          </a:p>
        </p:txBody>
      </p:sp>
    </p:spTree>
    <p:extLst>
      <p:ext uri="{BB962C8B-B14F-4D97-AF65-F5344CB8AC3E}">
        <p14:creationId xmlns:p14="http://schemas.microsoft.com/office/powerpoint/2010/main" val="29874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468316" y="2406944"/>
            <a:ext cx="2231477" cy="223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endParaRPr lang="nl-BE" sz="700" dirty="0"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 Motivation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 Experiment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 Results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latin typeface="Comic Sans MS" pitchFamily="66" charset="0"/>
              </a:rPr>
              <a:t> Discussion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5" y="1700808"/>
            <a:ext cx="2016224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latin typeface="Comic Sans MS" panose="030F0702030302020204" pitchFamily="66" charset="0"/>
              </a:rPr>
              <a:t>Outline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66"/>
          <a:stretch/>
        </p:blipFill>
        <p:spPr bwMode="auto">
          <a:xfrm>
            <a:off x="2772960" y="2924944"/>
            <a:ext cx="5700713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305868"/>
            <a:ext cx="28289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573340" y="1402830"/>
            <a:ext cx="2175124" cy="946051"/>
          </a:xfrm>
          <a:prstGeom prst="rect">
            <a:avLst/>
          </a:prstGeom>
          <a:solidFill>
            <a:srgbClr val="FFFF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kern="0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Taken from wikipedia.org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457200" y="1773162"/>
            <a:ext cx="8507288" cy="3816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endParaRPr lang="nl-BE" sz="7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Detector non-linearity (Abrams et al., 1994)</a:t>
            </a:r>
          </a:p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ILS (Instrumental Line Shape) (Hase et al., 1999)</a:t>
            </a:r>
          </a:p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Intensity fluctuations, DC correction (Keppel-Aleks, 2007)</a:t>
            </a:r>
          </a:p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Precise solar tracking (Gisi et al., 2011)</a:t>
            </a:r>
          </a:p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Sampling error (Messerschmidt et al., 2010; Dohe et al., 2013)</a:t>
            </a: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			 </a:t>
            </a:r>
            <a:r>
              <a:rPr lang="nl-BE" sz="3200" dirty="0">
                <a:solidFill>
                  <a:prstClr val="black"/>
                </a:solidFill>
                <a:latin typeface="Comic Sans MS" pitchFamily="66" charset="0"/>
              </a:rPr>
              <a:t>=&gt; Channeling  </a:t>
            </a:r>
            <a:endParaRPr lang="nl-BE" sz="32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</a:pPr>
            <a:endParaRPr lang="nl-BE" sz="2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41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Motivation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4059" y="980432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Previous work on error sources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3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1" y="635635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4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457201" y="1412777"/>
            <a:ext cx="799147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endParaRPr lang="nl-BE" sz="7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Talk at IRWG 2004 &amp; 2008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Does not affect total columns of strong absorbers, 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but leading error for weak signatures. 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 smtClean="0">
                <a:solidFill>
                  <a:prstClr val="black"/>
                </a:solidFill>
                <a:latin typeface="Comic Sans MS" pitchFamily="66" charset="0"/>
              </a:rPr>
              <a:t> NDACC </a:t>
            </a: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standard species only ClONO2, HNO3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Might affect profile retrieval of strong absorbers.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 smtClean="0">
                <a:solidFill>
                  <a:prstClr val="black"/>
                </a:solidFill>
                <a:latin typeface="Comic Sans MS" pitchFamily="66" charset="0"/>
              </a:rPr>
              <a:t> Recently </a:t>
            </a: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work on species with weak signatures: </a:t>
            </a:r>
          </a:p>
          <a:p>
            <a:pPr marL="179381" indent="-179381"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	 HCHO, SF6?, ....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Triggered by work on HCHO by Corinne &amp; discussion </a:t>
            </a:r>
          </a:p>
          <a:p>
            <a:pPr marL="179381" indent="-179381"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	 on error calculation by Frank</a:t>
            </a:r>
          </a:p>
          <a:p>
            <a:pPr marL="179381" indent="-179381">
              <a:spcBef>
                <a:spcPct val="20000"/>
              </a:spcBef>
            </a:pPr>
            <a:r>
              <a:rPr lang="nl-BE" dirty="0" smtClean="0">
                <a:solidFill>
                  <a:prstClr val="black"/>
                </a:solidFill>
                <a:latin typeface="Comic Sans MS" pitchFamily="66" charset="0"/>
              </a:rPr>
              <a:t>	Vigouroux</a:t>
            </a:r>
            <a:r>
              <a:rPr lang="nl-BE" dirty="0">
                <a:solidFill>
                  <a:prstClr val="black"/>
                </a:solidFill>
                <a:latin typeface="Comic Sans MS" pitchFamily="66" charset="0"/>
              </a:rPr>
              <a:t>, C</a:t>
            </a:r>
            <a:r>
              <a:rPr lang="nl-BE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nl-BE" dirty="0">
                <a:solidFill>
                  <a:prstClr val="black"/>
                </a:solidFill>
                <a:latin typeface="Comic Sans MS" pitchFamily="66" charset="0"/>
              </a:rPr>
              <a:t>e</a:t>
            </a:r>
            <a:r>
              <a:rPr lang="nl-BE" dirty="0" smtClean="0">
                <a:solidFill>
                  <a:prstClr val="black"/>
                </a:solidFill>
                <a:latin typeface="Comic Sans MS" pitchFamily="66" charset="0"/>
              </a:rPr>
              <a:t>t al.: </a:t>
            </a:r>
            <a:r>
              <a:rPr lang="nl-BE" dirty="0">
                <a:solidFill>
                  <a:prstClr val="black"/>
                </a:solidFill>
                <a:latin typeface="Comic Sans MS" pitchFamily="66" charset="0"/>
              </a:rPr>
              <a:t>NDACC harmonized formaldehyde time-series from 21 FTIR stations covering a wide range of column abundances, Atmos. Meas. Tech. Discuss., https://www.atmos-meas-tech-discuss.net/amt-2018-22</a:t>
            </a:r>
            <a:r>
              <a:rPr lang="nl-BE" dirty="0" smtClean="0">
                <a:solidFill>
                  <a:prstClr val="black"/>
                </a:solidFill>
                <a:latin typeface="Comic Sans MS" pitchFamily="66" charset="0"/>
              </a:rPr>
              <a:t>/, </a:t>
            </a:r>
            <a:r>
              <a:rPr lang="nl-BE" dirty="0">
                <a:solidFill>
                  <a:prstClr val="black"/>
                </a:solidFill>
                <a:latin typeface="Comic Sans MS" pitchFamily="66" charset="0"/>
              </a:rPr>
              <a:t>in review, 2018.</a:t>
            </a:r>
            <a:endParaRPr lang="nl-BE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 </a:t>
            </a:r>
            <a:endParaRPr lang="nl-BE" sz="2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16633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Motivation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4059" y="692697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Why not addressed earlier?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3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1" y="635635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84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7200800" cy="604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380312" y="3429000"/>
            <a:ext cx="1691680" cy="158417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err="1" smtClean="0">
                <a:latin typeface="Comic Sans MS" pitchFamily="66" charset="0"/>
              </a:rPr>
              <a:t>Vigouroux</a:t>
            </a:r>
            <a:r>
              <a:rPr lang="en-US" altLang="de-DE" dirty="0" smtClean="0">
                <a:latin typeface="Comic Sans MS" pitchFamily="66" charset="0"/>
              </a:rPr>
              <a:t> et al., AMTD, 2018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252536" y="188640"/>
            <a:ext cx="8229600" cy="504056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NDACC harmonized formaldehyde time-series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55576" y="3140968"/>
            <a:ext cx="4464496" cy="172819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smtClean="0">
                <a:latin typeface="Comic Sans MS" pitchFamily="66" charset="0"/>
              </a:rPr>
              <a:t>Retrieval scheme </a:t>
            </a:r>
            <a:r>
              <a:rPr lang="en-US" altLang="de-DE" dirty="0" err="1" smtClean="0">
                <a:latin typeface="Comic Sans MS" pitchFamily="66" charset="0"/>
              </a:rPr>
              <a:t>harmonised</a:t>
            </a:r>
            <a:r>
              <a:rPr lang="en-US" altLang="de-DE" dirty="0" smtClean="0">
                <a:latin typeface="Comic Sans MS" pitchFamily="66" charset="0"/>
              </a:rPr>
              <a:t>,</a:t>
            </a:r>
          </a:p>
          <a:p>
            <a:pPr marL="0" indent="0"/>
            <a:r>
              <a:rPr lang="en-US" altLang="de-DE" dirty="0" smtClean="0">
                <a:latin typeface="Comic Sans MS" pitchFamily="66" charset="0"/>
              </a:rPr>
              <a:t>error calculation not yet:</a:t>
            </a:r>
          </a:p>
          <a:p>
            <a:pPr marL="0" indent="0"/>
            <a:r>
              <a:rPr lang="en-US" altLang="de-DE" dirty="0" smtClean="0">
                <a:latin typeface="Comic Sans MS" pitchFamily="66" charset="0"/>
              </a:rPr>
              <a:t>PROFFIT includes channeling error, SFIT-4 not (yet).</a:t>
            </a:r>
          </a:p>
        </p:txBody>
      </p:sp>
    </p:spTree>
    <p:extLst>
      <p:ext uri="{BB962C8B-B14F-4D97-AF65-F5344CB8AC3E}">
        <p14:creationId xmlns:p14="http://schemas.microsoft.com/office/powerpoint/2010/main" val="410774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584768" y="908720"/>
            <a:ext cx="7991475" cy="28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 L</a:t>
            </a: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ab source without glass body if available: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Comic Sans MS" pitchFamily="66" charset="0"/>
              </a:rPr>
              <a:t>Globar</a:t>
            </a: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or black body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NDACC filters #3 and #6 (or #7/8)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Spectral resolution of 0.05 cm-1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Co-add 1000 scans for a good signal to noise ratio</a:t>
            </a:r>
            <a:endParaRPr lang="nl-BE" sz="2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4059" y="260649"/>
            <a:ext cx="8229600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Outline of test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787" y="3573017"/>
            <a:ext cx="3779912" cy="2834934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915817" y="5517232"/>
            <a:ext cx="1696947" cy="59391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dirty="0" smtClean="0">
                <a:latin typeface="Comic Sans MS" pitchFamily="66" charset="0"/>
              </a:rPr>
              <a:t>BB source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4688859" y="5814187"/>
            <a:ext cx="891253" cy="0"/>
          </a:xfrm>
          <a:prstGeom prst="straightConnector1">
            <a:avLst/>
          </a:prstGeom>
          <a:ln w="3175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3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1" y="635635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883557" y="3933056"/>
            <a:ext cx="1696947" cy="8640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US" altLang="de-DE" dirty="0" smtClean="0">
                <a:latin typeface="Comic Sans MS" pitchFamily="66" charset="0"/>
              </a:rPr>
              <a:t>Kiruna setup</a:t>
            </a:r>
          </a:p>
        </p:txBody>
      </p:sp>
    </p:spTree>
    <p:extLst>
      <p:ext uri="{BB962C8B-B14F-4D97-AF65-F5344CB8AC3E}">
        <p14:creationId xmlns:p14="http://schemas.microsoft.com/office/powerpoint/2010/main" val="32783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3"/>
          <a:stretch/>
        </p:blipFill>
        <p:spPr bwMode="auto">
          <a:xfrm>
            <a:off x="389756" y="1497600"/>
            <a:ext cx="7998668" cy="495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74060" y="260649"/>
            <a:ext cx="7310309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Btw, transmission of filter #3</a:t>
            </a:r>
          </a:p>
        </p:txBody>
      </p:sp>
      <p:sp>
        <p:nvSpPr>
          <p:cNvPr id="4" name="Rechteck 3"/>
          <p:cNvSpPr/>
          <p:nvPr/>
        </p:nvSpPr>
        <p:spPr>
          <a:xfrm>
            <a:off x="3520876" y="1628801"/>
            <a:ext cx="259036" cy="424847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07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26" name="Rectangle 3"/>
          <p:cNvSpPr txBox="1">
            <a:spLocks noChangeArrowheads="1"/>
          </p:cNvSpPr>
          <p:nvPr/>
        </p:nvSpPr>
        <p:spPr bwMode="auto">
          <a:xfrm>
            <a:off x="395537" y="1124745"/>
            <a:ext cx="2691089" cy="2016224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omic Sans MS" pitchFamily="66" charset="0"/>
            </a:endParaRP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Cut spectrum to approx. 50 cm-1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Normalize to 1</a:t>
            </a:r>
          </a:p>
          <a:p>
            <a:pPr marL="179381" indent="-179381">
              <a:spcBef>
                <a:spcPct val="20000"/>
              </a:spcBef>
              <a:buFont typeface="Arial" charset="0"/>
              <a:buChar char="•"/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FFT</a:t>
            </a:r>
          </a:p>
          <a:p>
            <a:pPr>
              <a:spcBef>
                <a:spcPct val="20000"/>
              </a:spcBef>
            </a:pPr>
            <a:endParaRPr lang="nl-BE" sz="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4059" y="260649"/>
            <a:ext cx="7094285" cy="705791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>
                <a:solidFill>
                  <a:prstClr val="black"/>
                </a:solidFill>
                <a:latin typeface="Comic Sans MS" panose="030F0702030302020204" pitchFamily="66" charset="0"/>
              </a:rPr>
              <a:t>Analysis of test spectra    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3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1" y="635635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NDACC - IRWG Annual Meeting 2018  </a:t>
            </a:r>
            <a:endParaRPr lang="en-US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559682"/>
              </p:ext>
            </p:extLst>
          </p:nvPr>
        </p:nvGraphicFramePr>
        <p:xfrm>
          <a:off x="179512" y="3189634"/>
          <a:ext cx="4464496" cy="3119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0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3189634"/>
                        <a:ext cx="4464496" cy="3119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766095"/>
              </p:ext>
            </p:extLst>
          </p:nvPr>
        </p:nvGraphicFramePr>
        <p:xfrm>
          <a:off x="4235524" y="3105466"/>
          <a:ext cx="4584948" cy="3203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1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5524" y="3105466"/>
                        <a:ext cx="4584948" cy="3203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275856" y="845097"/>
            <a:ext cx="3267153" cy="25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/>
          <a:lstStyle/>
          <a:p>
            <a:pPr>
              <a:spcBef>
                <a:spcPct val="20000"/>
              </a:spcBef>
            </a:pPr>
            <a:r>
              <a:rPr lang="nl-BE" sz="800" dirty="0">
                <a:solidFill>
                  <a:prstClr val="black"/>
                </a:solidFill>
                <a:latin typeface="Comic Sans MS" pitchFamily="66" charset="0"/>
              </a:rPr>
              <a:t>  </a:t>
            </a: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=&gt; shows two dominant  frequencies,</a:t>
            </a: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however absolute numbers needs correction!</a:t>
            </a:r>
          </a:p>
          <a:p>
            <a:pPr>
              <a:spcBef>
                <a:spcPct val="20000"/>
              </a:spcBef>
            </a:pPr>
            <a:r>
              <a:rPr lang="nl-BE" sz="2200" dirty="0">
                <a:solidFill>
                  <a:prstClr val="black"/>
                </a:solidFill>
                <a:latin typeface="Comic Sans MS" pitchFamily="66" charset="0"/>
              </a:rPr>
              <a:t>=&gt; Analysed manually!</a:t>
            </a:r>
          </a:p>
          <a:p>
            <a:pPr>
              <a:spcBef>
                <a:spcPct val="20000"/>
              </a:spcBef>
            </a:pPr>
            <a:endParaRPr lang="nl-BE" sz="2200" dirty="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1268761"/>
            <a:ext cx="3116263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1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lie_quer_A4">
  <a:themeElements>
    <a:clrScheme name="Folie_quer_A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olie_quer_A4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olie_quer_A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_quer_A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olie_quer_A4">
  <a:themeElements>
    <a:clrScheme name="Folie_quer_A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olie_quer_A4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olie_quer_A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_quer_A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_quer_A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909</Words>
  <Application>Microsoft Office PowerPoint</Application>
  <PresentationFormat>Bildschirmpräsentation (4:3)</PresentationFormat>
  <Paragraphs>309</Paragraphs>
  <Slides>18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Larissa</vt:lpstr>
      <vt:lpstr>Folie_quer_A4</vt:lpstr>
      <vt:lpstr>1_Folie_quer_A4</vt:lpstr>
      <vt:lpstr>Graph</vt:lpstr>
      <vt:lpstr>First results of the Channeling Exercise  Status June 2018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Blumenstock, Thomas (IMK)</dc:creator>
  <cp:lastModifiedBy>Blumenstock, Thomas (IMK)</cp:lastModifiedBy>
  <cp:revision>442</cp:revision>
  <cp:lastPrinted>2016-05-25T16:41:57Z</cp:lastPrinted>
  <dcterms:created xsi:type="dcterms:W3CDTF">2013-08-26T12:27:03Z</dcterms:created>
  <dcterms:modified xsi:type="dcterms:W3CDTF">2018-06-08T12:55:02Z</dcterms:modified>
</cp:coreProperties>
</file>