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74" r:id="rId3"/>
    <p:sldId id="275" r:id="rId4"/>
    <p:sldId id="276" r:id="rId5"/>
    <p:sldId id="267" r:id="rId6"/>
    <p:sldId id="278" r:id="rId7"/>
    <p:sldId id="279" r:id="rId8"/>
    <p:sldId id="280" r:id="rId9"/>
    <p:sldId id="281" r:id="rId10"/>
    <p:sldId id="282" r:id="rId11"/>
    <p:sldId id="257" r:id="rId12"/>
    <p:sldId id="259" r:id="rId13"/>
    <p:sldId id="272" r:id="rId14"/>
    <p:sldId id="260" r:id="rId15"/>
    <p:sldId id="273" r:id="rId16"/>
    <p:sldId id="261" r:id="rId17"/>
    <p:sldId id="262" r:id="rId18"/>
    <p:sldId id="263" r:id="rId19"/>
    <p:sldId id="264" r:id="rId20"/>
    <p:sldId id="265" r:id="rId21"/>
    <p:sldId id="268" r:id="rId22"/>
    <p:sldId id="270" r:id="rId23"/>
    <p:sldId id="269" r:id="rId24"/>
    <p:sldId id="284" r:id="rId25"/>
    <p:sldId id="258" r:id="rId26"/>
    <p:sldId id="283" r:id="rId27"/>
    <p:sldId id="271" r:id="rId28"/>
    <p:sldId id="266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/>
    <p:restoredTop sz="94700"/>
  </p:normalViewPr>
  <p:slideViewPr>
    <p:cSldViewPr snapToGrid="0" snapToObjects="1">
      <p:cViewPr>
        <p:scale>
          <a:sx n="177" d="100"/>
          <a:sy n="177" d="100"/>
        </p:scale>
        <p:origin x="176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A43AB-613B-1B41-A854-D146F4A61EA4}" type="datetimeFigureOut">
              <a:rPr lang="en-US" smtClean="0"/>
              <a:t>8/24/16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F564A-17FD-2C48-BB95-80590770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1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Metrics for</a:t>
            </a:r>
            <a:r>
              <a:rPr lang="en-US" baseline="0" dirty="0" smtClean="0"/>
              <a:t> health are 1-hr, 8-hr, max,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and #</a:t>
            </a:r>
            <a:r>
              <a:rPr lang="en-US" baseline="0" dirty="0" err="1" smtClean="0"/>
              <a:t>exceedance</a:t>
            </a:r>
            <a:r>
              <a:rPr lang="en-US" baseline="0" dirty="0" smtClean="0"/>
              <a:t> days</a:t>
            </a:r>
          </a:p>
          <a:p>
            <a:r>
              <a:rPr lang="en-US" baseline="0" dirty="0" smtClean="0"/>
              <a:t>Metrics for vegetation are </a:t>
            </a:r>
            <a:r>
              <a:rPr lang="en-US" dirty="0" smtClean="0"/>
              <a:t>AOT40  = Accumulated </a:t>
            </a:r>
            <a:r>
              <a:rPr lang="en-US" i="1" dirty="0" smtClean="0"/>
              <a:t>Ozone</a:t>
            </a:r>
            <a:r>
              <a:rPr lang="en-US" dirty="0" smtClean="0"/>
              <a:t> exposure over a Threshold of 40 ppb in units of ppb-</a:t>
            </a:r>
            <a:r>
              <a:rPr lang="en-US" dirty="0" err="1" smtClean="0"/>
              <a:t>hrs</a:t>
            </a:r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chapter also describes appropriate trend diagnostics like Mann-Kendall, </a:t>
            </a:r>
            <a:r>
              <a:rPr lang="en-US" baseline="0" smtClean="0"/>
              <a:t>etc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anomalies allows us to remove some of the effects of the prior. For TES and IASI together it looks like mid-latitude (30°-50°) values were rising for both summer and winter till around 2011 and then start to decrease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34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anomalies allows us to remove some of the effects of the prior. For TES and IASI together it looks like mid-latitude (30°-50°) values were rising for both summer and winter till around 2011 and then start to decrease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34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 has higher sensitivity due to finer</a:t>
            </a:r>
            <a:r>
              <a:rPr lang="en-US" baseline="0" dirty="0" smtClean="0"/>
              <a:t> spectral resolution.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6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accounts for sampling differences using representative sampling for IASI to match TES and a residual, constant bias: 3.9 ppb added to IASI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01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</a:t>
            </a:r>
            <a:r>
              <a:rPr lang="en-US" dirty="0" err="1" smtClean="0"/>
              <a:t>Gaelle</a:t>
            </a:r>
            <a:r>
              <a:rPr lang="en-US" dirty="0" smtClean="0"/>
              <a:t> </a:t>
            </a:r>
            <a:r>
              <a:rPr lang="en-US" dirty="0" err="1" smtClean="0"/>
              <a:t>Dufour</a:t>
            </a:r>
            <a:r>
              <a:rPr lang="en-US" dirty="0" smtClean="0"/>
              <a:t> confirmed</a:t>
            </a:r>
            <a:r>
              <a:rPr lang="en-US" baseline="0" dirty="0" smtClean="0"/>
              <a:t> that IASI-A and IASI-B see a consistent time record after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F564A-17FD-2C48-BB95-80590770B7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0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3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4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0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6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980A2-61DB-2549-A4FC-DFA84BA8FA67}" type="datetimeFigureOut">
              <a:rPr lang="en-US" smtClean="0"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8BDAE-6F4A-C247-BBFF-8AC6F440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5" r="12862"/>
          <a:stretch/>
        </p:blipFill>
        <p:spPr>
          <a:xfrm>
            <a:off x="-25400" y="0"/>
            <a:ext cx="9169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646" y="1607099"/>
            <a:ext cx="8429189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TES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(NASA/Aura Tropospheric Emission Spectrometer)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and </a:t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IASI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(</a:t>
            </a:r>
            <a:r>
              <a:rPr lang="en-US" sz="27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MetOp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 Infrared Atmospheric Sounding Interferometer)</a:t>
            </a:r>
            <a:br>
              <a:rPr lang="en-US" sz="27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sz="36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>Satellite Fourier Transform Spectrometry (FTS)</a:t>
            </a:r>
            <a:br>
              <a:rPr lang="en-US" sz="36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</a:rPr>
            </a:b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2667" y="4995329"/>
            <a:ext cx="3644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S. </a:t>
            </a:r>
            <a:r>
              <a:rPr lang="en-US" sz="2000" dirty="0" err="1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Kulawik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 (BAER, NASA/Ames), </a:t>
            </a:r>
            <a:b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J. </a:t>
            </a:r>
            <a:r>
              <a:rPr lang="en-US" sz="2000" dirty="0" err="1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Neu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 (JPL/</a:t>
            </a:r>
            <a:r>
              <a:rPr lang="en-US" sz="2000" dirty="0" err="1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CalTech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), </a:t>
            </a:r>
            <a:b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C. </a:t>
            </a:r>
            <a:r>
              <a:rPr lang="en-US" sz="2000" dirty="0" err="1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Wespes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 (ULB), </a:t>
            </a:r>
            <a:b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97000"/>
                    </a:srgbClr>
                  </a:outerShdw>
                </a:effectLst>
              </a:rPr>
              <a:t>H. Worden (NCAR)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124" y="4927600"/>
            <a:ext cx="5224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  <a:t>Free Tropospheric O</a:t>
            </a:r>
            <a:r>
              <a:rPr lang="en-US" sz="3600" b="1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  <a:t>3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  <a:t>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</a:rPr>
              <a:t>Zonal Average Time Series</a:t>
            </a:r>
            <a:endParaRPr lang="en-US" sz="3600" b="1" dirty="0">
              <a:effectLst>
                <a:outerShdw blurRad="50800" dist="38100" dir="2700000" algn="tl" rotWithShape="0">
                  <a:srgbClr val="000000">
                    <a:alpha val="9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4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238"/>
            <a:ext cx="8229600" cy="538962"/>
          </a:xfrm>
        </p:spPr>
        <p:txBody>
          <a:bodyPr>
            <a:noAutofit/>
          </a:bodyPr>
          <a:lstStyle/>
          <a:p>
            <a:r>
              <a:rPr lang="en-US" sz="3600" dirty="0" smtClean="0"/>
              <a:t>3 Satellite Tropospheric </a:t>
            </a:r>
            <a:r>
              <a:rPr lang="en-US" sz="3600" smtClean="0"/>
              <a:t>O3 products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275200" y="760357"/>
            <a:ext cx="46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MAM							JJA</a:t>
            </a:r>
            <a:endParaRPr lang="en-US" sz="2400" dirty="0"/>
          </a:p>
        </p:txBody>
      </p:sp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5" b="7675"/>
          <a:stretch/>
        </p:blipFill>
        <p:spPr>
          <a:xfrm rot="16200000">
            <a:off x="7171276" y="1740135"/>
            <a:ext cx="1823790" cy="25434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7000" y="1063256"/>
            <a:ext cx="8512144" cy="3164696"/>
            <a:chOff x="87000" y="746456"/>
            <a:chExt cx="8512144" cy="3164696"/>
          </a:xfrm>
        </p:grpSpPr>
        <p:grpSp>
          <p:nvGrpSpPr>
            <p:cNvPr id="16" name="Group 15"/>
            <p:cNvGrpSpPr/>
            <p:nvPr/>
          </p:nvGrpSpPr>
          <p:grpSpPr>
            <a:xfrm>
              <a:off x="87000" y="746456"/>
              <a:ext cx="8512144" cy="1641219"/>
              <a:chOff x="87000" y="746456"/>
              <a:chExt cx="8512144" cy="164121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43" b="33880"/>
              <a:stretch/>
            </p:blipFill>
            <p:spPr>
              <a:xfrm>
                <a:off x="4419589" y="1058400"/>
                <a:ext cx="3574214" cy="11664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5" b="34191"/>
              <a:stretch/>
            </p:blipFill>
            <p:spPr>
              <a:xfrm>
                <a:off x="979716" y="1051200"/>
                <a:ext cx="3513601" cy="114480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87000" y="1022400"/>
                <a:ext cx="100080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TES</a:t>
                </a:r>
              </a:p>
              <a:p>
                <a:r>
                  <a:rPr lang="en-US" dirty="0" smtClean="0"/>
                  <a:t>200412-200911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0">
                <a:off x="7624646" y="1413177"/>
                <a:ext cx="16412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700-300 </a:t>
                </a:r>
                <a:r>
                  <a:rPr lang="en-US" sz="1400" dirty="0" err="1" smtClean="0"/>
                  <a:t>hPa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O</a:t>
                </a:r>
                <a:r>
                  <a:rPr lang="en-US" sz="1400" baseline="-25000" dirty="0" smtClean="0"/>
                  <a:t>3</a:t>
                </a:r>
                <a:r>
                  <a:rPr lang="en-US" sz="1400" dirty="0" smtClean="0"/>
                  <a:t> ppb</a:t>
                </a:r>
                <a:endParaRPr lang="en-US" sz="14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87000" y="2557304"/>
              <a:ext cx="8130541" cy="1353848"/>
              <a:chOff x="87000" y="2557304"/>
              <a:chExt cx="8130541" cy="135384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7000" y="2564400"/>
                <a:ext cx="100080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IASI</a:t>
                </a:r>
              </a:p>
              <a:p>
                <a:r>
                  <a:rPr lang="en-US" dirty="0" smtClean="0"/>
                  <a:t>2009-2013</a:t>
                </a:r>
                <a:endParaRPr lang="en-US" dirty="0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4" t="29464" r="21654" b="32797"/>
              <a:stretch/>
            </p:blipFill>
            <p:spPr>
              <a:xfrm>
                <a:off x="934713" y="2557304"/>
                <a:ext cx="3282738" cy="134660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5" t="29793" r="10472" b="32469"/>
              <a:stretch/>
            </p:blipFill>
            <p:spPr>
              <a:xfrm>
                <a:off x="4381734" y="2557304"/>
                <a:ext cx="3835807" cy="1353848"/>
              </a:xfrm>
              <a:prstGeom prst="rect">
                <a:avLst/>
              </a:prstGeom>
            </p:spPr>
          </p:pic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8" r="14651" b="5348"/>
          <a:stretch/>
        </p:blipFill>
        <p:spPr>
          <a:xfrm>
            <a:off x="979414" y="4466269"/>
            <a:ext cx="3297386" cy="13801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800" y="4394400"/>
            <a:ext cx="120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OMI-MLS</a:t>
            </a:r>
          </a:p>
          <a:p>
            <a:r>
              <a:rPr lang="en-US" dirty="0" smtClean="0"/>
              <a:t>2010-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4437666" y="4466269"/>
            <a:ext cx="3853701" cy="14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Monthly Mean Values (700-300 </a:t>
            </a:r>
            <a:r>
              <a:rPr lang="en-US" dirty="0" err="1" smtClean="0"/>
              <a:t>hPa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83250" y="1282700"/>
            <a:ext cx="3070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 plots reflect changes in</a:t>
            </a:r>
          </a:p>
          <a:p>
            <a:r>
              <a:rPr lang="en-US" dirty="0" smtClean="0"/>
              <a:t>Global Survey latitude ranges</a:t>
            </a:r>
          </a:p>
          <a:p>
            <a:r>
              <a:rPr lang="en-US" dirty="0" smtClean="0"/>
              <a:t>chosen to preserve </a:t>
            </a:r>
            <a:r>
              <a:rPr lang="en-US" dirty="0"/>
              <a:t>i</a:t>
            </a:r>
            <a:r>
              <a:rPr lang="en-US" dirty="0" smtClean="0"/>
              <a:t>nstrument </a:t>
            </a:r>
          </a:p>
          <a:p>
            <a:r>
              <a:rPr lang="en-US" dirty="0"/>
              <a:t>l</a:t>
            </a:r>
            <a:r>
              <a:rPr lang="en-US" dirty="0" smtClean="0"/>
              <a:t>ife in later years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480" y="693420"/>
            <a:ext cx="8552720" cy="5998120"/>
            <a:chOff x="30480" y="693420"/>
            <a:chExt cx="8552720" cy="5998120"/>
          </a:xfrm>
        </p:grpSpPr>
        <p:pic>
          <p:nvPicPr>
            <p:cNvPr id="6" name="Picture 5" descr="TES_ZA_mean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18"/>
            <a:stretch/>
          </p:blipFill>
          <p:spPr>
            <a:xfrm>
              <a:off x="30480" y="693420"/>
              <a:ext cx="5400040" cy="2521518"/>
            </a:xfrm>
            <a:prstGeom prst="rect">
              <a:avLst/>
            </a:prstGeom>
          </p:spPr>
        </p:pic>
        <p:pic>
          <p:nvPicPr>
            <p:cNvPr id="8" name="Picture 7" descr="IASI_ZA_mean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213" y="3365500"/>
              <a:ext cx="6350987" cy="3326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0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A priori </a:t>
            </a:r>
            <a:r>
              <a:rPr lang="en-US" dirty="0" smtClean="0"/>
              <a:t>Mean Values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48919" y="640080"/>
            <a:ext cx="8659401" cy="6023580"/>
            <a:chOff x="248919" y="640080"/>
            <a:chExt cx="8659401" cy="6023580"/>
          </a:xfrm>
        </p:grpSpPr>
        <p:pic>
          <p:nvPicPr>
            <p:cNvPr id="5" name="Picture 4" descr="TES_ZA_apriori_mean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00"/>
            <a:stretch/>
          </p:blipFill>
          <p:spPr>
            <a:xfrm>
              <a:off x="248919" y="640080"/>
              <a:ext cx="5583455" cy="2600960"/>
            </a:xfrm>
            <a:prstGeom prst="rect">
              <a:avLst/>
            </a:prstGeom>
          </p:spPr>
        </p:pic>
        <p:pic>
          <p:nvPicPr>
            <p:cNvPr id="6" name="Picture 5" descr="IASI_ZA_apriori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1863" y="3266440"/>
              <a:ext cx="6356457" cy="3397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7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Number of Samples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9550" y="1587500"/>
            <a:ext cx="2563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IASI has ~400 x TES </a:t>
            </a:r>
          </a:p>
          <a:p>
            <a:r>
              <a:rPr lang="en-US" sz="2400" dirty="0" smtClean="0"/>
              <a:t>sampling density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45159"/>
            <a:ext cx="7741920" cy="5945226"/>
            <a:chOff x="0" y="645159"/>
            <a:chExt cx="7741920" cy="5945226"/>
          </a:xfrm>
        </p:grpSpPr>
        <p:pic>
          <p:nvPicPr>
            <p:cNvPr id="3" name="Picture 2" descr="TES_ZA_Nsamp_vs_yea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5159"/>
              <a:ext cx="4861560" cy="2972008"/>
            </a:xfrm>
            <a:prstGeom prst="rect">
              <a:avLst/>
            </a:prstGeom>
          </p:spPr>
        </p:pic>
        <p:pic>
          <p:nvPicPr>
            <p:cNvPr id="7" name="Picture 6" descr="IASI_ZA_Nsamp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040" y="3596639"/>
              <a:ext cx="5770880" cy="2993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2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Mean Value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4097" y="836559"/>
            <a:ext cx="3191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err="1" smtClean="0"/>
              <a:t>x</a:t>
            </a:r>
            <a:r>
              <a:rPr lang="en-US" sz="2400" baseline="-25000" dirty="0" err="1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</a:t>
            </a:r>
          </a:p>
          <a:p>
            <a:endParaRPr lang="en-US" sz="2400" dirty="0"/>
          </a:p>
          <a:p>
            <a:r>
              <a:rPr lang="en-US" sz="2400" dirty="0" smtClean="0"/>
              <a:t>Removes some effects</a:t>
            </a:r>
          </a:p>
          <a:p>
            <a:r>
              <a:rPr lang="en-US" sz="2400" dirty="0" smtClean="0"/>
              <a:t>of the different </a:t>
            </a:r>
            <a:r>
              <a:rPr lang="en-US" sz="2400" i="1" dirty="0" smtClean="0"/>
              <a:t>a priori </a:t>
            </a:r>
            <a:endParaRPr lang="en-US" sz="2400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74134" y="694296"/>
            <a:ext cx="8527841" cy="5980570"/>
            <a:chOff x="74134" y="694296"/>
            <a:chExt cx="8527841" cy="5980570"/>
          </a:xfrm>
        </p:grpSpPr>
        <p:pic>
          <p:nvPicPr>
            <p:cNvPr id="8" name="Picture 7" descr="IASI_ZA_anom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123" y="3386442"/>
              <a:ext cx="6361852" cy="3288424"/>
            </a:xfrm>
            <a:prstGeom prst="rect">
              <a:avLst/>
            </a:prstGeom>
          </p:spPr>
        </p:pic>
        <p:pic>
          <p:nvPicPr>
            <p:cNvPr id="3" name="Picture 2" descr="TES_ZA_anom_vs_year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27"/>
            <a:stretch/>
          </p:blipFill>
          <p:spPr>
            <a:xfrm>
              <a:off x="74134" y="694296"/>
              <a:ext cx="5412265" cy="2530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1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ASI_ZA_DSanom_vs_ye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3369270"/>
            <a:ext cx="6441141" cy="3488730"/>
          </a:xfrm>
          <a:prstGeom prst="rect">
            <a:avLst/>
          </a:prstGeom>
        </p:spPr>
      </p:pic>
      <p:pic>
        <p:nvPicPr>
          <p:cNvPr id="4" name="Picture 3" descr="TES_ZA_DSanom_vs_yea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3"/>
          <a:stretch/>
        </p:blipFill>
        <p:spPr>
          <a:xfrm>
            <a:off x="69850" y="622300"/>
            <a:ext cx="5556250" cy="2678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 </a:t>
            </a:r>
            <a:r>
              <a:rPr lang="en-US" sz="3600" dirty="0" smtClean="0"/>
              <a:t>Mean Value </a:t>
            </a:r>
            <a:r>
              <a:rPr lang="en-US" sz="3600" dirty="0" err="1" smtClean="0"/>
              <a:t>Deseasonalized</a:t>
            </a:r>
            <a:r>
              <a:rPr lang="en-US" sz="3600" dirty="0" smtClean="0"/>
              <a:t> % Anomalies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64097" y="836559"/>
            <a:ext cx="30820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100 * (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)])</a:t>
            </a:r>
          </a:p>
          <a:p>
            <a:r>
              <a:rPr lang="en-US" sz="2400" dirty="0" smtClean="0"/>
              <a:t>/time mean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61724" y="1206500"/>
            <a:ext cx="3816725" cy="3714750"/>
            <a:chOff x="1561724" y="1206500"/>
            <a:chExt cx="3816725" cy="3714750"/>
          </a:xfrm>
        </p:grpSpPr>
        <p:grpSp>
          <p:nvGrpSpPr>
            <p:cNvPr id="13" name="Group 12"/>
            <p:cNvGrpSpPr/>
            <p:nvPr/>
          </p:nvGrpSpPr>
          <p:grpSpPr>
            <a:xfrm>
              <a:off x="4749799" y="1206500"/>
              <a:ext cx="628650" cy="3714750"/>
              <a:chOff x="4749799" y="1206500"/>
              <a:chExt cx="628650" cy="371475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749799" y="1206500"/>
                <a:ext cx="628649" cy="97155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749800" y="3930650"/>
                <a:ext cx="628649" cy="9906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561724" y="1692275"/>
              <a:ext cx="3188076" cy="2502830"/>
              <a:chOff x="1561724" y="1692275"/>
              <a:chExt cx="3188076" cy="2502830"/>
            </a:xfrm>
          </p:grpSpPr>
          <p:cxnSp>
            <p:nvCxnSpPr>
              <p:cNvPr id="16" name="Straight Arrow Connector 15"/>
              <p:cNvCxnSpPr>
                <a:endCxn id="11" idx="1"/>
              </p:cNvCxnSpPr>
              <p:nvPr/>
            </p:nvCxnSpPr>
            <p:spPr>
              <a:xfrm flipV="1">
                <a:off x="1561724" y="1692275"/>
                <a:ext cx="3188075" cy="2350434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663322" y="4195105"/>
                <a:ext cx="3086478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/>
          <p:cNvSpPr txBox="1"/>
          <p:nvPr/>
        </p:nvSpPr>
        <p:spPr>
          <a:xfrm>
            <a:off x="209550" y="4019550"/>
            <a:ext cx="1946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Tropics and</a:t>
            </a:r>
          </a:p>
          <a:p>
            <a:r>
              <a:rPr lang="en-US" dirty="0" smtClean="0"/>
              <a:t>N. mid-</a:t>
            </a:r>
            <a:r>
              <a:rPr lang="en-US" dirty="0" err="1" smtClean="0"/>
              <a:t>lat</a:t>
            </a:r>
            <a:r>
              <a:rPr lang="en-US" dirty="0" smtClean="0"/>
              <a:t> reach</a:t>
            </a:r>
          </a:p>
          <a:p>
            <a:r>
              <a:rPr lang="en-US" dirty="0"/>
              <a:t>h</a:t>
            </a:r>
            <a:r>
              <a:rPr lang="en-US" dirty="0" smtClean="0"/>
              <a:t>ighest % anomaly</a:t>
            </a:r>
          </a:p>
          <a:p>
            <a:r>
              <a:rPr lang="en-US" dirty="0" smtClean="0"/>
              <a:t>2010-2011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4097" y="1040931"/>
            <a:ext cx="290526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 smtClean="0"/>
              <a:t>5th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[x</a:t>
            </a:r>
            <a:r>
              <a:rPr lang="en-US" sz="2400" baseline="30000" dirty="0" smtClean="0"/>
              <a:t>5th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50986" y="5752871"/>
            <a:ext cx="5711421" cy="472226"/>
            <a:chOff x="2650986" y="5752871"/>
            <a:chExt cx="5711421" cy="472226"/>
          </a:xfrm>
        </p:grpSpPr>
        <p:sp>
          <p:nvSpPr>
            <p:cNvPr id="9" name="TextBox 8"/>
            <p:cNvSpPr txBox="1"/>
            <p:nvPr/>
          </p:nvSpPr>
          <p:spPr>
            <a:xfrm>
              <a:off x="2650986" y="5752871"/>
              <a:ext cx="571142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2008         2009         2010         2011         2012         2013         2014         2015</a:t>
              </a:r>
            </a:p>
            <a:p>
              <a:endParaRPr lang="en-US" sz="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85254" y="5978876"/>
              <a:ext cx="42832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Y</a:t>
              </a:r>
              <a:r>
                <a:rPr lang="en-US" sz="1000" dirty="0" smtClean="0"/>
                <a:t>ear</a:t>
              </a:r>
              <a:endParaRPr lang="en-US" sz="1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88" y="575580"/>
            <a:ext cx="8502977" cy="6262100"/>
            <a:chOff x="36588" y="575580"/>
            <a:chExt cx="8502977" cy="6262100"/>
          </a:xfrm>
        </p:grpSpPr>
        <p:pic>
          <p:nvPicPr>
            <p:cNvPr id="4" name="Picture 3" descr="TES_ZA_anom_5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46"/>
            <a:stretch/>
          </p:blipFill>
          <p:spPr>
            <a:xfrm>
              <a:off x="36588" y="575580"/>
              <a:ext cx="5427496" cy="2668037"/>
            </a:xfrm>
            <a:prstGeom prst="rect">
              <a:avLst/>
            </a:prstGeom>
          </p:spPr>
        </p:pic>
        <p:pic>
          <p:nvPicPr>
            <p:cNvPr id="5" name="Picture 4" descr="IASI_ZA_anom_5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422" y="3328940"/>
              <a:ext cx="6278143" cy="3508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8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2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237" y="1040931"/>
            <a:ext cx="30092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 smtClean="0"/>
              <a:t>25th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[x</a:t>
            </a:r>
            <a:r>
              <a:rPr lang="en-US" sz="2400" baseline="30000" dirty="0" smtClean="0"/>
              <a:t>25th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50986" y="5752871"/>
            <a:ext cx="5711421" cy="472226"/>
            <a:chOff x="2650986" y="5752871"/>
            <a:chExt cx="5711421" cy="472226"/>
          </a:xfrm>
        </p:grpSpPr>
        <p:sp>
          <p:nvSpPr>
            <p:cNvPr id="9" name="TextBox 8"/>
            <p:cNvSpPr txBox="1"/>
            <p:nvPr/>
          </p:nvSpPr>
          <p:spPr>
            <a:xfrm>
              <a:off x="2650986" y="5752871"/>
              <a:ext cx="571142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2008         2009         2010         2011         2012         2013         2014         2015</a:t>
              </a:r>
            </a:p>
            <a:p>
              <a:endParaRPr lang="en-US" sz="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85254" y="5978876"/>
              <a:ext cx="42832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Y</a:t>
              </a:r>
              <a:r>
                <a:rPr lang="en-US" sz="1000" dirty="0" smtClean="0"/>
                <a:t>ear</a:t>
              </a:r>
              <a:endParaRPr lang="en-US" sz="1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" y="577850"/>
            <a:ext cx="8610600" cy="6061549"/>
            <a:chOff x="76200" y="577850"/>
            <a:chExt cx="8610600" cy="6061549"/>
          </a:xfrm>
        </p:grpSpPr>
        <p:pic>
          <p:nvPicPr>
            <p:cNvPr id="3" name="Picture 2" descr="TES_ZA_anom_25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436"/>
            <a:stretch/>
          </p:blipFill>
          <p:spPr>
            <a:xfrm>
              <a:off x="76200" y="577850"/>
              <a:ext cx="5553226" cy="2599218"/>
            </a:xfrm>
            <a:prstGeom prst="rect">
              <a:avLst/>
            </a:prstGeom>
          </p:spPr>
        </p:pic>
        <p:pic>
          <p:nvPicPr>
            <p:cNvPr id="11" name="Picture 10" descr="IASI_ZA_anom_25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180" y="3246918"/>
              <a:ext cx="6339620" cy="3392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48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237" y="1040931"/>
            <a:ext cx="30092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 smtClean="0"/>
              <a:t>50th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[x</a:t>
            </a:r>
            <a:r>
              <a:rPr lang="en-US" sz="2400" baseline="30000" dirty="0" smtClean="0"/>
              <a:t>50th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8279" y="615131"/>
            <a:ext cx="8793620" cy="6191770"/>
            <a:chOff x="58279" y="615131"/>
            <a:chExt cx="8793620" cy="6191770"/>
          </a:xfrm>
        </p:grpSpPr>
        <p:pic>
          <p:nvPicPr>
            <p:cNvPr id="4" name="Picture 3" descr="TES_ZA_anom_50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82"/>
            <a:stretch/>
          </p:blipFill>
          <p:spPr>
            <a:xfrm>
              <a:off x="58279" y="615131"/>
              <a:ext cx="5593222" cy="2633475"/>
            </a:xfrm>
            <a:prstGeom prst="rect">
              <a:avLst/>
            </a:prstGeom>
          </p:spPr>
        </p:pic>
        <p:pic>
          <p:nvPicPr>
            <p:cNvPr id="5" name="Picture 4" descr="IASI_ZA_anom_50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920" y="3351981"/>
              <a:ext cx="6499979" cy="345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6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7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237" y="1040931"/>
            <a:ext cx="30092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/>
              <a:t>7</a:t>
            </a:r>
            <a:r>
              <a:rPr lang="en-US" sz="2400" baseline="30000" dirty="0" smtClean="0"/>
              <a:t>5th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[x</a:t>
            </a:r>
            <a:r>
              <a:rPr lang="en-US" sz="2400" baseline="30000" dirty="0" smtClean="0"/>
              <a:t>75th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31751" y="599784"/>
            <a:ext cx="8750299" cy="6258216"/>
            <a:chOff x="31751" y="599784"/>
            <a:chExt cx="8750299" cy="6258216"/>
          </a:xfrm>
        </p:grpSpPr>
        <p:pic>
          <p:nvPicPr>
            <p:cNvPr id="4" name="Picture 3" descr="TES_ZA_anom_75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436"/>
            <a:stretch/>
          </p:blipFill>
          <p:spPr>
            <a:xfrm>
              <a:off x="31751" y="599784"/>
              <a:ext cx="5607050" cy="2683166"/>
            </a:xfrm>
            <a:prstGeom prst="rect">
              <a:avLst/>
            </a:prstGeom>
          </p:spPr>
        </p:pic>
        <p:pic>
          <p:nvPicPr>
            <p:cNvPr id="5" name="Picture 4" descr="IASI_ZA_anom_75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412" y="3323934"/>
              <a:ext cx="6421638" cy="3534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11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IGAC – TOAR</a:t>
            </a:r>
            <a:br>
              <a:rPr lang="en-US" dirty="0" smtClean="0"/>
            </a:br>
            <a:r>
              <a:rPr lang="en-US" sz="4000" i="1" dirty="0" smtClean="0"/>
              <a:t>Tropospheric Ozone Assessment Report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Global metrics for climate change, human health and crop/ecosystem research </a:t>
            </a:r>
          </a:p>
          <a:p>
            <a:r>
              <a:rPr lang="en-US" b="1" dirty="0"/>
              <a:t>Mission: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To provide the research community with an up-to-date scientific assessment of tropospheric ozone’s global distribution and trends from the surface to the </a:t>
            </a:r>
            <a:r>
              <a:rPr lang="en-US" dirty="0" err="1"/>
              <a:t>tropopause</a:t>
            </a:r>
            <a:r>
              <a:rPr lang="en-US" dirty="0"/>
              <a:t>. </a:t>
            </a:r>
          </a:p>
          <a:p>
            <a:r>
              <a:rPr lang="en-US" b="1" dirty="0"/>
              <a:t>Goals</a:t>
            </a:r>
            <a:r>
              <a:rPr lang="en-US" dirty="0"/>
              <a:t>:</a:t>
            </a:r>
          </a:p>
          <a:p>
            <a:r>
              <a:rPr lang="en-US" dirty="0"/>
              <a:t>Produce the first tropospheric ozone assessment report based on the peer-reviewed literature and new analyses.</a:t>
            </a:r>
          </a:p>
          <a:p>
            <a:r>
              <a:rPr lang="en-US" dirty="0"/>
              <a:t>Generate easily accessible, documented data on ozone exposure and dose metrics at hundreds of measurement sites around the world (urban and non-urban), freely accessible for research on the global-scale impact of ozone on climate, human health and crop/ecosystem productivity.</a:t>
            </a:r>
          </a:p>
          <a:p>
            <a:r>
              <a:rPr lang="en-US" dirty="0" smtClean="0"/>
              <a:t>Chair – O. Cooper, NOAA</a:t>
            </a:r>
          </a:p>
        </p:txBody>
      </p:sp>
    </p:spTree>
    <p:extLst>
      <p:ext uri="{BB962C8B-B14F-4D97-AF65-F5344CB8AC3E}">
        <p14:creationId xmlns:p14="http://schemas.microsoft.com/office/powerpoint/2010/main" val="10368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98"/>
            <a:ext cx="8229600" cy="294404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%tile Record Anomalies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237" y="1040931"/>
            <a:ext cx="30092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Anomaly = </a:t>
            </a:r>
          </a:p>
          <a:p>
            <a:r>
              <a:rPr lang="en-US" sz="2400" dirty="0" smtClean="0"/>
              <a:t>x</a:t>
            </a:r>
            <a:r>
              <a:rPr lang="en-US" sz="2400" baseline="30000" dirty="0" smtClean="0"/>
              <a:t>95th</a:t>
            </a:r>
            <a:r>
              <a:rPr lang="en-US" sz="2400" baseline="-25000" dirty="0" smtClean="0"/>
              <a:t>month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 – </a:t>
            </a:r>
          </a:p>
          <a:p>
            <a:r>
              <a:rPr lang="en-US" sz="2400" dirty="0" smtClean="0"/>
              <a:t>time mean [x</a:t>
            </a:r>
            <a:r>
              <a:rPr lang="en-US" sz="2400" baseline="30000" dirty="0" smtClean="0"/>
              <a:t>95th</a:t>
            </a:r>
            <a:r>
              <a:rPr lang="en-US" sz="2400" baseline="-25000" dirty="0" smtClean="0"/>
              <a:t>all</a:t>
            </a:r>
            <a:r>
              <a:rPr lang="en-US" sz="2400" dirty="0" smtClean="0"/>
              <a:t>(</a:t>
            </a:r>
            <a:r>
              <a:rPr lang="en-US" sz="2400" dirty="0" err="1" smtClean="0"/>
              <a:t>lat</a:t>
            </a:r>
            <a:r>
              <a:rPr lang="en-US" sz="2400" dirty="0" smtClean="0"/>
              <a:t>)] 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1" y="586039"/>
            <a:ext cx="8590873" cy="6207297"/>
            <a:chOff x="76201" y="586039"/>
            <a:chExt cx="8590873" cy="6207297"/>
          </a:xfrm>
        </p:grpSpPr>
        <p:pic>
          <p:nvPicPr>
            <p:cNvPr id="3" name="Picture 2" descr="TES_ZA_anom_95th_vs_yea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50"/>
            <a:stretch/>
          </p:blipFill>
          <p:spPr>
            <a:xfrm>
              <a:off x="76201" y="586039"/>
              <a:ext cx="5448300" cy="2653136"/>
            </a:xfrm>
            <a:prstGeom prst="rect">
              <a:avLst/>
            </a:prstGeom>
          </p:spPr>
        </p:pic>
        <p:pic>
          <p:nvPicPr>
            <p:cNvPr id="7" name="Picture 6" descr="IASI_ZA_anom_95th_vs_y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635" y="3289975"/>
              <a:ext cx="6346439" cy="3503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0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6031"/>
          </a:xfrm>
        </p:spPr>
        <p:txBody>
          <a:bodyPr>
            <a:noAutofit/>
          </a:bodyPr>
          <a:lstStyle/>
          <a:p>
            <a:r>
              <a:rPr lang="en-US" sz="3200" dirty="0" smtClean="0"/>
              <a:t>TES and IASI with same a priori mean and covariance [</a:t>
            </a:r>
            <a:r>
              <a:rPr lang="en-US" sz="3200" dirty="0" err="1" smtClean="0"/>
              <a:t>Oetjen</a:t>
            </a:r>
            <a:r>
              <a:rPr lang="en-US" sz="3200" dirty="0" smtClean="0"/>
              <a:t> et al., ACPD 2015]</a:t>
            </a:r>
            <a:endParaRPr lang="en-US" sz="3200" dirty="0"/>
          </a:p>
        </p:txBody>
      </p:sp>
      <p:pic>
        <p:nvPicPr>
          <p:cNvPr id="4" name="Picture 3" descr="Oetgen_APCD_2015_IASI_TES_sumAKrow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5999" b="3300"/>
          <a:stretch/>
        </p:blipFill>
        <p:spPr>
          <a:xfrm>
            <a:off x="913471" y="1151204"/>
            <a:ext cx="7057126" cy="4701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8569" y="6001102"/>
            <a:ext cx="6928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 days between Aug. 2008 to May 2009, 50°S to 80°N, </a:t>
            </a:r>
          </a:p>
          <a:p>
            <a:r>
              <a:rPr lang="en-US" sz="2400" dirty="0" smtClean="0"/>
              <a:t>745 TES meas. with 3392 corresponding IASI meas.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61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843" y="155805"/>
            <a:ext cx="8229600" cy="71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Combined</a:t>
            </a:r>
            <a:r>
              <a:rPr lang="en-US" sz="3600" dirty="0" smtClean="0"/>
              <a:t> TES/IASI 700-300 </a:t>
            </a:r>
            <a:r>
              <a:rPr lang="en-US" sz="3600" dirty="0" err="1" smtClean="0"/>
              <a:t>hPa</a:t>
            </a:r>
            <a:r>
              <a:rPr lang="en-US" sz="3600" dirty="0" smtClean="0"/>
              <a:t> O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[</a:t>
            </a:r>
            <a:r>
              <a:rPr lang="en-US" sz="2400" dirty="0" err="1" smtClean="0"/>
              <a:t>Oetjen</a:t>
            </a:r>
            <a:r>
              <a:rPr lang="en-US" sz="2400" dirty="0" smtClean="0"/>
              <a:t> et al., ACPD, 2015]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08988" y="980377"/>
            <a:ext cx="7619692" cy="5813394"/>
            <a:chOff x="608988" y="980377"/>
            <a:chExt cx="7619692" cy="5813394"/>
          </a:xfrm>
        </p:grpSpPr>
        <p:pic>
          <p:nvPicPr>
            <p:cNvPr id="6" name="Picture 5" descr="Oetgen_APCD_2015_IASI_TES_stiched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7"/>
            <a:stretch/>
          </p:blipFill>
          <p:spPr>
            <a:xfrm>
              <a:off x="608988" y="980377"/>
              <a:ext cx="7435426" cy="56251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06022" y="6424439"/>
              <a:ext cx="957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2004-11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55795" y="6420872"/>
              <a:ext cx="97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2014-07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14368" y="6420872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68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43" y="155805"/>
            <a:ext cx="8229600" cy="713167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Combined</a:t>
            </a:r>
            <a:r>
              <a:rPr lang="en-US" sz="3600" dirty="0" smtClean="0"/>
              <a:t> TES/IASI </a:t>
            </a:r>
            <a:r>
              <a:rPr lang="en-US" sz="3600" dirty="0" err="1" smtClean="0"/>
              <a:t>deseasonalized</a:t>
            </a:r>
            <a:r>
              <a:rPr lang="en-US" sz="3600" dirty="0" smtClean="0"/>
              <a:t> anomaly</a:t>
            </a:r>
            <a:br>
              <a:rPr lang="en-US" sz="3600" dirty="0" smtClean="0"/>
            </a:br>
            <a:r>
              <a:rPr lang="en-US" sz="2400" dirty="0" smtClean="0"/>
              <a:t>[</a:t>
            </a:r>
            <a:r>
              <a:rPr lang="en-US" sz="2400" dirty="0" err="1" smtClean="0"/>
              <a:t>Oetjen</a:t>
            </a:r>
            <a:r>
              <a:rPr lang="en-US" sz="2400" dirty="0" smtClean="0"/>
              <a:t> et al., ACPD, 2015]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90674" y="1039793"/>
            <a:ext cx="7538006" cy="5761698"/>
            <a:chOff x="690674" y="1039793"/>
            <a:chExt cx="7538006" cy="5761698"/>
          </a:xfrm>
        </p:grpSpPr>
        <p:pic>
          <p:nvPicPr>
            <p:cNvPr id="4" name="Picture 3" descr="Oetgen_APCD_2015_IASI_TES_time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1"/>
            <a:stretch/>
          </p:blipFill>
          <p:spPr>
            <a:xfrm>
              <a:off x="690674" y="1039793"/>
              <a:ext cx="7484053" cy="566223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6022" y="6424439"/>
              <a:ext cx="957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2004-11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55795" y="6420872"/>
              <a:ext cx="97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2014-07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10535" y="1099211"/>
              <a:ext cx="7427" cy="50949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076117" y="6432159"/>
              <a:ext cx="97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2011-03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373921" y="1856775"/>
              <a:ext cx="637944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62927" y="3628261"/>
              <a:ext cx="637944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74214" y="5429455"/>
              <a:ext cx="637944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589285" y="2020175"/>
            <a:ext cx="5969241" cy="1200329"/>
            <a:chOff x="1589285" y="2020175"/>
            <a:chExt cx="5969241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1589285" y="2020175"/>
              <a:ext cx="3828054" cy="12003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Rise in E. Asia free trop.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understood </a:t>
              </a:r>
            </a:p>
            <a:p>
              <a:r>
                <a:rPr lang="en-US" dirty="0" smtClean="0"/>
                <a:t>in terms of 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precursor emissions </a:t>
              </a:r>
            </a:p>
            <a:p>
              <a:r>
                <a:rPr lang="en-US" dirty="0"/>
                <a:t>a</a:t>
              </a:r>
              <a:r>
                <a:rPr lang="en-US" dirty="0" smtClean="0"/>
                <a:t>nd </a:t>
              </a:r>
              <a:r>
                <a:rPr lang="en-US" dirty="0" err="1"/>
                <a:t>s</a:t>
              </a:r>
              <a:r>
                <a:rPr lang="en-US" dirty="0" err="1" smtClean="0"/>
                <a:t>trat</a:t>
              </a:r>
              <a:r>
                <a:rPr lang="en-US" dirty="0" smtClean="0"/>
                <a:t>/trop exchange </a:t>
              </a:r>
            </a:p>
            <a:p>
              <a:r>
                <a:rPr lang="en-US" dirty="0" smtClean="0"/>
                <a:t>(</a:t>
              </a:r>
              <a:r>
                <a:rPr lang="en-US" dirty="0" err="1"/>
                <a:t>Verstraeten</a:t>
              </a:r>
              <a:r>
                <a:rPr lang="en-US" dirty="0"/>
                <a:t> </a:t>
              </a:r>
              <a:r>
                <a:rPr lang="en-US" dirty="0" smtClean="0"/>
                <a:t>et </a:t>
              </a:r>
              <a:r>
                <a:rPr lang="en-US" dirty="0" err="1" smtClean="0"/>
                <a:t>al.,Nature</a:t>
              </a:r>
              <a:r>
                <a:rPr lang="en-US" dirty="0" smtClean="0"/>
                <a:t> Geo, 2015)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11033" y="2302404"/>
              <a:ext cx="184749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But not this drop!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58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IASI trends for 2008-2013</a:t>
            </a:r>
            <a:br>
              <a:rPr lang="en-US" dirty="0" smtClean="0"/>
            </a:br>
            <a:r>
              <a:rPr lang="en-US" sz="2700" i="1" dirty="0" err="1" smtClean="0"/>
              <a:t>Wespes</a:t>
            </a:r>
            <a:r>
              <a:rPr lang="en-US" sz="2700" i="1" dirty="0" smtClean="0"/>
              <a:t> et al., ACP, 2016</a:t>
            </a:r>
            <a:endParaRPr lang="en-US" sz="27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6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92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451456"/>
            <a:ext cx="9144000" cy="4586180"/>
            <a:chOff x="0" y="1451456"/>
            <a:chExt cx="9144000" cy="4586180"/>
          </a:xfrm>
        </p:grpSpPr>
        <p:pic>
          <p:nvPicPr>
            <p:cNvPr id="4" name="Picture 3" descr="IASI_FORLI_O3_anomaly_for_TOA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51456"/>
              <a:ext cx="9144000" cy="458618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1197059" y="2561828"/>
              <a:ext cx="70801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188881" y="4736051"/>
              <a:ext cx="70801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197060" y="598486"/>
            <a:ext cx="689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IASI Column Average VMR (surface-400 </a:t>
            </a:r>
            <a:r>
              <a:rPr lang="en-US" sz="2400" dirty="0" err="1" smtClean="0"/>
              <a:t>hPa</a:t>
            </a:r>
            <a:r>
              <a:rPr lang="en-US" sz="2400" dirty="0" smtClean="0"/>
              <a:t>) Anomaly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67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838"/>
            <a:ext cx="8229600" cy="6253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OMI-MLS trends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i="1" dirty="0" smtClean="0"/>
              <a:t>(Owen Cooper et al.)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8" y="3744000"/>
            <a:ext cx="6073792" cy="290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" y="900837"/>
            <a:ext cx="6073793" cy="2905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9599" y="1418400"/>
            <a:ext cx="2396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2005-2015 (JJA)</a:t>
            </a:r>
          </a:p>
          <a:p>
            <a:endParaRPr lang="en-US" dirty="0" smtClean="0"/>
          </a:p>
          <a:p>
            <a:r>
              <a:rPr lang="en-US" i="1" dirty="0" smtClean="0"/>
              <a:t>White dots indicate statistically significant trend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502799" y="4450800"/>
            <a:ext cx="2396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2008-2013 (JJA)</a:t>
            </a:r>
          </a:p>
          <a:p>
            <a:endParaRPr lang="en-US" dirty="0" smtClean="0"/>
          </a:p>
          <a:p>
            <a:r>
              <a:rPr lang="en-US" i="1" dirty="0" smtClean="0"/>
              <a:t>To match IASI record</a:t>
            </a:r>
          </a:p>
          <a:p>
            <a:r>
              <a:rPr lang="en-US" i="1" dirty="0" smtClean="0"/>
              <a:t>In </a:t>
            </a:r>
            <a:r>
              <a:rPr lang="en-US" i="1" dirty="0" err="1" smtClean="0"/>
              <a:t>Wespes</a:t>
            </a:r>
            <a:r>
              <a:rPr lang="en-US" i="1" dirty="0" smtClean="0"/>
              <a:t> et al., ACP, 2016.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0167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5816"/>
            <a:ext cx="8229600" cy="5190348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TES has global O</a:t>
            </a:r>
            <a:r>
              <a:rPr lang="en-US" baseline="-25000" dirty="0" smtClean="0"/>
              <a:t>3</a:t>
            </a:r>
            <a:r>
              <a:rPr lang="en-US" dirty="0" smtClean="0"/>
              <a:t> data from 2004-2011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IASI has global O</a:t>
            </a:r>
            <a:r>
              <a:rPr lang="en-US" baseline="-25000" dirty="0" smtClean="0"/>
              <a:t>3 </a:t>
            </a:r>
            <a:r>
              <a:rPr lang="en-US" dirty="0" smtClean="0"/>
              <a:t>data with much higher sampling starting 2008 and into next decade</a:t>
            </a:r>
            <a:endParaRPr lang="en-US" baseline="-25000" dirty="0" smtClean="0"/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TES and IASI are most sensitive to tropospheric ozone from 700 to 300 </a:t>
            </a:r>
            <a:r>
              <a:rPr lang="en-US" dirty="0" err="1" smtClean="0"/>
              <a:t>hPa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Anomalies indicate highest values around 2010-2011 for N. Mid-latitudes followed by a decrease, at all percentiles, except summer 95%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Combined TES/IASI record (with common a priori information) shows consistent rise in E. Asia followed by a drop in early 2011.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Sorting out differences in IASI and OMI-MLS will require sensitivity study with known trend in model data to see what trends are detectable by these measurements.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ASI_FORLI_O3_time_series_for_TO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157"/>
            <a:ext cx="9144000" cy="4586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060" y="671476"/>
            <a:ext cx="5742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IASI Column Average VMR surface-400 </a:t>
            </a:r>
            <a:r>
              <a:rPr lang="en-US" sz="2400" dirty="0" err="1" smtClean="0"/>
              <a:t>hPa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20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6400" y="33338"/>
            <a:ext cx="8229600" cy="449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IGAC-TOAR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Workshop, Beijing, January, 2016 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3200" y="831586"/>
            <a:ext cx="8712200" cy="5645415"/>
            <a:chOff x="203200" y="653786"/>
            <a:chExt cx="8712200" cy="5645415"/>
          </a:xfrm>
        </p:grpSpPr>
        <p:pic>
          <p:nvPicPr>
            <p:cNvPr id="7" name="Picture 6" descr="12592212_1064907566873387_7067838211534014670_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" y="653786"/>
              <a:ext cx="2422922" cy="4119034"/>
            </a:xfrm>
            <a:prstGeom prst="rect">
              <a:avLst/>
            </a:prstGeom>
          </p:spPr>
        </p:pic>
        <p:pic>
          <p:nvPicPr>
            <p:cNvPr id="8" name="Picture 7" descr="12592753_1064907586873385_5507626350630282704_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122" y="653786"/>
              <a:ext cx="3089276" cy="4119034"/>
            </a:xfrm>
            <a:prstGeom prst="rect">
              <a:avLst/>
            </a:prstGeom>
          </p:spPr>
        </p:pic>
        <p:pic>
          <p:nvPicPr>
            <p:cNvPr id="9" name="Picture 8" descr="12650982_1064907560206721_7752115068534964031_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904" y="653786"/>
              <a:ext cx="3213496" cy="4284661"/>
            </a:xfrm>
            <a:prstGeom prst="rect">
              <a:avLst/>
            </a:prstGeom>
          </p:spPr>
        </p:pic>
        <p:pic>
          <p:nvPicPr>
            <p:cNvPr id="6" name="Picture 5" descr="260559_10154036499351062_1225894324222322972_n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76"/>
            <a:stretch/>
          </p:blipFill>
          <p:spPr>
            <a:xfrm>
              <a:off x="4559300" y="2573339"/>
              <a:ext cx="2413000" cy="3725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7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>
            <a:noAutofit/>
          </a:bodyPr>
          <a:lstStyle/>
          <a:p>
            <a:r>
              <a:rPr lang="en-US" sz="3600" dirty="0" smtClean="0"/>
              <a:t>TOAR chapters – each will be a paper, expected submission in late 2016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94700" cy="5537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1: Trop. ozone sources, sinks, budgets</a:t>
            </a:r>
          </a:p>
          <a:p>
            <a:pPr marL="0" indent="0">
              <a:buNone/>
            </a:pPr>
            <a:r>
              <a:rPr lang="en-US" sz="2600" i="1" dirty="0" smtClean="0">
                <a:solidFill>
                  <a:srgbClr val="0000FF"/>
                </a:solidFill>
              </a:rPr>
              <a:t>(leads: Alex Archibald, </a:t>
            </a:r>
            <a:r>
              <a:rPr lang="en-US" sz="2600" i="1" dirty="0" err="1" smtClean="0">
                <a:solidFill>
                  <a:srgbClr val="0000FF"/>
                </a:solidFill>
              </a:rPr>
              <a:t>Yasin</a:t>
            </a:r>
            <a:r>
              <a:rPr lang="en-US" sz="2600" i="1" dirty="0" smtClean="0">
                <a:solidFill>
                  <a:srgbClr val="0000FF"/>
                </a:solidFill>
              </a:rPr>
              <a:t> </a:t>
            </a:r>
            <a:r>
              <a:rPr lang="en-US" sz="2600" i="1" dirty="0" err="1" smtClean="0">
                <a:solidFill>
                  <a:srgbClr val="0000FF"/>
                </a:solidFill>
              </a:rPr>
              <a:t>Elshorbany</a:t>
            </a:r>
            <a:r>
              <a:rPr lang="en-US" sz="2600" i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n-US" i="1" dirty="0" smtClean="0"/>
              <a:t>2: Observations </a:t>
            </a:r>
            <a:r>
              <a:rPr lang="en-US" sz="2600" i="1" dirty="0" smtClean="0">
                <a:solidFill>
                  <a:srgbClr val="0000FF"/>
                </a:solidFill>
              </a:rPr>
              <a:t>(leads: David </a:t>
            </a:r>
            <a:r>
              <a:rPr lang="en-US" sz="2600" i="1" dirty="0" err="1" smtClean="0">
                <a:solidFill>
                  <a:srgbClr val="0000FF"/>
                </a:solidFill>
              </a:rPr>
              <a:t>Tarsick</a:t>
            </a:r>
            <a:r>
              <a:rPr lang="en-US" sz="2600" i="1" dirty="0" smtClean="0">
                <a:solidFill>
                  <a:srgbClr val="0000FF"/>
                </a:solidFill>
              </a:rPr>
              <a:t>, Ian </a:t>
            </a:r>
            <a:r>
              <a:rPr lang="en-US" sz="2600" i="1" dirty="0" err="1" smtClean="0">
                <a:solidFill>
                  <a:srgbClr val="0000FF"/>
                </a:solidFill>
              </a:rPr>
              <a:t>Galbally</a:t>
            </a:r>
            <a:r>
              <a:rPr lang="en-US" sz="2600" i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n-US" i="1" dirty="0" smtClean="0"/>
              <a:t>3: Metrics </a:t>
            </a:r>
            <a:r>
              <a:rPr lang="en-US" sz="2600" i="1" dirty="0">
                <a:solidFill>
                  <a:srgbClr val="0000FF"/>
                </a:solidFill>
              </a:rPr>
              <a:t>(</a:t>
            </a:r>
            <a:r>
              <a:rPr lang="en-US" sz="2600" i="1" dirty="0" smtClean="0">
                <a:solidFill>
                  <a:srgbClr val="0000FF"/>
                </a:solidFill>
              </a:rPr>
              <a:t>lead: Allen </a:t>
            </a:r>
            <a:r>
              <a:rPr lang="en-US" sz="2600" i="1" dirty="0" err="1" smtClean="0">
                <a:solidFill>
                  <a:srgbClr val="0000FF"/>
                </a:solidFill>
              </a:rPr>
              <a:t>Lefohn</a:t>
            </a:r>
            <a:r>
              <a:rPr lang="en-US" sz="2600" i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n-US" i="1" dirty="0" smtClean="0"/>
              <a:t>4: </a:t>
            </a:r>
            <a:r>
              <a:rPr lang="en-US" i="1" dirty="0"/>
              <a:t>Ozone Distribution/Trends for Human </a:t>
            </a:r>
            <a:r>
              <a:rPr lang="en-US" i="1" dirty="0" smtClean="0"/>
              <a:t>Health</a:t>
            </a:r>
          </a:p>
          <a:p>
            <a:pPr marL="0" indent="0">
              <a:buNone/>
            </a:pPr>
            <a:r>
              <a:rPr lang="en-US" sz="2600" i="1" dirty="0" smtClean="0">
                <a:solidFill>
                  <a:srgbClr val="0000FF"/>
                </a:solidFill>
              </a:rPr>
              <a:t>(leads: Zoe Fleming, Ruth Doherty) </a:t>
            </a:r>
          </a:p>
          <a:p>
            <a:pPr marL="0" indent="0">
              <a:buNone/>
            </a:pPr>
            <a:r>
              <a:rPr lang="en-US" i="1" dirty="0" smtClean="0"/>
              <a:t>5: </a:t>
            </a:r>
            <a:r>
              <a:rPr lang="en-US" i="1" dirty="0"/>
              <a:t>Ozone Distribution/Trends for </a:t>
            </a:r>
            <a:r>
              <a:rPr lang="en-US" i="1" dirty="0" smtClean="0"/>
              <a:t>Vegetation</a:t>
            </a:r>
          </a:p>
          <a:p>
            <a:pPr marL="0" indent="0">
              <a:buNone/>
            </a:pPr>
            <a:r>
              <a:rPr lang="en-US" sz="2600" i="1" dirty="0" smtClean="0">
                <a:solidFill>
                  <a:srgbClr val="0000FF"/>
                </a:solidFill>
              </a:rPr>
              <a:t>(lead: Gina Mills)</a:t>
            </a:r>
            <a:endParaRPr lang="en-US" sz="26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i="1" dirty="0" smtClean="0"/>
              <a:t>6: </a:t>
            </a:r>
            <a:r>
              <a:rPr lang="en-US" i="1" dirty="0"/>
              <a:t>Ozone Distribution/Trends for </a:t>
            </a:r>
            <a:r>
              <a:rPr lang="en-US" i="1" dirty="0" smtClean="0"/>
              <a:t>Climate and Model Evaluation</a:t>
            </a:r>
          </a:p>
          <a:p>
            <a:pPr marL="0" indent="0">
              <a:buNone/>
            </a:pPr>
            <a:r>
              <a:rPr lang="en-US" sz="2600" i="1" dirty="0" smtClean="0">
                <a:solidFill>
                  <a:srgbClr val="0000FF"/>
                </a:solidFill>
              </a:rPr>
              <a:t>(lead: Audrey </a:t>
            </a:r>
            <a:r>
              <a:rPr lang="en-US" sz="2600" i="1" dirty="0" err="1" smtClean="0">
                <a:solidFill>
                  <a:srgbClr val="0000FF"/>
                </a:solidFill>
              </a:rPr>
              <a:t>Gaudel</a:t>
            </a:r>
            <a:r>
              <a:rPr lang="en-US" sz="2600" i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r>
              <a:rPr lang="en-US" i="1" dirty="0" smtClean="0"/>
              <a:t>7: Global</a:t>
            </a:r>
            <a:r>
              <a:rPr lang="en-US" i="1" dirty="0"/>
              <a:t>-Scale Model Performance </a:t>
            </a:r>
            <a:endParaRPr lang="en-US" i="1" dirty="0" smtClean="0"/>
          </a:p>
          <a:p>
            <a:pPr marL="0" indent="0">
              <a:buNone/>
            </a:pPr>
            <a:r>
              <a:rPr lang="en-US" sz="2600" i="1" dirty="0" smtClean="0">
                <a:solidFill>
                  <a:srgbClr val="0000FF"/>
                </a:solidFill>
              </a:rPr>
              <a:t>(leads: </a:t>
            </a:r>
            <a:r>
              <a:rPr lang="en-US" sz="2600" i="1" dirty="0" err="1" smtClean="0">
                <a:solidFill>
                  <a:srgbClr val="0000FF"/>
                </a:solidFill>
              </a:rPr>
              <a:t>Vaishali</a:t>
            </a:r>
            <a:r>
              <a:rPr lang="en-US" sz="2600" i="1" dirty="0" smtClean="0">
                <a:solidFill>
                  <a:srgbClr val="0000FF"/>
                </a:solidFill>
              </a:rPr>
              <a:t> </a:t>
            </a:r>
            <a:r>
              <a:rPr lang="en-US" sz="2600" i="1" dirty="0" err="1" smtClean="0">
                <a:solidFill>
                  <a:srgbClr val="0000FF"/>
                </a:solidFill>
              </a:rPr>
              <a:t>Naik</a:t>
            </a:r>
            <a:r>
              <a:rPr lang="en-US" sz="2600" i="1" dirty="0" smtClean="0">
                <a:solidFill>
                  <a:srgbClr val="0000FF"/>
                </a:solidFill>
              </a:rPr>
              <a:t>, Paul Young)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IGAC-TOAR 2</a:t>
            </a:r>
            <a:r>
              <a:rPr lang="en-US" baseline="30000" dirty="0" smtClean="0"/>
              <a:t>nd</a:t>
            </a:r>
            <a:r>
              <a:rPr lang="en-US" dirty="0" smtClean="0"/>
              <a:t> Workshop, Beijing, January 2016</a:t>
            </a:r>
            <a:endParaRPr lang="en-US" dirty="0"/>
          </a:p>
        </p:txBody>
      </p:sp>
      <p:pic>
        <p:nvPicPr>
          <p:cNvPr id="4" name="Picture 3" descr="Beijing TOAR workshop grou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0" y="1536700"/>
            <a:ext cx="9144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895997"/>
              </p:ext>
            </p:extLst>
          </p:nvPr>
        </p:nvGraphicFramePr>
        <p:xfrm>
          <a:off x="532839" y="299241"/>
          <a:ext cx="8211231" cy="5415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590"/>
                <a:gridCol w="3059759"/>
                <a:gridCol w="2995882"/>
              </a:tblGrid>
              <a:tr h="390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TES</a:t>
                      </a:r>
                      <a:endParaRPr lang="en-US" sz="20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IASI</a:t>
                      </a:r>
                      <a:endParaRPr lang="en-US" sz="20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Launch Date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July</a:t>
                      </a:r>
                      <a:r>
                        <a:rPr lang="en-US" sz="1600" baseline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2004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2007 (A); 2012 (B)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Orbital Elevation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705 km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817 km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Daytime overpass time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13:45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9:30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Spatial Sampling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 km x 5 km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 km diameter (at nadir)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95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Spatial Coverage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Sparse (nadir ~180 km apart)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16-day global repeat 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Swath (± 48° off-nadir</a:t>
                      </a:r>
                      <a:r>
                        <a:rPr lang="en-US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 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 x global per day 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Cloud threshold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Retrieves both clear/</a:t>
                      </a:r>
                      <a:r>
                        <a:rPr lang="en-US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cloudy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select cloud</a:t>
                      </a:r>
                      <a:r>
                        <a:rPr lang="en-US" sz="1600" baseline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OD &lt; 0.1 for TOAR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Cloud &lt; 13% 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Spectral resolution (apodized)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0.1 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0.5 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NESR (9.6 micron)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 nW/cm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/sr/cm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 nW/cm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/sr/cm</a:t>
                      </a:r>
                      <a:r>
                        <a:rPr lang="en-US" sz="16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0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Apriori source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MOZART-4 climatology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(Emmons et al., 2010)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Global average from McPeters et al., (2007)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Data version used in TOAR</a:t>
                      </a:r>
                      <a:endParaRPr lang="en-US" sz="16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TES L2 v006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FORLI v20140922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3541" y="5887181"/>
            <a:ext cx="8560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Both TES and IASI measure the the 9.6 micron infrared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band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nd are most sensitive from 700-300 </a:t>
            </a:r>
            <a:r>
              <a:rPr lang="en-US" sz="2400" dirty="0" err="1" smtClean="0"/>
              <a:t>hPa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7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26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 </a:t>
            </a:r>
            <a:r>
              <a:rPr lang="en-US" smtClean="0"/>
              <a:t>Vertical Sensitivity</a:t>
            </a:r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0" y="869707"/>
            <a:ext cx="9143999" cy="5721003"/>
            <a:chOff x="0" y="869707"/>
            <a:chExt cx="9143999" cy="57210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356740" y="3103392"/>
              <a:ext cx="1780048" cy="24935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07024" y="4333005"/>
              <a:ext cx="1844848" cy="25843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09197" y="4324361"/>
              <a:ext cx="1887978" cy="26447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04047" y="3038343"/>
              <a:ext cx="1949294" cy="2730611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88809" y="918531"/>
              <a:ext cx="3607181" cy="2575048"/>
              <a:chOff x="388809" y="918531"/>
              <a:chExt cx="3607181" cy="257504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04876" y="402464"/>
                <a:ext cx="2575048" cy="3607181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2930400" y="2620800"/>
                <a:ext cx="0" cy="374400"/>
              </a:xfrm>
              <a:prstGeom prst="line">
                <a:avLst/>
              </a:prstGeom>
              <a:ln w="34925">
                <a:bevel/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4221599" y="869707"/>
              <a:ext cx="3743967" cy="2672695"/>
              <a:chOff x="4221599" y="869707"/>
              <a:chExt cx="3743967" cy="267269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757235" y="334071"/>
                <a:ext cx="2672695" cy="3743967"/>
              </a:xfrm>
              <a:prstGeom prst="rect">
                <a:avLst/>
              </a:prstGeom>
            </p:spPr>
          </p:pic>
          <p:cxnSp>
            <p:nvCxnSpPr>
              <p:cNvPr id="26" name="Straight Connector 25"/>
              <p:cNvCxnSpPr/>
              <p:nvPr/>
            </p:nvCxnSpPr>
            <p:spPr>
              <a:xfrm>
                <a:off x="4968000" y="1424664"/>
                <a:ext cx="2757600" cy="5169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2066400" y="3323368"/>
              <a:ext cx="5772967" cy="1748219"/>
              <a:chOff x="2066400" y="3323368"/>
              <a:chExt cx="5772967" cy="1748219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>
                <a:off x="2066400" y="3326400"/>
                <a:ext cx="2815200" cy="907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3840894" y="3323368"/>
                <a:ext cx="1991106" cy="16734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6228966" y="3323368"/>
                <a:ext cx="546580" cy="17482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7778694" y="3323368"/>
                <a:ext cx="60673" cy="5718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/>
          <p:cNvSpPr txBox="1"/>
          <p:nvPr/>
        </p:nvSpPr>
        <p:spPr>
          <a:xfrm>
            <a:off x="388809" y="5240180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POLAR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2550009" y="4305380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|60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-40</a:t>
            </a:r>
            <a:r>
              <a:rPr lang="en-US" sz="2400" baseline="30000" dirty="0" smtClean="0"/>
              <a:t>o</a:t>
            </a:r>
            <a:r>
              <a:rPr lang="en-US" sz="2400" dirty="0"/>
              <a:t>|</a:t>
            </a:r>
            <a:endParaRPr lang="en-US" sz="2400" baseline="30000" dirty="0"/>
          </a:p>
        </p:txBody>
      </p:sp>
      <p:sp>
        <p:nvSpPr>
          <p:cNvPr id="39" name="TextBox 38"/>
          <p:cNvSpPr txBox="1"/>
          <p:nvPr/>
        </p:nvSpPr>
        <p:spPr>
          <a:xfrm>
            <a:off x="4927209" y="4335380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|40</a:t>
            </a:r>
            <a:r>
              <a:rPr lang="en-US" sz="2400" baseline="30000" smtClean="0"/>
              <a:t>o</a:t>
            </a:r>
            <a:r>
              <a:rPr lang="en-US" sz="2400" smtClean="0"/>
              <a:t>-20</a:t>
            </a:r>
            <a:r>
              <a:rPr lang="en-US" sz="2400" baseline="30000" smtClean="0"/>
              <a:t>o</a:t>
            </a:r>
            <a:r>
              <a:rPr lang="en-US" sz="2400"/>
              <a:t>|</a:t>
            </a:r>
            <a:endParaRPr lang="en-US" sz="2400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7426809" y="533738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|&lt;20</a:t>
            </a:r>
            <a:r>
              <a:rPr lang="en-US" sz="2400" baseline="30000" dirty="0" smtClean="0"/>
              <a:t>o</a:t>
            </a:r>
            <a:r>
              <a:rPr lang="en-US" sz="2400" dirty="0"/>
              <a:t>|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10508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238"/>
            <a:ext cx="8229600" cy="452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 </a:t>
            </a:r>
            <a:r>
              <a:rPr lang="en-US" smtClean="0"/>
              <a:t>single retrieval errors</a:t>
            </a:r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232804" y="709022"/>
            <a:ext cx="8913439" cy="6048121"/>
            <a:chOff x="232804" y="709022"/>
            <a:chExt cx="8913439" cy="60481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45128" y="248572"/>
              <a:ext cx="2649452" cy="371140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3369600" y="2534400"/>
              <a:ext cx="0" cy="374400"/>
            </a:xfrm>
            <a:prstGeom prst="line">
              <a:avLst/>
            </a:prstGeom>
            <a:ln w="34925">
              <a:bevel/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74772" y="141449"/>
              <a:ext cx="2832054" cy="3967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98400" y="1044000"/>
              <a:ext cx="202747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Uses  sub col. variance = </a:t>
              </a:r>
              <a:r>
                <a:rPr lang="en-US" sz="1200" b="1" dirty="0" err="1" smtClean="0"/>
                <a:t>h</a:t>
              </a:r>
              <a:r>
                <a:rPr lang="en-US" sz="1200" b="1" baseline="30000" dirty="0" err="1" smtClean="0"/>
                <a:t>T</a:t>
              </a:r>
              <a:r>
                <a:rPr lang="en-US" sz="1200" b="1" dirty="0" err="1" smtClean="0"/>
                <a:t>Ch</a:t>
              </a:r>
              <a:endParaRPr lang="en-US" sz="1200" b="1" dirty="0" smtClean="0"/>
            </a:p>
            <a:p>
              <a:r>
                <a:rPr lang="en-US" sz="1200" dirty="0" smtClean="0"/>
                <a:t>Where </a:t>
              </a:r>
              <a:r>
                <a:rPr lang="en-US" sz="1200" b="1" dirty="0" smtClean="0"/>
                <a:t>C</a:t>
              </a:r>
              <a:r>
                <a:rPr lang="en-US" sz="1200" dirty="0" smtClean="0"/>
                <a:t> is total covariance</a:t>
              </a:r>
            </a:p>
            <a:p>
              <a:r>
                <a:rPr lang="en-US" sz="1200" b="1" dirty="0"/>
                <a:t>h</a:t>
              </a:r>
              <a:r>
                <a:rPr lang="en-US" sz="1200" dirty="0" smtClean="0"/>
                <a:t> is pressure wt. vector for </a:t>
              </a:r>
            </a:p>
            <a:p>
              <a:r>
                <a:rPr lang="en-US" sz="1200" dirty="0" smtClean="0"/>
                <a:t>700-300 </a:t>
              </a:r>
              <a:r>
                <a:rPr lang="en-US" sz="1200" dirty="0" err="1" smtClean="0"/>
                <a:t>hPa</a:t>
              </a:r>
              <a:r>
                <a:rPr lang="en-US" sz="1200" dirty="0" smtClean="0"/>
                <a:t> layers</a:t>
              </a:r>
              <a:endParaRPr lang="en-US" sz="12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0326" y="3338232"/>
              <a:ext cx="1684152" cy="235919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06382" y="4741422"/>
              <a:ext cx="1679193" cy="23522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58631" y="4741421"/>
              <a:ext cx="1679194" cy="23522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207524" y="3583680"/>
              <a:ext cx="1679196" cy="2198243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2088000" y="3319200"/>
              <a:ext cx="3117600" cy="799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4384800" y="3323368"/>
              <a:ext cx="1879200" cy="20365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6760800" y="3323368"/>
              <a:ext cx="446746" cy="2091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210694" y="3323368"/>
              <a:ext cx="60673" cy="5718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302401" y="5551200"/>
            <a:ext cx="205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Errors are asymmetric</a:t>
            </a:r>
          </a:p>
          <a:p>
            <a:r>
              <a:rPr lang="en-US" dirty="0" smtClean="0"/>
              <a:t>due to retrieval of </a:t>
            </a:r>
            <a:r>
              <a:rPr lang="en-US" dirty="0" err="1" smtClean="0"/>
              <a:t>logVMR</a:t>
            </a:r>
            <a:r>
              <a:rPr lang="en-US" dirty="0" smtClean="0"/>
              <a:t> 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1029609" y="3346580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POLAR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2967609" y="4564580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|60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-40</a:t>
            </a:r>
            <a:r>
              <a:rPr lang="en-US" sz="2400" baseline="30000" dirty="0" smtClean="0"/>
              <a:t>o</a:t>
            </a:r>
            <a:r>
              <a:rPr lang="en-US" sz="2400" dirty="0"/>
              <a:t>|</a:t>
            </a:r>
            <a:endParaRPr lang="en-US" sz="2400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5344809" y="4594580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|40</a:t>
            </a:r>
            <a:r>
              <a:rPr lang="en-US" sz="2400" baseline="30000" smtClean="0"/>
              <a:t>o</a:t>
            </a:r>
            <a:r>
              <a:rPr lang="en-US" sz="2400" smtClean="0"/>
              <a:t>-20</a:t>
            </a:r>
            <a:r>
              <a:rPr lang="en-US" sz="2400" baseline="30000" smtClean="0"/>
              <a:t>o</a:t>
            </a:r>
            <a:r>
              <a:rPr lang="en-US" sz="2400"/>
              <a:t>|</a:t>
            </a:r>
            <a:endParaRPr lang="en-US" sz="2400" baseline="30000" dirty="0"/>
          </a:p>
        </p:txBody>
      </p:sp>
      <p:sp>
        <p:nvSpPr>
          <p:cNvPr id="37" name="TextBox 36"/>
          <p:cNvSpPr txBox="1"/>
          <p:nvPr/>
        </p:nvSpPr>
        <p:spPr>
          <a:xfrm>
            <a:off x="7606809" y="543818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|&lt;20</a:t>
            </a:r>
            <a:r>
              <a:rPr lang="en-US" sz="2400" baseline="30000" dirty="0" smtClean="0"/>
              <a:t>o</a:t>
            </a:r>
            <a:r>
              <a:rPr lang="en-US" sz="2400" dirty="0"/>
              <a:t>|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93006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 Seasonal 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5"/>
          <a:stretch/>
        </p:blipFill>
        <p:spPr>
          <a:xfrm>
            <a:off x="598117" y="3544188"/>
            <a:ext cx="4114800" cy="2262549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4"/>
          <a:stretch/>
        </p:blipFill>
        <p:spPr>
          <a:xfrm>
            <a:off x="4542388" y="3544188"/>
            <a:ext cx="4114800" cy="2295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9"/>
          <a:stretch/>
        </p:blipFill>
        <p:spPr>
          <a:xfrm>
            <a:off x="4542388" y="1371163"/>
            <a:ext cx="4114800" cy="2252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9"/>
          <a:stretch/>
        </p:blipFill>
        <p:spPr>
          <a:xfrm>
            <a:off x="598117" y="1371163"/>
            <a:ext cx="4114800" cy="2269136"/>
          </a:xfrm>
          <a:prstGeom prst="rect">
            <a:avLst/>
          </a:prstGeom>
        </p:spPr>
      </p:pic>
      <p:pic>
        <p:nvPicPr>
          <p:cNvPr id="15" name="Content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5"/>
          <a:stretch/>
        </p:blipFill>
        <p:spPr>
          <a:xfrm>
            <a:off x="2264799" y="5988197"/>
            <a:ext cx="5185902" cy="869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4338" y="1321357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3223" y="132135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74338" y="3603907"/>
            <a:ext cx="5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3223" y="3603907"/>
            <a:ext cx="46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2" b="33749"/>
          <a:stretch/>
        </p:blipFill>
        <p:spPr>
          <a:xfrm>
            <a:off x="1079849" y="1307593"/>
            <a:ext cx="3448041" cy="1219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238"/>
            <a:ext cx="8229600" cy="538962"/>
          </a:xfrm>
        </p:spPr>
        <p:txBody>
          <a:bodyPr>
            <a:noAutofit/>
          </a:bodyPr>
          <a:lstStyle/>
          <a:p>
            <a:r>
              <a:rPr lang="en-US" sz="3600" dirty="0" smtClean="0"/>
              <a:t>3 Satellite Tropospheric </a:t>
            </a:r>
            <a:r>
              <a:rPr lang="en-US" sz="3600" smtClean="0"/>
              <a:t>O3 products</a:t>
            </a:r>
            <a:endParaRPr lang="en-US" sz="3600" dirty="0"/>
          </a:p>
        </p:txBody>
      </p:sp>
      <p:pic>
        <p:nvPicPr>
          <p:cNvPr id="4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8" b="34029"/>
          <a:stretch/>
        </p:blipFill>
        <p:spPr>
          <a:xfrm>
            <a:off x="4572000" y="1317131"/>
            <a:ext cx="3462683" cy="1210069"/>
          </a:xfrm>
        </p:spPr>
      </p:pic>
      <p:sp>
        <p:nvSpPr>
          <p:cNvPr id="7" name="TextBox 6"/>
          <p:cNvSpPr txBox="1"/>
          <p:nvPr/>
        </p:nvSpPr>
        <p:spPr>
          <a:xfrm>
            <a:off x="2376000" y="695557"/>
            <a:ext cx="46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SON						   DJF</a:t>
            </a:r>
            <a:endParaRPr lang="en-US" sz="2400" dirty="0"/>
          </a:p>
        </p:txBody>
      </p:sp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5" b="7675"/>
          <a:stretch/>
        </p:blipFill>
        <p:spPr>
          <a:xfrm rot="16200000">
            <a:off x="7334906" y="1716565"/>
            <a:ext cx="2202130" cy="254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875111" y="1664189"/>
            <a:ext cx="184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700-300 </a:t>
            </a:r>
            <a:r>
              <a:rPr lang="en-US" sz="1600" dirty="0" err="1" smtClean="0"/>
              <a:t>hPa</a:t>
            </a:r>
            <a:r>
              <a:rPr lang="en-US" sz="1600" dirty="0"/>
              <a:t> 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ppb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9000" y="1411200"/>
            <a:ext cx="100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TES</a:t>
            </a:r>
          </a:p>
          <a:p>
            <a:r>
              <a:rPr lang="en-US" dirty="0" smtClean="0"/>
              <a:t>200412-200911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29691" r="21417" b="33016"/>
          <a:stretch/>
        </p:blipFill>
        <p:spPr>
          <a:xfrm>
            <a:off x="1079849" y="2878922"/>
            <a:ext cx="3189751" cy="12734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9000" y="2910000"/>
            <a:ext cx="100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IASI</a:t>
            </a:r>
          </a:p>
          <a:p>
            <a:r>
              <a:rPr lang="en-US" dirty="0" smtClean="0"/>
              <a:t>2009-2013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29464" r="10787" b="32907"/>
          <a:stretch/>
        </p:blipFill>
        <p:spPr>
          <a:xfrm>
            <a:off x="4548896" y="2918843"/>
            <a:ext cx="3673504" cy="1271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2" b="4936"/>
          <a:stretch/>
        </p:blipFill>
        <p:spPr>
          <a:xfrm>
            <a:off x="4548896" y="4463210"/>
            <a:ext cx="3817504" cy="15186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7600" y="4365600"/>
            <a:ext cx="120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OMI-MLS</a:t>
            </a:r>
          </a:p>
          <a:p>
            <a:r>
              <a:rPr lang="en-US" dirty="0" smtClean="0"/>
              <a:t>2010-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2" r="14658" b="4598"/>
          <a:stretch/>
        </p:blipFill>
        <p:spPr>
          <a:xfrm>
            <a:off x="1073998" y="4425662"/>
            <a:ext cx="3260402" cy="15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68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20215</TotalTime>
  <Words>1024</Words>
  <Application>Microsoft Macintosh PowerPoint</Application>
  <PresentationFormat>On-screen Show (4:3)</PresentationFormat>
  <Paragraphs>203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ＭＳ 明朝</vt:lpstr>
      <vt:lpstr>Times New Roman</vt:lpstr>
      <vt:lpstr>Arial</vt:lpstr>
      <vt:lpstr>Office Theme</vt:lpstr>
      <vt:lpstr>TES (NASA/Aura Tropospheric Emission Spectrometer) and  IASI (MetOp Infrared Atmospheric Sounding Interferometer) Satellite Fourier Transform Spectrometry (FTS)     </vt:lpstr>
      <vt:lpstr>IGAC – TOAR Tropospheric Ozone Assessment Report</vt:lpstr>
      <vt:lpstr>TOAR chapters – each will be a paper, expected submission in late 2016</vt:lpstr>
      <vt:lpstr>IGAC-TOAR 2nd Workshop, Beijing, January 2016</vt:lpstr>
      <vt:lpstr>PowerPoint Presentation</vt:lpstr>
      <vt:lpstr>TES Vertical Sensitivity</vt:lpstr>
      <vt:lpstr>TES single retrieval errors</vt:lpstr>
      <vt:lpstr>TES Seasonal O3</vt:lpstr>
      <vt:lpstr>3 Satellite Tropospheric O3 products</vt:lpstr>
      <vt:lpstr>3 Satellite Tropospheric O3 products</vt:lpstr>
      <vt:lpstr>Monthly Mean Values (700-300 hPa)</vt:lpstr>
      <vt:lpstr>A priori Mean Values</vt:lpstr>
      <vt:lpstr>Number of Samples</vt:lpstr>
      <vt:lpstr> Mean Value Record Anomalies</vt:lpstr>
      <vt:lpstr> Mean Value Deseasonalized % Anomalies</vt:lpstr>
      <vt:lpstr> 5th %tile Record Anomalies</vt:lpstr>
      <vt:lpstr> 25th %tile Record Anomalies</vt:lpstr>
      <vt:lpstr> 50th %tile Record Anomalies</vt:lpstr>
      <vt:lpstr> 75th %tile Record Anomalies</vt:lpstr>
      <vt:lpstr> 95th %tile Record Anomalies</vt:lpstr>
      <vt:lpstr>TES and IASI with same a priori mean and covariance [Oetjen et al., ACPD 2015]</vt:lpstr>
      <vt:lpstr>PowerPoint Presentation</vt:lpstr>
      <vt:lpstr>Combined TES/IASI deseasonalized anomaly [Oetjen et al., ACPD, 2015]</vt:lpstr>
      <vt:lpstr>IASI trends for 2008-2013 Wespes et al., ACP, 2016</vt:lpstr>
      <vt:lpstr>PowerPoint Presentation</vt:lpstr>
      <vt:lpstr>OMI-MLS trends  (Owen Cooper et al.)</vt:lpstr>
      <vt:lpstr>Conclusions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 and IASI Free Tropospheric O3 Zonal Average Time Series</dc:title>
  <dc:creator>Helen Worden</dc:creator>
  <cp:lastModifiedBy>Microsoft Office User</cp:lastModifiedBy>
  <cp:revision>107</cp:revision>
  <dcterms:created xsi:type="dcterms:W3CDTF">2016-01-08T21:35:54Z</dcterms:created>
  <dcterms:modified xsi:type="dcterms:W3CDTF">2016-08-25T19:44:18Z</dcterms:modified>
</cp:coreProperties>
</file>