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57" r:id="rId4"/>
    <p:sldId id="259" r:id="rId5"/>
    <p:sldId id="272" r:id="rId6"/>
    <p:sldId id="260" r:id="rId7"/>
    <p:sldId id="273" r:id="rId8"/>
    <p:sldId id="261" r:id="rId9"/>
    <p:sldId id="262" r:id="rId10"/>
    <p:sldId id="263" r:id="rId11"/>
    <p:sldId id="264" r:id="rId12"/>
    <p:sldId id="265" r:id="rId13"/>
    <p:sldId id="266" r:id="rId14"/>
    <p:sldId id="258" r:id="rId15"/>
    <p:sldId id="268" r:id="rId16"/>
    <p:sldId id="270" r:id="rId17"/>
    <p:sldId id="269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200" d="100"/>
          <a:sy n="200" d="100"/>
        </p:scale>
        <p:origin x="-1256" y="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A43AB-613B-1B41-A854-D146F4A61EA4}" type="datetimeFigureOut">
              <a:rPr lang="en-US" smtClean="0"/>
              <a:t>1/19/16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F564A-17FD-2C48-BB95-80590770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1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anomalies allows us to remove some of the effects of the prior. For TES and IASI together it looks like mid-latitude (30°-50°) values were rising for both summer and winter till around 2011 and then start to decrease in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34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anomalies allows us to remove some of the effects of the prior. For TES and IASI together it looks like mid-latitude (30°-50°) values were rising for both summer and winter till around 2011 and then start to decrease in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34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 has higher sensitivity due to finer</a:t>
            </a:r>
            <a:r>
              <a:rPr lang="en-US" baseline="0" dirty="0" smtClean="0"/>
              <a:t> spectral resolution.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6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accounts for sampling differences using representative sampling for IASI to match TES and a residual, constant bias: 3.9 ppb added to IASI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0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7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0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8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3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4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0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6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980A2-61DB-2549-A4FC-DFA84BA8FA67}" type="datetimeFigureOut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tOp_im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01150" cy="685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646" y="1607099"/>
            <a:ext cx="8429189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TES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 </a:t>
            </a:r>
            <a:r>
              <a:rPr lang="en-US" sz="27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(NASA/Aura Tropospheric Emission Spectrometer)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and </a:t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IASI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 </a:t>
            </a:r>
            <a:r>
              <a:rPr lang="en-US" sz="27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(</a:t>
            </a:r>
            <a:r>
              <a:rPr lang="en-US" sz="27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MetOp</a:t>
            </a:r>
            <a:r>
              <a:rPr lang="en-US" sz="27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 Infrared Atmospheric Sounding Interferometer)</a:t>
            </a:r>
            <a:br>
              <a:rPr lang="en-US" sz="27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sz="36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Satellite Fourier Transform Spectrometry (FTS)</a:t>
            </a:r>
            <a:br>
              <a:rPr lang="en-US" sz="36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9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2667" y="4995329"/>
            <a:ext cx="3644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S.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Kulawik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 (BAER, NASA/Ames), </a:t>
            </a:r>
            <a:b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J.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Neu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 (JPL/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CalTech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), </a:t>
            </a:r>
            <a:b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C.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Wespes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 (ULB), </a:t>
            </a:r>
            <a:b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H. Worden (NCAR)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97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124" y="4927600"/>
            <a:ext cx="5224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</a:rPr>
              <a:t>Free Tropospheric O</a:t>
            </a:r>
            <a:r>
              <a:rPr lang="en-US" sz="3600" b="1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</a:rPr>
              <a:t>3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</a:rPr>
              <a:t>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</a:rPr>
              <a:t>Zonal Average Time Series</a:t>
            </a:r>
            <a:endParaRPr lang="en-US" sz="3600" b="1" dirty="0">
              <a:effectLst>
                <a:outerShdw blurRad="50800" dist="38100" dir="2700000" algn="tl" rotWithShape="0">
                  <a:srgbClr val="000000">
                    <a:alpha val="9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41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%tile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237" y="1040931"/>
            <a:ext cx="30092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x</a:t>
            </a:r>
            <a:r>
              <a:rPr lang="en-US" sz="2400" baseline="30000" dirty="0" smtClean="0"/>
              <a:t>50th</a:t>
            </a:r>
            <a:r>
              <a:rPr lang="en-US" sz="2400" baseline="-25000" dirty="0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</a:t>
            </a:r>
            <a:r>
              <a:rPr lang="en-US" sz="2400" dirty="0" smtClean="0"/>
              <a:t>x</a:t>
            </a:r>
            <a:r>
              <a:rPr lang="en-US" sz="2400" baseline="30000" dirty="0" smtClean="0"/>
              <a:t>50th</a:t>
            </a:r>
            <a:r>
              <a:rPr lang="en-US" sz="2400" baseline="-25000" dirty="0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 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8279" y="615131"/>
            <a:ext cx="8793620" cy="6191770"/>
            <a:chOff x="58279" y="615131"/>
            <a:chExt cx="8793620" cy="6191770"/>
          </a:xfrm>
        </p:grpSpPr>
        <p:pic>
          <p:nvPicPr>
            <p:cNvPr id="4" name="Picture 3" descr="TES_ZA_anom_50th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82"/>
            <a:stretch/>
          </p:blipFill>
          <p:spPr>
            <a:xfrm>
              <a:off x="58279" y="615131"/>
              <a:ext cx="5593222" cy="2633475"/>
            </a:xfrm>
            <a:prstGeom prst="rect">
              <a:avLst/>
            </a:prstGeom>
          </p:spPr>
        </p:pic>
        <p:pic>
          <p:nvPicPr>
            <p:cNvPr id="5" name="Picture 4" descr="IASI_ZA_anom_50th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920" y="3351981"/>
              <a:ext cx="6499979" cy="345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86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7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%tile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237" y="1040931"/>
            <a:ext cx="30092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x</a:t>
            </a:r>
            <a:r>
              <a:rPr lang="en-US" sz="2400" baseline="30000" dirty="0"/>
              <a:t>7</a:t>
            </a:r>
            <a:r>
              <a:rPr lang="en-US" sz="2400" baseline="30000" dirty="0" smtClean="0"/>
              <a:t>5th</a:t>
            </a:r>
            <a:r>
              <a:rPr lang="en-US" sz="2400" baseline="-25000" dirty="0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</a:t>
            </a:r>
            <a:r>
              <a:rPr lang="en-US" sz="2400" dirty="0" smtClean="0"/>
              <a:t>x</a:t>
            </a:r>
            <a:r>
              <a:rPr lang="en-US" sz="2400" baseline="30000" dirty="0" smtClean="0"/>
              <a:t>75th</a:t>
            </a:r>
            <a:r>
              <a:rPr lang="en-US" sz="2400" baseline="-25000" dirty="0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 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31751" y="599784"/>
            <a:ext cx="8750299" cy="6258216"/>
            <a:chOff x="31751" y="599784"/>
            <a:chExt cx="8750299" cy="6258216"/>
          </a:xfrm>
        </p:grpSpPr>
        <p:pic>
          <p:nvPicPr>
            <p:cNvPr id="4" name="Picture 3" descr="TES_ZA_anom_75th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436"/>
            <a:stretch/>
          </p:blipFill>
          <p:spPr>
            <a:xfrm>
              <a:off x="31751" y="599784"/>
              <a:ext cx="5607050" cy="2683166"/>
            </a:xfrm>
            <a:prstGeom prst="rect">
              <a:avLst/>
            </a:prstGeom>
          </p:spPr>
        </p:pic>
        <p:pic>
          <p:nvPicPr>
            <p:cNvPr id="5" name="Picture 4" descr="IASI_ZA_anom_75th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412" y="3323934"/>
              <a:ext cx="6421638" cy="3534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11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%tile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237" y="1040931"/>
            <a:ext cx="30092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x</a:t>
            </a:r>
            <a:r>
              <a:rPr lang="en-US" sz="2400" baseline="30000" dirty="0" smtClean="0"/>
              <a:t>95th</a:t>
            </a:r>
            <a:r>
              <a:rPr lang="en-US" sz="2400" baseline="-25000" dirty="0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</a:t>
            </a:r>
            <a:r>
              <a:rPr lang="en-US" sz="2400" dirty="0" smtClean="0"/>
              <a:t>x</a:t>
            </a:r>
            <a:r>
              <a:rPr lang="en-US" sz="2400" baseline="30000" dirty="0" smtClean="0"/>
              <a:t>95th</a:t>
            </a:r>
            <a:r>
              <a:rPr lang="en-US" sz="2400" baseline="-25000" dirty="0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 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1" y="586039"/>
            <a:ext cx="8590873" cy="6207297"/>
            <a:chOff x="76201" y="586039"/>
            <a:chExt cx="8590873" cy="6207297"/>
          </a:xfrm>
        </p:grpSpPr>
        <p:pic>
          <p:nvPicPr>
            <p:cNvPr id="3" name="Picture 2" descr="TES_ZA_anom_95th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50"/>
            <a:stretch/>
          </p:blipFill>
          <p:spPr>
            <a:xfrm>
              <a:off x="76201" y="586039"/>
              <a:ext cx="5448300" cy="2653136"/>
            </a:xfrm>
            <a:prstGeom prst="rect">
              <a:avLst/>
            </a:prstGeom>
          </p:spPr>
        </p:pic>
        <p:pic>
          <p:nvPicPr>
            <p:cNvPr id="7" name="Picture 6" descr="IASI_ZA_anom_95th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635" y="3289975"/>
              <a:ext cx="6346439" cy="3503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09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ASI_FORLI_O3_time_series_for_TO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157"/>
            <a:ext cx="9144000" cy="4586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060" y="671476"/>
            <a:ext cx="5742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IASI Column Average VMR surface-400 </a:t>
            </a:r>
            <a:r>
              <a:rPr lang="en-US" sz="2400" dirty="0" err="1" smtClean="0"/>
              <a:t>hPa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201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451456"/>
            <a:ext cx="9144000" cy="4586180"/>
            <a:chOff x="0" y="1451456"/>
            <a:chExt cx="9144000" cy="4586180"/>
          </a:xfrm>
        </p:grpSpPr>
        <p:pic>
          <p:nvPicPr>
            <p:cNvPr id="4" name="Picture 3" descr="IASI_FORLI_O3_anomaly_for_TOA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51456"/>
              <a:ext cx="9144000" cy="458618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1197059" y="2561828"/>
              <a:ext cx="70801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188881" y="4736051"/>
              <a:ext cx="70801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197060" y="598486"/>
            <a:ext cx="689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IASI Column Average VMR (surface-400 </a:t>
            </a:r>
            <a:r>
              <a:rPr lang="en-US" sz="2400" dirty="0" err="1" smtClean="0"/>
              <a:t>hPa</a:t>
            </a:r>
            <a:r>
              <a:rPr lang="en-US" sz="2400" dirty="0" smtClean="0"/>
              <a:t>) Anomaly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670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6031"/>
          </a:xfrm>
        </p:spPr>
        <p:txBody>
          <a:bodyPr>
            <a:noAutofit/>
          </a:bodyPr>
          <a:lstStyle/>
          <a:p>
            <a:r>
              <a:rPr lang="en-US" sz="3200" dirty="0" smtClean="0"/>
              <a:t>TES and IASI with same a priori mean and covariance [</a:t>
            </a:r>
            <a:r>
              <a:rPr lang="en-US" sz="3200" dirty="0" err="1" smtClean="0"/>
              <a:t>Oetjen</a:t>
            </a:r>
            <a:r>
              <a:rPr lang="en-US" sz="3200" dirty="0" smtClean="0"/>
              <a:t> et al., ACPD 2015]</a:t>
            </a:r>
            <a:endParaRPr lang="en-US" sz="3200" dirty="0"/>
          </a:p>
        </p:txBody>
      </p:sp>
      <p:pic>
        <p:nvPicPr>
          <p:cNvPr id="4" name="Picture 3" descr="Oetgen_APCD_2015_IASI_TES_sumAKrow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5999" b="3300"/>
          <a:stretch/>
        </p:blipFill>
        <p:spPr>
          <a:xfrm>
            <a:off x="913471" y="1151204"/>
            <a:ext cx="7057126" cy="4701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8569" y="6001102"/>
            <a:ext cx="6928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 days between Aug. 2008 to May 2009, 50°S to 80°N, </a:t>
            </a:r>
          </a:p>
          <a:p>
            <a:r>
              <a:rPr lang="en-US" sz="2400" dirty="0" smtClean="0"/>
              <a:t>745 TES meas. with 3392 corresponding IASI meas.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612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843" y="155805"/>
            <a:ext cx="8229600" cy="71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Combined</a:t>
            </a:r>
            <a:r>
              <a:rPr lang="en-US" sz="3600" dirty="0" smtClean="0"/>
              <a:t> TES/IASI 700-300 </a:t>
            </a:r>
            <a:r>
              <a:rPr lang="en-US" sz="3600" dirty="0" err="1" smtClean="0"/>
              <a:t>hPa</a:t>
            </a:r>
            <a:r>
              <a:rPr lang="en-US" sz="3600" dirty="0" smtClean="0"/>
              <a:t> O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[</a:t>
            </a:r>
            <a:r>
              <a:rPr lang="en-US" sz="2400" dirty="0" err="1" smtClean="0"/>
              <a:t>Oetjen</a:t>
            </a:r>
            <a:r>
              <a:rPr lang="en-US" sz="2400" dirty="0" smtClean="0"/>
              <a:t> et al., ACPD, 2015]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08988" y="980377"/>
            <a:ext cx="7619692" cy="5813394"/>
            <a:chOff x="608988" y="980377"/>
            <a:chExt cx="7619692" cy="5813394"/>
          </a:xfrm>
        </p:grpSpPr>
        <p:pic>
          <p:nvPicPr>
            <p:cNvPr id="6" name="Picture 5" descr="Oetgen_APCD_2015_IASI_TES_stiched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7"/>
            <a:stretch/>
          </p:blipFill>
          <p:spPr>
            <a:xfrm>
              <a:off x="608988" y="980377"/>
              <a:ext cx="7435426" cy="56251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06022" y="6424439"/>
              <a:ext cx="957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2004-11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55795" y="6420872"/>
              <a:ext cx="972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2014-07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14368" y="6420872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686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43" y="155805"/>
            <a:ext cx="8229600" cy="713167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Combined</a:t>
            </a:r>
            <a:r>
              <a:rPr lang="en-US" sz="3600" dirty="0" smtClean="0"/>
              <a:t> TES/IASI </a:t>
            </a:r>
            <a:r>
              <a:rPr lang="en-US" sz="3600" dirty="0" err="1" smtClean="0"/>
              <a:t>deseasonalized</a:t>
            </a:r>
            <a:r>
              <a:rPr lang="en-US" sz="3600" dirty="0" smtClean="0"/>
              <a:t> anomaly</a:t>
            </a:r>
            <a:br>
              <a:rPr lang="en-US" sz="3600" dirty="0" smtClean="0"/>
            </a:br>
            <a:r>
              <a:rPr lang="en-US" sz="2400" dirty="0" smtClean="0"/>
              <a:t>[</a:t>
            </a:r>
            <a:r>
              <a:rPr lang="en-US" sz="2400" dirty="0" err="1" smtClean="0"/>
              <a:t>Oetjen</a:t>
            </a:r>
            <a:r>
              <a:rPr lang="en-US" sz="2400" dirty="0" smtClean="0"/>
              <a:t> et al., ACPD, 2015]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90674" y="1039793"/>
            <a:ext cx="7538006" cy="5761698"/>
            <a:chOff x="690674" y="1039793"/>
            <a:chExt cx="7538006" cy="5761698"/>
          </a:xfrm>
        </p:grpSpPr>
        <p:pic>
          <p:nvPicPr>
            <p:cNvPr id="4" name="Picture 3" descr="Oetgen_APCD_2015_IASI_TES_time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1"/>
            <a:stretch/>
          </p:blipFill>
          <p:spPr>
            <a:xfrm>
              <a:off x="690674" y="1039793"/>
              <a:ext cx="7484053" cy="566223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06022" y="6424439"/>
              <a:ext cx="957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2004-11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55795" y="6420872"/>
              <a:ext cx="972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2014-07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10535" y="1099211"/>
              <a:ext cx="7427" cy="50949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076117" y="6432159"/>
              <a:ext cx="972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2011-03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373921" y="1856775"/>
              <a:ext cx="637944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62927" y="3628261"/>
              <a:ext cx="637944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374214" y="5429455"/>
              <a:ext cx="637944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589285" y="2020175"/>
            <a:ext cx="5969241" cy="1200329"/>
            <a:chOff x="1589285" y="2020175"/>
            <a:chExt cx="5969241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1589285" y="2020175"/>
              <a:ext cx="3828054" cy="120032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Rise in E. Asia free trop. 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understood </a:t>
              </a:r>
            </a:p>
            <a:p>
              <a:r>
                <a:rPr lang="en-US" dirty="0" smtClean="0"/>
                <a:t>in terms of 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precursor emissions </a:t>
              </a:r>
            </a:p>
            <a:p>
              <a:r>
                <a:rPr lang="en-US" dirty="0"/>
                <a:t>a</a:t>
              </a:r>
              <a:r>
                <a:rPr lang="en-US" dirty="0" smtClean="0"/>
                <a:t>nd </a:t>
              </a:r>
              <a:r>
                <a:rPr lang="en-US" dirty="0" err="1"/>
                <a:t>s</a:t>
              </a:r>
              <a:r>
                <a:rPr lang="en-US" dirty="0" err="1" smtClean="0"/>
                <a:t>trat</a:t>
              </a:r>
              <a:r>
                <a:rPr lang="en-US" dirty="0" smtClean="0"/>
                <a:t>/trop exchange </a:t>
              </a:r>
            </a:p>
            <a:p>
              <a:r>
                <a:rPr lang="en-US" dirty="0" smtClean="0"/>
                <a:t>(</a:t>
              </a:r>
              <a:r>
                <a:rPr lang="en-US" dirty="0" err="1"/>
                <a:t>Verstraeten</a:t>
              </a:r>
              <a:r>
                <a:rPr lang="en-US" dirty="0"/>
                <a:t> </a:t>
              </a:r>
              <a:r>
                <a:rPr lang="en-US" dirty="0" smtClean="0"/>
                <a:t>et </a:t>
              </a:r>
              <a:r>
                <a:rPr lang="en-US" dirty="0" err="1" smtClean="0"/>
                <a:t>al.,Nature</a:t>
              </a:r>
              <a:r>
                <a:rPr lang="en-US" dirty="0" smtClean="0"/>
                <a:t> Geo, 2015)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11033" y="2302404"/>
              <a:ext cx="1847493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But not this drop!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1589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5816"/>
            <a:ext cx="8229600" cy="519034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TES has global O</a:t>
            </a:r>
            <a:r>
              <a:rPr lang="en-US" baseline="-25000" dirty="0" smtClean="0"/>
              <a:t>3</a:t>
            </a:r>
            <a:r>
              <a:rPr lang="en-US" dirty="0" smtClean="0"/>
              <a:t> data from 2004-2011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IASI has global O</a:t>
            </a:r>
            <a:r>
              <a:rPr lang="en-US" baseline="-25000" dirty="0" smtClean="0"/>
              <a:t>3 </a:t>
            </a:r>
            <a:r>
              <a:rPr lang="en-US" dirty="0" smtClean="0"/>
              <a:t>data with much higher sampling starting 2008 and into next decade</a:t>
            </a:r>
            <a:endParaRPr lang="en-US" baseline="-25000" dirty="0" smtClean="0"/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TES and IASI are most sensitive to tropospheric ozone from 700 to 300 </a:t>
            </a:r>
            <a:r>
              <a:rPr lang="en-US" dirty="0" err="1" smtClean="0"/>
              <a:t>hPa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Anomalies indicate highest values around 2010-2011 for N. Mid-latitudes followed by a decrease, at all percentiles, except summer 95%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Combined TES/IASI record (with common a priori information) shows consistent rise in E. Asia followed by a drop in early 2011.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7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895997"/>
              </p:ext>
            </p:extLst>
          </p:nvPr>
        </p:nvGraphicFramePr>
        <p:xfrm>
          <a:off x="532839" y="299241"/>
          <a:ext cx="8211231" cy="5415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590"/>
                <a:gridCol w="3059759"/>
                <a:gridCol w="2995882"/>
              </a:tblGrid>
              <a:tr h="3900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TES</a:t>
                      </a:r>
                      <a:endParaRPr lang="en-US" sz="20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IASI</a:t>
                      </a:r>
                      <a:endParaRPr lang="en-US" sz="20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0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Launch Date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July</a:t>
                      </a:r>
                      <a:r>
                        <a:rPr lang="en-US" sz="1600" baseline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2004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2007 (A); 2012 (B)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0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Orbital Elevation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705 km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817 km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Daytime overpass time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13:45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9:30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Spatial Sampling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 km x 5 km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 km diameter (at nadir)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95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Spatial Coverage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Sparse (nadir ~180 km apart)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16-day global repeat 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Swath (± 48° off-nadir</a:t>
                      </a:r>
                      <a:r>
                        <a:rPr lang="en-US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 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 x global per day 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Cloud threshold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Retrieves both clear/</a:t>
                      </a:r>
                      <a:r>
                        <a:rPr lang="en-US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cloudy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select cloud</a:t>
                      </a:r>
                      <a:r>
                        <a:rPr lang="en-US" sz="1600" baseline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OD &lt; 0.1 for TOAR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Cloud &lt; 13% 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Spectral resolution (apodized)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0.1 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0.5 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0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NESR (9.6 micron)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 nW/cm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/sr/cm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 nW/cm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/sr/cm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0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Apriori source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MOZART-4 climatology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(Emmons et al., 2010)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Global average from McPeters et al., (2007)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Data version used in TOAR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TES L2 v006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FORLI v20140922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3541" y="5887181"/>
            <a:ext cx="8560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Both TES and IASI measure the the 9.6 micron infrared 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band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nd are most sensitive from 700-300 </a:t>
            </a:r>
            <a:r>
              <a:rPr lang="en-US" sz="2400" dirty="0" err="1" smtClean="0"/>
              <a:t>hPa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78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Monthly Mean Values (700-300 </a:t>
            </a:r>
            <a:r>
              <a:rPr lang="en-US" dirty="0" err="1" smtClean="0"/>
              <a:t>hPa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83250" y="1282700"/>
            <a:ext cx="3070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 plots reflect changes in</a:t>
            </a:r>
          </a:p>
          <a:p>
            <a:r>
              <a:rPr lang="en-US" dirty="0" smtClean="0"/>
              <a:t>Global Survey latitude ranges</a:t>
            </a:r>
          </a:p>
          <a:p>
            <a:r>
              <a:rPr lang="en-US" dirty="0" smtClean="0"/>
              <a:t>chosen to preserve </a:t>
            </a:r>
            <a:r>
              <a:rPr lang="en-US" dirty="0"/>
              <a:t>i</a:t>
            </a:r>
            <a:r>
              <a:rPr lang="en-US" dirty="0" smtClean="0"/>
              <a:t>nstrument </a:t>
            </a:r>
          </a:p>
          <a:p>
            <a:r>
              <a:rPr lang="en-US" dirty="0"/>
              <a:t>l</a:t>
            </a:r>
            <a:r>
              <a:rPr lang="en-US" dirty="0" smtClean="0"/>
              <a:t>ife in later years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480" y="693420"/>
            <a:ext cx="8552720" cy="5998120"/>
            <a:chOff x="30480" y="693420"/>
            <a:chExt cx="8552720" cy="5998120"/>
          </a:xfrm>
        </p:grpSpPr>
        <p:pic>
          <p:nvPicPr>
            <p:cNvPr id="6" name="Picture 5" descr="TES_ZA_mean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18"/>
            <a:stretch/>
          </p:blipFill>
          <p:spPr>
            <a:xfrm>
              <a:off x="30480" y="693420"/>
              <a:ext cx="5400040" cy="2521518"/>
            </a:xfrm>
            <a:prstGeom prst="rect">
              <a:avLst/>
            </a:prstGeom>
          </p:spPr>
        </p:pic>
        <p:pic>
          <p:nvPicPr>
            <p:cNvPr id="8" name="Picture 7" descr="IASI_ZA_mean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213" y="3365500"/>
              <a:ext cx="6350987" cy="3326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03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A priori </a:t>
            </a:r>
            <a:r>
              <a:rPr lang="en-US" dirty="0" smtClean="0"/>
              <a:t>Mean Values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48919" y="640080"/>
            <a:ext cx="8659401" cy="6023580"/>
            <a:chOff x="248919" y="640080"/>
            <a:chExt cx="8659401" cy="6023580"/>
          </a:xfrm>
        </p:grpSpPr>
        <p:pic>
          <p:nvPicPr>
            <p:cNvPr id="5" name="Picture 4" descr="TES_ZA_apriori_mean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00"/>
            <a:stretch/>
          </p:blipFill>
          <p:spPr>
            <a:xfrm>
              <a:off x="248919" y="640080"/>
              <a:ext cx="5583455" cy="2600960"/>
            </a:xfrm>
            <a:prstGeom prst="rect">
              <a:avLst/>
            </a:prstGeom>
          </p:spPr>
        </p:pic>
        <p:pic>
          <p:nvPicPr>
            <p:cNvPr id="6" name="Picture 5" descr="IASI_ZA_apriori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1863" y="3266440"/>
              <a:ext cx="6356457" cy="3397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478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Number of Samples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89550" y="1587500"/>
            <a:ext cx="2563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IASI has ~400 x TES </a:t>
            </a:r>
          </a:p>
          <a:p>
            <a:r>
              <a:rPr lang="en-US" sz="2400" dirty="0" smtClean="0"/>
              <a:t>sampling density 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45159"/>
            <a:ext cx="7741920" cy="5945226"/>
            <a:chOff x="0" y="645159"/>
            <a:chExt cx="7741920" cy="5945226"/>
          </a:xfrm>
        </p:grpSpPr>
        <p:pic>
          <p:nvPicPr>
            <p:cNvPr id="3" name="Picture 2" descr="TES_ZA_Nsamp_vs_yea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5159"/>
              <a:ext cx="4861560" cy="2972008"/>
            </a:xfrm>
            <a:prstGeom prst="rect">
              <a:avLst/>
            </a:prstGeom>
          </p:spPr>
        </p:pic>
        <p:pic>
          <p:nvPicPr>
            <p:cNvPr id="7" name="Picture 6" descr="IASI_ZA_Nsamp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040" y="3596639"/>
              <a:ext cx="5770880" cy="2993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20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Mean Value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4097" y="836559"/>
            <a:ext cx="31913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err="1" smtClean="0"/>
              <a:t>x</a:t>
            </a:r>
            <a:r>
              <a:rPr lang="en-US" sz="2400" baseline="-25000" dirty="0" err="1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</a:t>
            </a:r>
            <a:r>
              <a:rPr lang="en-US" sz="2400" dirty="0" smtClean="0"/>
              <a:t>[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</a:t>
            </a:r>
          </a:p>
          <a:p>
            <a:endParaRPr lang="en-US" sz="2400" dirty="0"/>
          </a:p>
          <a:p>
            <a:r>
              <a:rPr lang="en-US" sz="2400" dirty="0" smtClean="0"/>
              <a:t>Removes some effects</a:t>
            </a:r>
          </a:p>
          <a:p>
            <a:r>
              <a:rPr lang="en-US" sz="2400" dirty="0" smtClean="0"/>
              <a:t>of the different </a:t>
            </a:r>
            <a:r>
              <a:rPr lang="en-US" sz="2400" i="1" dirty="0" smtClean="0"/>
              <a:t>a priori </a:t>
            </a:r>
            <a:endParaRPr lang="en-US" sz="2400" i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74134" y="694296"/>
            <a:ext cx="8527841" cy="5980570"/>
            <a:chOff x="74134" y="694296"/>
            <a:chExt cx="8527841" cy="5980570"/>
          </a:xfrm>
        </p:grpSpPr>
        <p:grpSp>
          <p:nvGrpSpPr>
            <p:cNvPr id="15" name="Group 14"/>
            <p:cNvGrpSpPr/>
            <p:nvPr/>
          </p:nvGrpSpPr>
          <p:grpSpPr>
            <a:xfrm>
              <a:off x="74134" y="694296"/>
              <a:ext cx="8527841" cy="5980570"/>
              <a:chOff x="74134" y="694296"/>
              <a:chExt cx="8527841" cy="5980570"/>
            </a:xfrm>
          </p:grpSpPr>
          <p:pic>
            <p:nvPicPr>
              <p:cNvPr id="8" name="Picture 7" descr="IASI_ZA_anom_vs_year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0123" y="3386442"/>
                <a:ext cx="6361852" cy="3288424"/>
              </a:xfrm>
              <a:prstGeom prst="rect">
                <a:avLst/>
              </a:prstGeom>
            </p:spPr>
          </p:pic>
          <p:pic>
            <p:nvPicPr>
              <p:cNvPr id="3" name="Picture 2" descr="TES_ZA_anom_vs_year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527"/>
              <a:stretch/>
            </p:blipFill>
            <p:spPr>
              <a:xfrm>
                <a:off x="74134" y="694296"/>
                <a:ext cx="5412265" cy="2530234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109487" y="1206500"/>
              <a:ext cx="5046715" cy="4205154"/>
              <a:chOff x="109487" y="1206500"/>
              <a:chExt cx="5046715" cy="4205154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472547" y="1206500"/>
                <a:ext cx="683655" cy="3179243"/>
                <a:chOff x="4472547" y="1206500"/>
                <a:chExt cx="683655" cy="3179243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4503279" y="1206500"/>
                  <a:ext cx="652923" cy="464893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4472547" y="3930650"/>
                  <a:ext cx="683654" cy="455093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109487" y="4211325"/>
                <a:ext cx="238039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N. mid-</a:t>
                </a:r>
                <a:r>
                  <a:rPr lang="en-US" dirty="0" err="1" smtClean="0"/>
                  <a:t>lat</a:t>
                </a:r>
                <a:r>
                  <a:rPr lang="en-US" dirty="0" smtClean="0"/>
                  <a:t> summer</a:t>
                </a:r>
              </a:p>
              <a:p>
                <a:r>
                  <a:rPr lang="en-US" dirty="0"/>
                  <a:t>a</a:t>
                </a:r>
                <a:r>
                  <a:rPr lang="en-US" dirty="0" smtClean="0"/>
                  <a:t>nd winter are </a:t>
                </a:r>
              </a:p>
              <a:p>
                <a:r>
                  <a:rPr lang="en-US" dirty="0" smtClean="0"/>
                  <a:t>highest 2010-2011</a:t>
                </a:r>
              </a:p>
              <a:p>
                <a:r>
                  <a:rPr lang="en-US" dirty="0"/>
                  <a:t>t</a:t>
                </a:r>
                <a:r>
                  <a:rPr lang="en-US" dirty="0" smtClean="0"/>
                  <a:t>hen decrease</a:t>
                </a:r>
                <a:endParaRPr lang="en-US" dirty="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1561724" y="1438947"/>
                <a:ext cx="2941555" cy="2756158"/>
                <a:chOff x="1561724" y="1438947"/>
                <a:chExt cx="2941555" cy="2756158"/>
              </a:xfrm>
            </p:grpSpPr>
            <p:cxnSp>
              <p:nvCxnSpPr>
                <p:cNvPr id="16" name="Straight Arrow Connector 15"/>
                <p:cNvCxnSpPr>
                  <a:endCxn id="11" idx="1"/>
                </p:cNvCxnSpPr>
                <p:nvPr/>
              </p:nvCxnSpPr>
              <p:spPr>
                <a:xfrm flipV="1">
                  <a:off x="1561724" y="1438947"/>
                  <a:ext cx="2941555" cy="26037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1663322" y="4195105"/>
                  <a:ext cx="278915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5111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ASI_ZA_DSanom_vs_ye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9" y="3369270"/>
            <a:ext cx="6441141" cy="3488730"/>
          </a:xfrm>
          <a:prstGeom prst="rect">
            <a:avLst/>
          </a:prstGeom>
        </p:spPr>
      </p:pic>
      <p:pic>
        <p:nvPicPr>
          <p:cNvPr id="4" name="Picture 3" descr="TES_ZA_DSanom_vs_yea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63"/>
          <a:stretch/>
        </p:blipFill>
        <p:spPr>
          <a:xfrm>
            <a:off x="69850" y="622300"/>
            <a:ext cx="5556250" cy="2678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 </a:t>
            </a:r>
            <a:r>
              <a:rPr lang="en-US" sz="3600" dirty="0" smtClean="0"/>
              <a:t>Mean Value </a:t>
            </a:r>
            <a:r>
              <a:rPr lang="en-US" sz="3600" dirty="0" err="1" smtClean="0"/>
              <a:t>Deseasonalized</a:t>
            </a:r>
            <a:r>
              <a:rPr lang="en-US" sz="3600" dirty="0" smtClean="0"/>
              <a:t> %</a:t>
            </a:r>
            <a:r>
              <a:rPr lang="en-US" sz="3600" dirty="0" smtClean="0"/>
              <a:t> </a:t>
            </a:r>
            <a:r>
              <a:rPr lang="en-US" sz="3600" dirty="0" smtClean="0"/>
              <a:t>Anomalies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64097" y="836559"/>
            <a:ext cx="30820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100 * (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</a:t>
            </a:r>
            <a:r>
              <a:rPr lang="en-US" sz="2400" dirty="0" smtClean="0"/>
              <a:t>])</a:t>
            </a:r>
          </a:p>
          <a:p>
            <a:r>
              <a:rPr lang="en-US" sz="2400" dirty="0" smtClean="0"/>
              <a:t>/time mean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61724" y="1206500"/>
            <a:ext cx="3816725" cy="3714750"/>
            <a:chOff x="1561724" y="1206500"/>
            <a:chExt cx="3816725" cy="3714750"/>
          </a:xfrm>
        </p:grpSpPr>
        <p:grpSp>
          <p:nvGrpSpPr>
            <p:cNvPr id="13" name="Group 12"/>
            <p:cNvGrpSpPr/>
            <p:nvPr/>
          </p:nvGrpSpPr>
          <p:grpSpPr>
            <a:xfrm>
              <a:off x="4749799" y="1206500"/>
              <a:ext cx="628650" cy="3714750"/>
              <a:chOff x="4749799" y="1206500"/>
              <a:chExt cx="628650" cy="371475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749799" y="1206500"/>
                <a:ext cx="628649" cy="97155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749800" y="3930650"/>
                <a:ext cx="628649" cy="9906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561724" y="1692275"/>
              <a:ext cx="3188076" cy="2502830"/>
              <a:chOff x="1561724" y="1692275"/>
              <a:chExt cx="3188076" cy="2502830"/>
            </a:xfrm>
          </p:grpSpPr>
          <p:cxnSp>
            <p:nvCxnSpPr>
              <p:cNvPr id="16" name="Straight Arrow Connector 15"/>
              <p:cNvCxnSpPr>
                <a:endCxn id="11" idx="1"/>
              </p:cNvCxnSpPr>
              <p:nvPr/>
            </p:nvCxnSpPr>
            <p:spPr>
              <a:xfrm flipV="1">
                <a:off x="1561724" y="1692275"/>
                <a:ext cx="3188075" cy="2350434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663322" y="4195105"/>
                <a:ext cx="3086478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/>
          <p:cNvSpPr txBox="1"/>
          <p:nvPr/>
        </p:nvSpPr>
        <p:spPr>
          <a:xfrm>
            <a:off x="209550" y="4019550"/>
            <a:ext cx="1946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Tropics and</a:t>
            </a:r>
          </a:p>
          <a:p>
            <a:r>
              <a:rPr lang="en-US" dirty="0" smtClean="0"/>
              <a:t>N. mid-</a:t>
            </a:r>
            <a:r>
              <a:rPr lang="en-US" dirty="0" err="1" smtClean="0"/>
              <a:t>lat</a:t>
            </a:r>
            <a:r>
              <a:rPr lang="en-US" dirty="0" smtClean="0"/>
              <a:t> reach</a:t>
            </a:r>
          </a:p>
          <a:p>
            <a:r>
              <a:rPr lang="en-US" dirty="0"/>
              <a:t>h</a:t>
            </a:r>
            <a:r>
              <a:rPr lang="en-US" dirty="0" smtClean="0"/>
              <a:t>ighest % anomaly</a:t>
            </a:r>
          </a:p>
          <a:p>
            <a:r>
              <a:rPr lang="en-US" dirty="0" smtClean="0"/>
              <a:t>2010-2011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0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%tile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4097" y="1040931"/>
            <a:ext cx="290526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x</a:t>
            </a:r>
            <a:r>
              <a:rPr lang="en-US" sz="2400" baseline="30000" dirty="0" smtClean="0"/>
              <a:t>5th</a:t>
            </a:r>
            <a:r>
              <a:rPr lang="en-US" sz="2400" baseline="-25000" dirty="0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</a:t>
            </a:r>
            <a:r>
              <a:rPr lang="en-US" sz="2400" dirty="0" smtClean="0"/>
              <a:t>x</a:t>
            </a:r>
            <a:r>
              <a:rPr lang="en-US" sz="2400" baseline="30000" dirty="0" smtClean="0"/>
              <a:t>5th</a:t>
            </a:r>
            <a:r>
              <a:rPr lang="en-US" sz="2400" baseline="-25000" dirty="0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 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2650986" y="5752871"/>
            <a:ext cx="5711421" cy="472226"/>
            <a:chOff x="2650986" y="5752871"/>
            <a:chExt cx="5711421" cy="472226"/>
          </a:xfrm>
        </p:grpSpPr>
        <p:sp>
          <p:nvSpPr>
            <p:cNvPr id="9" name="TextBox 8"/>
            <p:cNvSpPr txBox="1"/>
            <p:nvPr/>
          </p:nvSpPr>
          <p:spPr>
            <a:xfrm>
              <a:off x="2650986" y="5752871"/>
              <a:ext cx="571142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2008         2009         2010         2011         2012         2013         2014         2015</a:t>
              </a:r>
            </a:p>
            <a:p>
              <a:endParaRPr lang="en-US" sz="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85254" y="5978876"/>
              <a:ext cx="42832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Y</a:t>
              </a:r>
              <a:r>
                <a:rPr lang="en-US" sz="1000" dirty="0" smtClean="0"/>
                <a:t>ear</a:t>
              </a:r>
              <a:endParaRPr lang="en-US" sz="10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588" y="575580"/>
            <a:ext cx="8502977" cy="6262100"/>
            <a:chOff x="36588" y="575580"/>
            <a:chExt cx="8502977" cy="6262100"/>
          </a:xfrm>
        </p:grpSpPr>
        <p:pic>
          <p:nvPicPr>
            <p:cNvPr id="4" name="Picture 3" descr="TES_ZA_anom_5th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46"/>
            <a:stretch/>
          </p:blipFill>
          <p:spPr>
            <a:xfrm>
              <a:off x="36588" y="575580"/>
              <a:ext cx="5427496" cy="2668037"/>
            </a:xfrm>
            <a:prstGeom prst="rect">
              <a:avLst/>
            </a:prstGeom>
          </p:spPr>
        </p:pic>
        <p:pic>
          <p:nvPicPr>
            <p:cNvPr id="5" name="Picture 4" descr="IASI_ZA_anom_5th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422" y="3328940"/>
              <a:ext cx="6278143" cy="3508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82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2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%tile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237" y="1040931"/>
            <a:ext cx="30092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x</a:t>
            </a:r>
            <a:r>
              <a:rPr lang="en-US" sz="2400" baseline="30000" dirty="0" smtClean="0"/>
              <a:t>25th</a:t>
            </a:r>
            <a:r>
              <a:rPr lang="en-US" sz="2400" baseline="-25000" dirty="0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</a:t>
            </a:r>
            <a:r>
              <a:rPr lang="en-US" sz="2400" dirty="0" smtClean="0"/>
              <a:t>x</a:t>
            </a:r>
            <a:r>
              <a:rPr lang="en-US" sz="2400" baseline="30000" dirty="0" smtClean="0"/>
              <a:t>25th</a:t>
            </a:r>
            <a:r>
              <a:rPr lang="en-US" sz="2400" baseline="-25000" dirty="0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 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2650986" y="5752871"/>
            <a:ext cx="5711421" cy="472226"/>
            <a:chOff x="2650986" y="5752871"/>
            <a:chExt cx="5711421" cy="472226"/>
          </a:xfrm>
        </p:grpSpPr>
        <p:sp>
          <p:nvSpPr>
            <p:cNvPr id="9" name="TextBox 8"/>
            <p:cNvSpPr txBox="1"/>
            <p:nvPr/>
          </p:nvSpPr>
          <p:spPr>
            <a:xfrm>
              <a:off x="2650986" y="5752871"/>
              <a:ext cx="571142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2008         2009         2010         2011         2012         2013         2014         2015</a:t>
              </a:r>
            </a:p>
            <a:p>
              <a:endParaRPr lang="en-US" sz="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85254" y="5978876"/>
              <a:ext cx="42832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Y</a:t>
              </a:r>
              <a:r>
                <a:rPr lang="en-US" sz="1000" dirty="0" smtClean="0"/>
                <a:t>ear</a:t>
              </a:r>
              <a:endParaRPr lang="en-US" sz="1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" y="577850"/>
            <a:ext cx="8610600" cy="6061549"/>
            <a:chOff x="76200" y="577850"/>
            <a:chExt cx="8610600" cy="6061549"/>
          </a:xfrm>
        </p:grpSpPr>
        <p:pic>
          <p:nvPicPr>
            <p:cNvPr id="3" name="Picture 2" descr="TES_ZA_anom_25th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436"/>
            <a:stretch/>
          </p:blipFill>
          <p:spPr>
            <a:xfrm>
              <a:off x="76200" y="577850"/>
              <a:ext cx="5553226" cy="2599218"/>
            </a:xfrm>
            <a:prstGeom prst="rect">
              <a:avLst/>
            </a:prstGeom>
          </p:spPr>
        </p:pic>
        <p:pic>
          <p:nvPicPr>
            <p:cNvPr id="11" name="Picture 10" descr="IASI_ZA_anom_25th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180" y="3246918"/>
              <a:ext cx="6339620" cy="3392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482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9142</TotalTime>
  <Words>827</Words>
  <Application>Microsoft Macintosh PowerPoint</Application>
  <PresentationFormat>On-screen Show (4:3)</PresentationFormat>
  <Paragraphs>128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TES (NASA/Aura Tropospheric Emission Spectrometer) and  IASI (MetOp Infrared Atmospheric Sounding Interferometer) Satellite Fourier Transform Spectrometry (FTS)     </vt:lpstr>
      <vt:lpstr>PowerPoint Presentation</vt:lpstr>
      <vt:lpstr>Monthly Mean Values (700-300 hPa)</vt:lpstr>
      <vt:lpstr>A priori Mean Values</vt:lpstr>
      <vt:lpstr>Number of Samples</vt:lpstr>
      <vt:lpstr> Mean Value Record Anomalies</vt:lpstr>
      <vt:lpstr> Mean Value Deseasonalized % Anomalies</vt:lpstr>
      <vt:lpstr> 5th %tile Record Anomalies</vt:lpstr>
      <vt:lpstr> 25th %tile Record Anomalies</vt:lpstr>
      <vt:lpstr> 50th %tile Record Anomalies</vt:lpstr>
      <vt:lpstr> 75th %tile Record Anomalies</vt:lpstr>
      <vt:lpstr> 95th %tile Record Anomalies</vt:lpstr>
      <vt:lpstr>PowerPoint Presentation</vt:lpstr>
      <vt:lpstr>PowerPoint Presentation</vt:lpstr>
      <vt:lpstr>TES and IASI with same a priori mean and covariance [Oetjen et al., ACPD 2015]</vt:lpstr>
      <vt:lpstr>PowerPoint Presentation</vt:lpstr>
      <vt:lpstr>Combined TES/IASI deseasonalized anomaly [Oetjen et al., ACPD, 2015]</vt:lpstr>
      <vt:lpstr>Conclusions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 and IASI Free Tropospheric O3 Zonal Average Time Series</dc:title>
  <dc:creator>Helen Worden</dc:creator>
  <cp:lastModifiedBy>Helen Worden</cp:lastModifiedBy>
  <cp:revision>70</cp:revision>
  <dcterms:created xsi:type="dcterms:W3CDTF">2016-01-08T21:35:54Z</dcterms:created>
  <dcterms:modified xsi:type="dcterms:W3CDTF">2016-01-21T19:32:00Z</dcterms:modified>
</cp:coreProperties>
</file>