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22.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23.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68"/>
  </p:notesMasterIdLst>
  <p:sldIdLst>
    <p:sldId id="380" r:id="rId2"/>
    <p:sldId id="385" r:id="rId3"/>
    <p:sldId id="389" r:id="rId4"/>
    <p:sldId id="318" r:id="rId5"/>
    <p:sldId id="363" r:id="rId6"/>
    <p:sldId id="324" r:id="rId7"/>
    <p:sldId id="370" r:id="rId8"/>
    <p:sldId id="321" r:id="rId9"/>
    <p:sldId id="322" r:id="rId10"/>
    <p:sldId id="358" r:id="rId11"/>
    <p:sldId id="330" r:id="rId12"/>
    <p:sldId id="353" r:id="rId13"/>
    <p:sldId id="331" r:id="rId14"/>
    <p:sldId id="332" r:id="rId15"/>
    <p:sldId id="333" r:id="rId16"/>
    <p:sldId id="386" r:id="rId17"/>
    <p:sldId id="378" r:id="rId18"/>
    <p:sldId id="327" r:id="rId19"/>
    <p:sldId id="329" r:id="rId20"/>
    <p:sldId id="362" r:id="rId21"/>
    <p:sldId id="334" r:id="rId22"/>
    <p:sldId id="335" r:id="rId23"/>
    <p:sldId id="336" r:id="rId24"/>
    <p:sldId id="342" r:id="rId25"/>
    <p:sldId id="359" r:id="rId26"/>
    <p:sldId id="351" r:id="rId27"/>
    <p:sldId id="345" r:id="rId28"/>
    <p:sldId id="346" r:id="rId29"/>
    <p:sldId id="347" r:id="rId30"/>
    <p:sldId id="348" r:id="rId31"/>
    <p:sldId id="349" r:id="rId32"/>
    <p:sldId id="350" r:id="rId33"/>
    <p:sldId id="317" r:id="rId34"/>
    <p:sldId id="387" r:id="rId35"/>
    <p:sldId id="388" r:id="rId36"/>
    <p:sldId id="381" r:id="rId37"/>
    <p:sldId id="382" r:id="rId38"/>
    <p:sldId id="383" r:id="rId39"/>
    <p:sldId id="384" r:id="rId40"/>
    <p:sldId id="315" r:id="rId41"/>
    <p:sldId id="376" r:id="rId42"/>
    <p:sldId id="355" r:id="rId43"/>
    <p:sldId id="377" r:id="rId44"/>
    <p:sldId id="356" r:id="rId45"/>
    <p:sldId id="361" r:id="rId46"/>
    <p:sldId id="371" r:id="rId47"/>
    <p:sldId id="357" r:id="rId48"/>
    <p:sldId id="367" r:id="rId49"/>
    <p:sldId id="368" r:id="rId50"/>
    <p:sldId id="360" r:id="rId51"/>
    <p:sldId id="373" r:id="rId52"/>
    <p:sldId id="375" r:id="rId53"/>
    <p:sldId id="372" r:id="rId54"/>
    <p:sldId id="374" r:id="rId55"/>
    <p:sldId id="323" r:id="rId56"/>
    <p:sldId id="326" r:id="rId57"/>
    <p:sldId id="354" r:id="rId58"/>
    <p:sldId id="364" r:id="rId59"/>
    <p:sldId id="328" r:id="rId60"/>
    <p:sldId id="337" r:id="rId61"/>
    <p:sldId id="365" r:id="rId62"/>
    <p:sldId id="340" r:id="rId63"/>
    <p:sldId id="341" r:id="rId64"/>
    <p:sldId id="366" r:id="rId65"/>
    <p:sldId id="343" r:id="rId66"/>
    <p:sldId id="379" r:id="rId67"/>
  </p:sldIdLst>
  <p:sldSz cx="10080625" cy="7559675"/>
  <p:notesSz cx="7772400" cy="10058400"/>
  <p:defaultTextStyle>
    <a:defPPr>
      <a:defRPr lang="en-GB"/>
    </a:defPPr>
    <a:lvl1pPr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742950" indent="-28575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2286000" algn="l" defTabSz="457200" rtl="0" eaLnBrk="1" latinLnBrk="0" hangingPunct="1">
      <a:defRPr sz="2400" kern="1200">
        <a:solidFill>
          <a:schemeClr val="bg1"/>
        </a:solidFill>
        <a:latin typeface="Arial" charset="0"/>
        <a:ea typeface="ヒラギノ角ゴ ProN W3" charset="0"/>
        <a:cs typeface="ヒラギノ角ゴ ProN W3" charset="0"/>
      </a:defRPr>
    </a:lvl6pPr>
    <a:lvl7pPr marL="2743200" algn="l" defTabSz="457200" rtl="0" eaLnBrk="1" latinLnBrk="0" hangingPunct="1">
      <a:defRPr sz="2400" kern="1200">
        <a:solidFill>
          <a:schemeClr val="bg1"/>
        </a:solidFill>
        <a:latin typeface="Arial" charset="0"/>
        <a:ea typeface="ヒラギノ角ゴ ProN W3" charset="0"/>
        <a:cs typeface="ヒラギノ角ゴ ProN W3" charset="0"/>
      </a:defRPr>
    </a:lvl7pPr>
    <a:lvl8pPr marL="3200400" algn="l" defTabSz="457200" rtl="0" eaLnBrk="1" latinLnBrk="0" hangingPunct="1">
      <a:defRPr sz="2400" kern="1200">
        <a:solidFill>
          <a:schemeClr val="bg1"/>
        </a:solidFill>
        <a:latin typeface="Arial" charset="0"/>
        <a:ea typeface="ヒラギノ角ゴ ProN W3" charset="0"/>
        <a:cs typeface="ヒラギノ角ゴ ProN W3" charset="0"/>
      </a:defRPr>
    </a:lvl8pPr>
    <a:lvl9pPr marL="3657600" algn="l" defTabSz="457200" rtl="0" eaLnBrk="1" latinLnBrk="0" hangingPunct="1">
      <a:defRPr sz="2400" kern="1200">
        <a:solidFill>
          <a:schemeClr val="bg1"/>
        </a:solidFill>
        <a:latin typeface="Arial" charset="0"/>
        <a:ea typeface="ヒラギノ角ゴ ProN W3" charset="0"/>
        <a:cs typeface="ヒラギノ角ゴ ProN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C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04" autoAdjust="0"/>
  </p:normalViewPr>
  <p:slideViewPr>
    <p:cSldViewPr>
      <p:cViewPr>
        <p:scale>
          <a:sx n="150" d="100"/>
          <a:sy n="150" d="100"/>
        </p:scale>
        <p:origin x="-1552" y="-560"/>
      </p:cViewPr>
      <p:guideLst>
        <p:guide orient="horz" pos="2160"/>
        <p:guide pos="2880"/>
      </p:guideLst>
    </p:cSldViewPr>
  </p:slideViewPr>
  <p:outlineViewPr>
    <p:cViewPr varScale="1">
      <p:scale>
        <a:sx n="170" d="200"/>
        <a:sy n="170" d="200"/>
      </p:scale>
      <p:origin x="-780" y="-84"/>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 Id="rId3"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image" Target="../media/image15.emf"/><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 Id="rId3"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 Id="rId3" Type="http://schemas.openxmlformats.org/officeDocument/2006/relationships/image" Target="../media/image8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9.emf"/><Relationship Id="rId5"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560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Text Box 4"/>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7" name="Text Box 5"/>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8" name="Text Box 6"/>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cs typeface="Arial" charset="0"/>
              </a:defRPr>
            </a:lvl1pPr>
          </a:lstStyle>
          <a:p>
            <a:fld id="{451581C2-D0CB-494F-9C33-2295D7C10B93}" type="slidenum">
              <a:rPr lang="en-US"/>
              <a:pPr/>
              <a:t>‹#›</a:t>
            </a:fld>
            <a:endParaRPr lang="en-US"/>
          </a:p>
        </p:txBody>
      </p:sp>
    </p:spTree>
    <p:extLst>
      <p:ext uri="{BB962C8B-B14F-4D97-AF65-F5344CB8AC3E}">
        <p14:creationId xmlns:p14="http://schemas.microsoft.com/office/powerpoint/2010/main" val="7561254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Verdana" charset="0"/>
                <a:ea typeface="ＭＳ Ｐゴシック" charset="0"/>
                <a:cs typeface="Geneva" charset="0"/>
              </a:defRPr>
            </a:lvl1pPr>
            <a:lvl2pPr marL="42263528" indent="-41754116">
              <a:defRPr sz="2700">
                <a:solidFill>
                  <a:schemeClr val="tx1"/>
                </a:solidFill>
                <a:latin typeface="Verdana" charset="0"/>
                <a:ea typeface="Geneva" charset="0"/>
                <a:cs typeface="Geneva" charset="0"/>
              </a:defRPr>
            </a:lvl2pPr>
            <a:lvl3pPr>
              <a:defRPr sz="2700">
                <a:solidFill>
                  <a:schemeClr val="tx1"/>
                </a:solidFill>
                <a:latin typeface="Verdana" charset="0"/>
                <a:ea typeface="Geneva" charset="0"/>
                <a:cs typeface="Geneva" charset="0"/>
              </a:defRPr>
            </a:lvl3pPr>
            <a:lvl4pPr>
              <a:defRPr sz="2700">
                <a:solidFill>
                  <a:schemeClr val="tx1"/>
                </a:solidFill>
                <a:latin typeface="Verdana" charset="0"/>
                <a:ea typeface="Geneva" charset="0"/>
                <a:cs typeface="Geneva" charset="0"/>
              </a:defRPr>
            </a:lvl4pPr>
            <a:lvl5pPr>
              <a:defRPr sz="2700">
                <a:solidFill>
                  <a:schemeClr val="tx1"/>
                </a:solidFill>
                <a:latin typeface="Verdana" charset="0"/>
                <a:ea typeface="Geneva" charset="0"/>
                <a:cs typeface="Geneva" charset="0"/>
              </a:defRPr>
            </a:lvl5pPr>
            <a:lvl6pPr marL="509412" eaLnBrk="0" fontAlgn="base" hangingPunct="0">
              <a:spcBef>
                <a:spcPct val="0"/>
              </a:spcBef>
              <a:spcAft>
                <a:spcPct val="0"/>
              </a:spcAft>
              <a:defRPr sz="2700">
                <a:solidFill>
                  <a:schemeClr val="tx1"/>
                </a:solidFill>
                <a:latin typeface="Verdana" charset="0"/>
                <a:ea typeface="Geneva" charset="0"/>
                <a:cs typeface="Geneva" charset="0"/>
              </a:defRPr>
            </a:lvl6pPr>
            <a:lvl7pPr marL="1018824" eaLnBrk="0" fontAlgn="base" hangingPunct="0">
              <a:spcBef>
                <a:spcPct val="0"/>
              </a:spcBef>
              <a:spcAft>
                <a:spcPct val="0"/>
              </a:spcAft>
              <a:defRPr sz="2700">
                <a:solidFill>
                  <a:schemeClr val="tx1"/>
                </a:solidFill>
                <a:latin typeface="Verdana" charset="0"/>
                <a:ea typeface="Geneva" charset="0"/>
                <a:cs typeface="Geneva" charset="0"/>
              </a:defRPr>
            </a:lvl7pPr>
            <a:lvl8pPr marL="1528237" eaLnBrk="0" fontAlgn="base" hangingPunct="0">
              <a:spcBef>
                <a:spcPct val="0"/>
              </a:spcBef>
              <a:spcAft>
                <a:spcPct val="0"/>
              </a:spcAft>
              <a:defRPr sz="2700">
                <a:solidFill>
                  <a:schemeClr val="tx1"/>
                </a:solidFill>
                <a:latin typeface="Verdana" charset="0"/>
                <a:ea typeface="Geneva" charset="0"/>
                <a:cs typeface="Geneva" charset="0"/>
              </a:defRPr>
            </a:lvl8pPr>
            <a:lvl9pPr marL="2037649" eaLnBrk="0" fontAlgn="base" hangingPunct="0">
              <a:spcBef>
                <a:spcPct val="0"/>
              </a:spcBef>
              <a:spcAft>
                <a:spcPct val="0"/>
              </a:spcAft>
              <a:defRPr sz="2700">
                <a:solidFill>
                  <a:schemeClr val="tx1"/>
                </a:solidFill>
                <a:latin typeface="Verdana" charset="0"/>
                <a:ea typeface="Geneva" charset="0"/>
                <a:cs typeface="Geneva" charset="0"/>
              </a:defRPr>
            </a:lvl9pPr>
          </a:lstStyle>
          <a:p>
            <a:fld id="{B3349BD5-8B2E-D448-B6F4-35B5A98A044E}" type="slidenum">
              <a:rPr lang="en-US" sz="1300">
                <a:latin typeface="Times" charset="0"/>
              </a:rPr>
              <a:pPr/>
              <a:t>1</a:t>
            </a:fld>
            <a:endParaRPr lang="en-US" sz="1300">
              <a:latin typeface="Times" charset="0"/>
            </a:endParaRPr>
          </a:p>
        </p:txBody>
      </p:sp>
      <p:sp>
        <p:nvSpPr>
          <p:cNvPr id="38915" name="Slide Image Placeholder 1"/>
          <p:cNvSpPr>
            <a:spLocks noGrp="1" noRot="1" noChangeAspect="1" noTextEdit="1"/>
          </p:cNvSpPr>
          <p:nvPr>
            <p:ph type="sldImg"/>
          </p:nvPr>
        </p:nvSpPr>
        <p:spPr>
          <a:xfrm>
            <a:off x="1373188" y="754063"/>
            <a:ext cx="5029200" cy="3771900"/>
          </a:xfrm>
          <a:ln/>
        </p:spPr>
      </p:sp>
      <p:sp>
        <p:nvSpPr>
          <p:cNvPr id="38916" name="Notes Placeholder 2"/>
          <p:cNvSpPr>
            <a:spLocks noGrp="1"/>
          </p:cNvSpPr>
          <p:nvPr>
            <p:ph type="body" idx="1"/>
          </p:nvPr>
        </p:nvSpPr>
        <p:spPr>
          <a:xfrm>
            <a:off x="1034522" y="4777740"/>
            <a:ext cx="5703358" cy="4526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3425" tIns="51711" rIns="103425" bIns="51711"/>
          <a:lstStyle/>
          <a:p>
            <a:endParaRPr lang="de-DE">
              <a:ea typeface="ＭＳ Ｐゴシック" charset="0"/>
              <a:cs typeface="ＭＳ Ｐゴシック" charset="0"/>
            </a:endParaRPr>
          </a:p>
        </p:txBody>
      </p:sp>
      <p:sp>
        <p:nvSpPr>
          <p:cNvPr id="38917" name="Date Placeholder 3"/>
          <p:cNvSpPr txBox="1">
            <a:spLocks noGrp="1"/>
          </p:cNvSpPr>
          <p:nvPr/>
        </p:nvSpPr>
        <p:spPr bwMode="auto">
          <a:xfrm>
            <a:off x="4404360" y="0"/>
            <a:ext cx="336804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425" tIns="51711" rIns="103425" bIns="51711"/>
          <a:lstStyle>
            <a:lvl1pPr defTabSz="927100">
              <a:defRPr sz="2400">
                <a:solidFill>
                  <a:schemeClr val="tx1"/>
                </a:solidFill>
                <a:latin typeface="Verdana" charset="0"/>
                <a:ea typeface="ＭＳ Ｐゴシック" charset="0"/>
                <a:cs typeface="Geneva" charset="0"/>
              </a:defRPr>
            </a:lvl1pPr>
            <a:lvl2pPr marL="37931725" indent="-37474525" defTabSz="927100">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r"/>
            <a:fld id="{AA8A9325-4C50-B643-ACFA-37D29303F174}" type="datetime1">
              <a:rPr lang="en-GB" sz="1300">
                <a:latin typeface="Times New Roman" charset="0"/>
              </a:rPr>
              <a:pPr algn="r"/>
              <a:t>10/17/14</a:t>
            </a:fld>
            <a:endParaRPr lang="en-GB" sz="1300">
              <a:latin typeface="Times New Roman" charset="0"/>
            </a:endParaRPr>
          </a:p>
        </p:txBody>
      </p:sp>
      <p:sp>
        <p:nvSpPr>
          <p:cNvPr id="38918" name="Slide Number Placeholder 4"/>
          <p:cNvSpPr txBox="1">
            <a:spLocks noGrp="1"/>
          </p:cNvSpPr>
          <p:nvPr/>
        </p:nvSpPr>
        <p:spPr bwMode="auto">
          <a:xfrm>
            <a:off x="4404360" y="9555480"/>
            <a:ext cx="336804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425" tIns="51711" rIns="103425" bIns="51711" anchor="b"/>
          <a:lstStyle>
            <a:lvl1pPr defTabSz="927100">
              <a:defRPr sz="2400">
                <a:solidFill>
                  <a:schemeClr val="tx1"/>
                </a:solidFill>
                <a:latin typeface="Verdana" charset="0"/>
                <a:ea typeface="ＭＳ Ｐゴシック" charset="0"/>
                <a:cs typeface="Geneva" charset="0"/>
              </a:defRPr>
            </a:lvl1pPr>
            <a:lvl2pPr marL="37931725" indent="-37474525" defTabSz="927100">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r"/>
            <a:fld id="{9E2F3B38-7511-0841-AD33-72DB1DFDAE6B}" type="slidenum">
              <a:rPr lang="en-GB" sz="1300">
                <a:latin typeface="Times New Roman" charset="0"/>
              </a:rPr>
              <a:pPr algn="r"/>
              <a:t>1</a:t>
            </a:fld>
            <a:endParaRPr lang="en-GB" sz="130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in the CMIP3 20th century simulations as inferred from the geographic distribution of surface temperature change and climate sensitivity/feedbacks of each model (</a:t>
            </a:r>
            <a:r>
              <a:rPr lang="en-US" sz="1300" i="1" dirty="0">
                <a:solidFill>
                  <a:schemeClr val="tx1"/>
                </a:solidFill>
                <a:latin typeface="Arial" pitchFamily="4" charset="0"/>
                <a:ea typeface="ＭＳ Ｐゴシック" pitchFamily="4" charset="-128"/>
                <a:cs typeface="ＭＳ Ｐゴシック" pitchFamily="4" charset="-128"/>
              </a:rPr>
              <a:t>B. </a:t>
            </a:r>
            <a:r>
              <a:rPr lang="en-US" sz="1300" i="1" dirty="0" err="1">
                <a:solidFill>
                  <a:schemeClr val="tx1"/>
                </a:solidFill>
                <a:latin typeface="Arial" pitchFamily="4" charset="0"/>
                <a:ea typeface="ＭＳ Ｐゴシック" pitchFamily="4" charset="-128"/>
                <a:cs typeface="ＭＳ Ｐゴシック" pitchFamily="4" charset="-128"/>
              </a:rPr>
              <a:t>Soden</a:t>
            </a:r>
            <a:r>
              <a:rPr lang="en-US" sz="1300" i="1" dirty="0">
                <a:solidFill>
                  <a:schemeClr val="tx1"/>
                </a:solidFill>
                <a:latin typeface="Arial" pitchFamily="4" charset="0"/>
                <a:ea typeface="ＭＳ Ｐゴシック" pitchFamily="4" charset="-128"/>
                <a:cs typeface="ＭＳ Ｐゴシック" pitchFamily="4" charset="-128"/>
              </a:rPr>
              <a:t>, personal communication, 2009</a:t>
            </a:r>
            <a:r>
              <a:rPr lang="en-US" sz="1300" dirty="0">
                <a:solidFill>
                  <a:schemeClr val="tx1"/>
                </a:solidFill>
                <a:latin typeface="Arial" pitchFamily="4" charset="0"/>
                <a:ea typeface="ＭＳ Ｐゴシック" pitchFamily="4" charset="-128"/>
                <a:cs typeface="ＭＳ Ｐゴシック" pitchFamily="4" charset="-128"/>
              </a:rPr>
              <a:t>). The model and the global mean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is given above each plot</a:t>
            </a:r>
          </a:p>
          <a:p>
            <a:endParaRPr lang="en-US" sz="1300" dirty="0">
              <a:solidFill>
                <a:schemeClr val="tx1"/>
              </a:solidFill>
              <a:latin typeface="Arial" pitchFamily="4" charset="0"/>
              <a:ea typeface="ＭＳ Ｐゴシック" pitchFamily="4" charset="-128"/>
              <a:cs typeface="ＭＳ Ｐゴシック" pitchFamily="4" charset="-128"/>
            </a:endParaRPr>
          </a:p>
          <a:p>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18</a:t>
            </a:fld>
            <a:endParaRPr lang="en-US"/>
          </a:p>
        </p:txBody>
      </p:sp>
    </p:spTree>
    <p:extLst>
      <p:ext uri="{BB962C8B-B14F-4D97-AF65-F5344CB8AC3E}">
        <p14:creationId xmlns:p14="http://schemas.microsoft.com/office/powerpoint/2010/main" val="237706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tx1"/>
                </a:solidFill>
                <a:latin typeface="Arial" pitchFamily="4" charset="0"/>
                <a:ea typeface="ＭＳ Ｐゴシック" pitchFamily="4" charset="-128"/>
                <a:cs typeface="ＭＳ Ｐゴシック" pitchFamily="4" charset="-128"/>
              </a:rPr>
              <a:t> Zonal distribution between the ACCMIP and TES ozone profiles from 2005–2010. The vertical scale is defined</a:t>
            </a:r>
          </a:p>
          <a:p>
            <a:r>
              <a:rPr lang="en-US" sz="1300" dirty="0">
                <a:solidFill>
                  <a:schemeClr val="tx1"/>
                </a:solidFill>
                <a:latin typeface="Arial" pitchFamily="4" charset="0"/>
                <a:ea typeface="ＭＳ Ｐゴシック" pitchFamily="4" charset="-128"/>
                <a:cs typeface="ＭＳ Ｐゴシック" pitchFamily="4" charset="-128"/>
              </a:rPr>
              <a:t>f</a:t>
            </a:r>
          </a:p>
          <a:p>
            <a:r>
              <a:rPr lang="en-US" sz="1300" dirty="0" err="1">
                <a:solidFill>
                  <a:schemeClr val="tx1"/>
                </a:solidFill>
                <a:latin typeface="Arial" pitchFamily="4" charset="0"/>
                <a:ea typeface="ＭＳ Ｐゴシック" pitchFamily="4" charset="-128"/>
                <a:cs typeface="ＭＳ Ｐゴシック" pitchFamily="4" charset="-128"/>
              </a:rPr>
              <a:t>i</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en</a:t>
            </a:r>
          </a:p>
          <a:p>
            <a:r>
              <a:rPr lang="en-US" sz="1300" dirty="0">
                <a:solidFill>
                  <a:schemeClr val="tx1"/>
                </a:solidFill>
                <a:latin typeface="Arial" pitchFamily="4" charset="0"/>
                <a:ea typeface="ＭＳ Ｐゴシック" pitchFamily="4" charset="-128"/>
                <a:cs typeface="ＭＳ Ｐゴシック" pitchFamily="4" charset="-128"/>
              </a:rPr>
              <a:t>he</a:t>
            </a: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t</a:t>
            </a:r>
          </a:p>
          <a:p>
            <a:r>
              <a:rPr lang="en-US" sz="1300" dirty="0">
                <a:solidFill>
                  <a:schemeClr val="tx1"/>
                </a:solidFill>
                <a:latin typeface="Arial" pitchFamily="4" charset="0"/>
                <a:ea typeface="ＭＳ Ｐゴシック" pitchFamily="4" charset="-128"/>
                <a:cs typeface="ＭＳ Ｐゴシック" pitchFamily="4" charset="-128"/>
              </a:rPr>
              <a:t>AC</a:t>
            </a:r>
          </a:p>
          <a:p>
            <a:r>
              <a:rPr lang="en-US" sz="1300" dirty="0">
                <a:solidFill>
                  <a:schemeClr val="tx1"/>
                </a:solidFill>
                <a:latin typeface="Arial" pitchFamily="4" charset="0"/>
                <a:ea typeface="ＭＳ Ｐゴシック" pitchFamily="4" charset="-128"/>
                <a:cs typeface="ＭＳ Ｐゴシック" pitchFamily="4" charset="-128"/>
              </a:rPr>
              <a:t>ale</a:t>
            </a:r>
          </a:p>
          <a:p>
            <a:r>
              <a:rPr lang="en-US" sz="1300" dirty="0">
                <a:solidFill>
                  <a:schemeClr val="tx1"/>
                </a:solidFill>
                <a:latin typeface="Arial" pitchFamily="4" charset="0"/>
                <a:ea typeface="ＭＳ Ｐゴシック" pitchFamily="4" charset="-128"/>
                <a:cs typeface="ＭＳ Ｐゴシック" pitchFamily="4" charset="-128"/>
              </a:rPr>
              <a:t>is</a:t>
            </a:r>
          </a:p>
          <a:p>
            <a:r>
              <a:rPr lang="en-US" sz="1300" dirty="0">
                <a:solidFill>
                  <a:schemeClr val="tx1"/>
                </a:solidFill>
                <a:latin typeface="Arial" pitchFamily="4" charset="0"/>
                <a:ea typeface="ＭＳ Ｐゴシック" pitchFamily="4" charset="-128"/>
                <a:cs typeface="ＭＳ Ｐゴシック" pitchFamily="4" charset="-128"/>
              </a:rPr>
              <a:t>fine</a:t>
            </a:r>
          </a:p>
          <a:p>
            <a:r>
              <a:rPr lang="en-US" sz="1300" dirty="0">
                <a:solidFill>
                  <a:schemeClr val="tx1"/>
                </a:solidFill>
                <a:latin typeface="Arial" pitchFamily="4" charset="0"/>
                <a:ea typeface="ＭＳ Ｐゴシック" pitchFamily="4" charset="-128"/>
                <a:cs typeface="ＭＳ Ｐゴシック" pitchFamily="4" charset="-128"/>
              </a:rPr>
              <a:t>s</a:t>
            </a:r>
          </a:p>
          <a:p>
            <a:r>
              <a:rPr lang="en-US" sz="1300" dirty="0">
                <a:solidFill>
                  <a:schemeClr val="tx1"/>
                </a:solidFill>
                <a:latin typeface="Arial" pitchFamily="4" charset="0"/>
                <a:ea typeface="ＭＳ Ｐゴシック" pitchFamily="4" charset="-128"/>
                <a:cs typeface="ＭＳ Ｐゴシック" pitchFamily="4" charset="-128"/>
              </a:rPr>
              <a:t>a</a:t>
            </a:r>
          </a:p>
          <a:p>
            <a:r>
              <a:rPr lang="en-US" sz="1300" dirty="0">
                <a:solidFill>
                  <a:schemeClr val="tx1"/>
                </a:solidFill>
                <a:latin typeface="Arial" pitchFamily="4" charset="0"/>
                <a:ea typeface="ＭＳ Ｐゴシック" pitchFamily="4" charset="-128"/>
                <a:cs typeface="ＭＳ Ｐゴシック" pitchFamily="4" charset="-128"/>
              </a:rPr>
              <a:t>C</a:t>
            </a:r>
          </a:p>
          <a:p>
            <a:r>
              <a:rPr lang="en-US" sz="1300" dirty="0">
                <a:solidFill>
                  <a:schemeClr val="tx1"/>
                </a:solidFill>
                <a:latin typeface="Arial" pitchFamily="4" charset="0"/>
                <a:ea typeface="ＭＳ Ｐゴシック" pitchFamily="4" charset="-128"/>
                <a:cs typeface="ＭＳ Ｐゴシック" pitchFamily="4" charset="-128"/>
              </a:rPr>
              <a:t>an</a:t>
            </a:r>
          </a:p>
          <a:p>
            <a:r>
              <a:rPr lang="en-US" sz="1300" dirty="0">
                <a:solidFill>
                  <a:schemeClr val="tx1"/>
                </a:solidFill>
                <a:latin typeface="Arial" pitchFamily="4" charset="0"/>
                <a:ea typeface="ＭＳ Ｐゴシック" pitchFamily="4" charset="-128"/>
                <a:cs typeface="ＭＳ Ｐゴシック" pitchFamily="4" charset="-128"/>
              </a:rPr>
              <a:t>o</a:t>
            </a:r>
          </a:p>
          <a:p>
            <a:r>
              <a:rPr lang="en-US" sz="1300" dirty="0">
                <a:solidFill>
                  <a:schemeClr val="tx1"/>
                </a:solidFill>
                <a:latin typeface="Arial" pitchFamily="4" charset="0"/>
                <a:ea typeface="ＭＳ Ｐゴシック" pitchFamily="4" charset="-128"/>
                <a:cs typeface="ＭＳ Ｐゴシック" pitchFamily="4" charset="-128"/>
              </a:rPr>
              <a:t>2</a:t>
            </a:r>
          </a:p>
          <a:p>
            <a:r>
              <a:rPr lang="en-US" sz="1300" dirty="0">
                <a:solidFill>
                  <a:schemeClr val="tx1"/>
                </a:solidFill>
                <a:latin typeface="Arial" pitchFamily="4" charset="0"/>
                <a:ea typeface="ＭＳ Ｐゴシック" pitchFamily="4" charset="-128"/>
                <a:cs typeface="ＭＳ Ｐゴシック" pitchFamily="4" charset="-128"/>
              </a:rPr>
              <a:t>de</a:t>
            </a: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IP</a:t>
            </a:r>
          </a:p>
          <a:p>
            <a:r>
              <a:rPr lang="en-US" sz="1300" dirty="0" err="1">
                <a:solidFill>
                  <a:schemeClr val="tx1"/>
                </a:solidFill>
                <a:latin typeface="Arial" pitchFamily="4" charset="0"/>
                <a:ea typeface="ＭＳ Ｐゴシック" pitchFamily="4" charset="-128"/>
                <a:cs typeface="ＭＳ Ｐゴシック" pitchFamily="4" charset="-128"/>
              </a:rPr>
              <a:t>dT</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t</a:t>
            </a:r>
          </a:p>
          <a:p>
            <a:r>
              <a:rPr lang="en-US" sz="1300" dirty="0">
                <a:solidFill>
                  <a:schemeClr val="tx1"/>
                </a:solidFill>
                <a:latin typeface="Arial" pitchFamily="4" charset="0"/>
                <a:ea typeface="ＭＳ Ｐゴシック" pitchFamily="4" charset="-128"/>
                <a:cs typeface="ＭＳ Ｐゴシック" pitchFamily="4" charset="-128"/>
              </a:rPr>
              <a:t>n</a:t>
            </a:r>
          </a:p>
          <a:p>
            <a:r>
              <a:rPr lang="en-US" sz="1300" dirty="0">
                <a:solidFill>
                  <a:schemeClr val="tx1"/>
                </a:solidFill>
                <a:latin typeface="Arial" pitchFamily="4" charset="0"/>
                <a:ea typeface="ＭＳ Ｐゴシック" pitchFamily="4" charset="-128"/>
                <a:cs typeface="ＭＳ Ｐゴシック" pitchFamily="4" charset="-128"/>
              </a:rPr>
              <a:t>o</a:t>
            </a:r>
          </a:p>
          <a:p>
            <a:r>
              <a:rPr lang="en-US" sz="1300" dirty="0">
                <a:solidFill>
                  <a:schemeClr val="tx1"/>
                </a:solidFill>
                <a:latin typeface="Arial" pitchFamily="4" charset="0"/>
                <a:ea typeface="ＭＳ Ｐゴシック" pitchFamily="4" charset="-128"/>
                <a:cs typeface="ＭＳ Ｐゴシック" pitchFamily="4" charset="-128"/>
              </a:rPr>
              <a:t>s</a:t>
            </a:r>
          </a:p>
          <a:p>
            <a:r>
              <a:rPr lang="en-US" sz="1300" dirty="0">
                <a:solidFill>
                  <a:schemeClr val="tx1"/>
                </a:solidFill>
                <a:latin typeface="Arial" pitchFamily="4" charset="0"/>
                <a:ea typeface="ＭＳ Ｐゴシック" pitchFamily="4" charset="-128"/>
                <a:cs typeface="ＭＳ Ｐゴシック" pitchFamily="4" charset="-128"/>
              </a:rPr>
              <a:t>r</a:t>
            </a:r>
          </a:p>
          <a:p>
            <a:r>
              <a:rPr lang="en-US" sz="1300" dirty="0">
                <a:solidFill>
                  <a:schemeClr val="tx1"/>
                </a:solidFill>
                <a:latin typeface="Arial" pitchFamily="4" charset="0"/>
                <a:ea typeface="ＭＳ Ｐゴシック" pitchFamily="4" charset="-128"/>
                <a:cs typeface="ＭＳ Ｐゴシック" pitchFamily="4" charset="-128"/>
              </a:rPr>
              <a:t>ES</a:t>
            </a:r>
          </a:p>
          <a:p>
            <a:r>
              <a:rPr lang="en-US" sz="1300" dirty="0" err="1">
                <a:solidFill>
                  <a:schemeClr val="tx1"/>
                </a:solidFill>
                <a:latin typeface="Arial" pitchFamily="4" charset="0"/>
                <a:ea typeface="ＭＳ Ｐゴシック" pitchFamily="4" charset="-128"/>
                <a:cs typeface="ＭＳ Ｐゴシック" pitchFamily="4" charset="-128"/>
              </a:rPr>
              <a:t>zon</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err="1">
                <a:solidFill>
                  <a:schemeClr val="tx1"/>
                </a:solidFill>
                <a:latin typeface="Arial" pitchFamily="4" charset="0"/>
                <a:ea typeface="ＭＳ Ｐゴシック" pitchFamily="4" charset="-128"/>
                <a:cs typeface="ＭＳ Ｐゴシック" pitchFamily="4" charset="-128"/>
              </a:rPr>
              <a:t>ep</a:t>
            </a:r>
            <a:endParaRPr lang="en-US" sz="1300" dirty="0">
              <a:solidFill>
                <a:schemeClr val="tx1"/>
              </a:solidFill>
              <a:latin typeface="Arial" pitchFamily="4" charset="0"/>
              <a:ea typeface="ＭＳ Ｐゴシック" pitchFamily="4" charset="-128"/>
              <a:cs typeface="ＭＳ Ｐゴシック" pitchFamily="4" charset="-128"/>
            </a:endParaRPr>
          </a:p>
          <a:p>
            <a:r>
              <a:rPr lang="cs-CZ" sz="1300" dirty="0" err="1">
                <a:solidFill>
                  <a:schemeClr val="tx1"/>
                </a:solidFill>
                <a:latin typeface="Arial" pitchFamily="4" charset="0"/>
                <a:ea typeface="ＭＳ Ｐゴシック" pitchFamily="4" charset="-128"/>
                <a:cs typeface="ＭＳ Ｐゴシック" pitchFamily="4" charset="-128"/>
              </a:rPr>
              <a:t>rofil</a:t>
            </a:r>
            <a:endParaRPr lang="cs-CZ"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d</a:t>
            </a:r>
          </a:p>
          <a:p>
            <a:r>
              <a:rPr lang="en-US" sz="1300" dirty="0" err="1">
                <a:solidFill>
                  <a:schemeClr val="tx1"/>
                </a:solidFill>
                <a:latin typeface="Arial" pitchFamily="4" charset="0"/>
                <a:ea typeface="ＭＳ Ｐゴシック" pitchFamily="4" charset="-128"/>
                <a:cs typeface="ＭＳ Ｐゴシック" pitchFamily="4" charset="-128"/>
              </a:rPr>
              <a:t>es</a:t>
            </a:r>
            <a:endParaRPr lang="en-US" sz="1300" dirty="0">
              <a:solidFill>
                <a:schemeClr val="tx1"/>
              </a:solidFill>
              <a:latin typeface="Arial" pitchFamily="4" charset="0"/>
              <a:ea typeface="ＭＳ Ｐゴシック" pitchFamily="4" charset="-128"/>
              <a:cs typeface="ＭＳ Ｐゴシック" pitchFamily="4" charset="-128"/>
            </a:endParaRPr>
          </a:p>
          <a:p>
            <a:r>
              <a:rPr lang="cs-CZ" sz="1300" dirty="0" err="1">
                <a:solidFill>
                  <a:schemeClr val="tx1"/>
                </a:solidFill>
                <a:latin typeface="Arial" pitchFamily="4" charset="0"/>
                <a:ea typeface="ＭＳ Ｐゴシック" pitchFamily="4" charset="-128"/>
                <a:cs typeface="ＭＳ Ｐゴシック" pitchFamily="4" charset="-128"/>
              </a:rPr>
              <a:t>fro</a:t>
            </a:r>
            <a:endParaRPr lang="cs-CZ"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00</a:t>
            </a:r>
          </a:p>
          <a:p>
            <a:r>
              <a:rPr lang="en-US" sz="1300" dirty="0">
                <a:solidFill>
                  <a:schemeClr val="tx1"/>
                </a:solidFill>
                <a:latin typeface="Arial" pitchFamily="4" charset="0"/>
                <a:ea typeface="ＭＳ Ｐゴシック" pitchFamily="4" charset="-128"/>
                <a:cs typeface="ＭＳ Ｐゴシック" pitchFamily="4" charset="-128"/>
              </a:rPr>
              <a:t>01</a:t>
            </a:r>
          </a:p>
          <a:p>
            <a:r>
              <a:rPr lang="en-US" sz="1300" dirty="0">
                <a:solidFill>
                  <a:schemeClr val="tx1"/>
                </a:solidFill>
                <a:latin typeface="Arial" pitchFamily="4" charset="0"/>
                <a:ea typeface="ＭＳ Ｐゴシック" pitchFamily="4" charset="-128"/>
                <a:cs typeface="ＭＳ Ｐゴシック" pitchFamily="4" charset="-128"/>
              </a:rPr>
              <a:t>h</a:t>
            </a:r>
          </a:p>
          <a:p>
            <a:r>
              <a:rPr lang="en-US" sz="1300" dirty="0" err="1">
                <a:solidFill>
                  <a:schemeClr val="tx1"/>
                </a:solidFill>
                <a:latin typeface="Arial" pitchFamily="4" charset="0"/>
                <a:ea typeface="ＭＳ Ｐゴシック" pitchFamily="4" charset="-128"/>
                <a:cs typeface="ＭＳ Ｐゴシック" pitchFamily="4" charset="-128"/>
              </a:rPr>
              <a:t>er</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l </a:t>
            </a:r>
            <a:r>
              <a:rPr lang="en-US" sz="1300" dirty="0" err="1">
                <a:solidFill>
                  <a:schemeClr val="tx1"/>
                </a:solidFill>
                <a:latin typeface="Arial" pitchFamily="4" charset="0"/>
                <a:ea typeface="ＭＳ Ｐゴシック" pitchFamily="4" charset="-128"/>
                <a:cs typeface="ＭＳ Ｐゴシック" pitchFamily="4" charset="-128"/>
              </a:rPr>
              <a:t>sc</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100000-10000 Pa discretized to TES pressure levels and the zonal comparison extends from 80S-</a:t>
            </a:r>
          </a:p>
          <a:p>
            <a:r>
              <a:rPr lang="en-US" sz="1300" dirty="0">
                <a:solidFill>
                  <a:schemeClr val="tx1"/>
                </a:solidFill>
                <a:latin typeface="Arial" pitchFamily="4" charset="0"/>
                <a:ea typeface="ＭＳ Ｐゴシック" pitchFamily="4" charset="-128"/>
                <a:cs typeface="ＭＳ Ｐゴシック" pitchFamily="4" charset="-128"/>
              </a:rPr>
              <a:t>a</a:t>
            </a:r>
          </a:p>
          <a:p>
            <a:r>
              <a:rPr lang="en-US" sz="1300" dirty="0">
                <a:solidFill>
                  <a:schemeClr val="tx1"/>
                </a:solidFill>
                <a:latin typeface="Arial" pitchFamily="4" charset="0"/>
                <a:ea typeface="ＭＳ Ｐゴシック" pitchFamily="4" charset="-128"/>
                <a:cs typeface="ＭＳ Ｐゴシック" pitchFamily="4" charset="-128"/>
              </a:rPr>
              <a:t>80N with </a:t>
            </a:r>
            <a:r>
              <a:rPr lang="en-US" sz="1300" dirty="0" err="1">
                <a:solidFill>
                  <a:schemeClr val="tx1"/>
                </a:solidFill>
                <a:latin typeface="Arial" pitchFamily="4" charset="0"/>
                <a:ea typeface="ＭＳ Ｐゴシック" pitchFamily="4" charset="-128"/>
                <a:cs typeface="ＭＳ Ｐゴシック" pitchFamily="4" charset="-128"/>
              </a:rPr>
              <a:t>submarkers</a:t>
            </a:r>
            <a:r>
              <a:rPr lang="en-US" sz="1300" dirty="0">
                <a:solidFill>
                  <a:schemeClr val="tx1"/>
                </a:solidFill>
                <a:latin typeface="Arial" pitchFamily="4" charset="0"/>
                <a:ea typeface="ＭＳ Ｐゴシック" pitchFamily="4" charset="-128"/>
                <a:cs typeface="ＭＳ Ｐゴシック" pitchFamily="4" charset="-128"/>
              </a:rPr>
              <a:t> at 26.6,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about the equator. Positive values indicate a low bias of ␣␣␣␣␣</a:t>
            </a:r>
          </a:p>
          <a:p>
            <a:r>
              <a:rPr lang="en-US" sz="1300" dirty="0">
                <a:solidFill>
                  <a:schemeClr val="tx1"/>
                </a:solidFill>
                <a:latin typeface="Arial" pitchFamily="4" charset="0"/>
                <a:ea typeface="ＭＳ Ｐゴシック" pitchFamily="4" charset="-128"/>
                <a:cs typeface="ＭＳ Ｐゴシック" pitchFamily="4" charset="-128"/>
              </a:rPr>
              <a:t>from 100 000–10 000 Pa discretized to TES pressure levels and the zonal comparison extends</a:t>
            </a:r>
          </a:p>
          <a:p>
            <a:r>
              <a:rPr lang="en-US" sz="1300" dirty="0" err="1">
                <a:solidFill>
                  <a:schemeClr val="tx1"/>
                </a:solidFill>
                <a:latin typeface="Arial" pitchFamily="4" charset="0"/>
                <a:ea typeface="ＭＳ Ｐゴシック" pitchFamily="4" charset="-128"/>
                <a:cs typeface="ＭＳ Ｐゴシック" pitchFamily="4" charset="-128"/>
              </a:rPr>
              <a:t>withrespecttoTES.Colorscaleisinvertedtoshowthatalowbiasin</a:t>
            </a:r>
            <a:r>
              <a:rPr lang="en-US" sz="1300" dirty="0">
                <a:solidFill>
                  <a:schemeClr val="tx1"/>
                </a:solidFill>
                <a:latin typeface="Arial" pitchFamily="4" charset="0"/>
                <a:ea typeface="ＭＳ Ｐゴシック" pitchFamily="4" charset="-128"/>
                <a:cs typeface="ＭＳ Ｐゴシック" pitchFamily="4" charset="-128"/>
              </a:rPr>
              <a:t>␣␣␣␣␣ </a:t>
            </a:r>
            <a:r>
              <a:rPr lang="en-US" sz="1300" dirty="0" err="1">
                <a:solidFill>
                  <a:schemeClr val="tx1"/>
                </a:solidFill>
                <a:latin typeface="Arial" pitchFamily="4" charset="0"/>
                <a:ea typeface="ＭＳ Ｐゴシック" pitchFamily="4" charset="-128"/>
                <a:cs typeface="ＭＳ Ｐゴシック" pitchFamily="4" charset="-128"/>
              </a:rPr>
              <a:t>isamodelunderestimate</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	◦	of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relative to TES. Ensemble mean </a:t>
            </a:r>
            <a:r>
              <a:rPr lang="en-US" sz="1300" dirty="0" err="1">
                <a:solidFill>
                  <a:schemeClr val="tx1"/>
                </a:solidFill>
                <a:latin typeface="Arial" pitchFamily="4" charset="0"/>
                <a:ea typeface="ＭＳ Ｐゴシック" pitchFamily="4" charset="-128"/>
                <a:cs typeface="ＭＳ Ｐゴシック" pitchFamily="4" charset="-128"/>
              </a:rPr>
              <a:t>bias◦in</a:t>
            </a:r>
            <a:r>
              <a:rPr lang="en-US" sz="1300" dirty="0">
                <a:solidFill>
                  <a:schemeClr val="tx1"/>
                </a:solidFill>
                <a:latin typeface="Arial" pitchFamily="4" charset="0"/>
                <a:ea typeface="ＭＳ Ｐゴシック" pitchFamily="4" charset="-128"/>
                <a:cs typeface="ＭＳ Ｐゴシック" pitchFamily="4" charset="-128"/>
              </a:rPr>
              <a:t> ␣␣␣␣␣	with respect to TES is denoted by from 80 S–80 N with </a:t>
            </a:r>
            <a:r>
              <a:rPr lang="en-US" sz="1300" dirty="0" err="1">
                <a:solidFill>
                  <a:schemeClr val="tx1"/>
                </a:solidFill>
                <a:latin typeface="Arial" pitchFamily="4" charset="0"/>
                <a:ea typeface="ＭＳ Ｐゴシック" pitchFamily="4" charset="-128"/>
                <a:cs typeface="ＭＳ Ｐゴシック" pitchFamily="4" charset="-128"/>
              </a:rPr>
              <a:t>submarkers</a:t>
            </a:r>
            <a:r>
              <a:rPr lang="en-US" sz="1300" dirty="0">
                <a:solidFill>
                  <a:schemeClr val="tx1"/>
                </a:solidFill>
                <a:latin typeface="Arial" pitchFamily="4" charset="0"/>
                <a:ea typeface="ＭＳ Ｐゴシック" pitchFamily="4" charset="-128"/>
                <a:cs typeface="ＭＳ Ｐゴシック" pitchFamily="4" charset="-128"/>
              </a:rPr>
              <a:t> at 26.6, 53.3 about the equator. Positive values indicate a</a:t>
            </a:r>
          </a:p>
          <a:p>
            <a:r>
              <a:rPr lang="en-US" sz="1300" dirty="0">
                <a:solidFill>
                  <a:schemeClr val="tx1"/>
                </a:solidFill>
                <a:latin typeface="Arial" pitchFamily="4" charset="0"/>
                <a:ea typeface="ＭＳ Ｐゴシック" pitchFamily="4" charset="-128"/>
                <a:cs typeface="ＭＳ Ｐゴシック" pitchFamily="4" charset="-128"/>
              </a:rPr>
              <a:t>ENS.</a:t>
            </a:r>
          </a:p>
          <a:p>
            <a:r>
              <a:rPr lang="en-US" sz="1300" dirty="0">
                <a:solidFill>
                  <a:schemeClr val="tx1"/>
                </a:solidFill>
                <a:latin typeface="Arial" pitchFamily="4" charset="0"/>
                <a:ea typeface="ＭＳ Ｐゴシック" pitchFamily="4" charset="-128"/>
                <a:cs typeface="ＭＳ Ｐゴシック" pitchFamily="4" charset="-128"/>
              </a:rPr>
              <a:t>low bias of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with respect to TES. Color scale is inverted to show that a low bias in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is a model underestimate of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relative to TES. Ensemble mean bias in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with respect to TES is denoted by ENS.</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21</a:t>
            </a:fld>
            <a:endParaRPr lang="en-US"/>
          </a:p>
        </p:txBody>
      </p:sp>
    </p:spTree>
    <p:extLst>
      <p:ext uri="{BB962C8B-B14F-4D97-AF65-F5344CB8AC3E}">
        <p14:creationId xmlns:p14="http://schemas.microsoft.com/office/powerpoint/2010/main" val="79042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tx1"/>
                </a:solidFill>
                <a:latin typeface="Arial" pitchFamily="4" charset="0"/>
                <a:ea typeface="ＭＳ Ｐゴシック" pitchFamily="4" charset="-128"/>
                <a:cs typeface="ＭＳ Ｐゴシック" pitchFamily="4" charset="-128"/>
              </a:rPr>
              <a:t>Spatial distribution of </a:t>
            </a:r>
            <a:r>
              <a:rPr lang="en-US" sz="1300" dirty="0" err="1">
                <a:solidFill>
                  <a:schemeClr val="tx1"/>
                </a:solidFill>
                <a:latin typeface="Arial" pitchFamily="4" charset="0"/>
                <a:ea typeface="ＭＳ Ｐゴシック" pitchFamily="4" charset="-128"/>
                <a:cs typeface="ＭＳ Ｐゴシック" pitchFamily="4" charset="-128"/>
              </a:rPr>
              <a:t>iRF</a:t>
            </a:r>
            <a:r>
              <a:rPr lang="en-US" sz="1300" dirty="0">
                <a:solidFill>
                  <a:schemeClr val="tx1"/>
                </a:solidFill>
                <a:latin typeface="Arial" pitchFamily="4" charset="0"/>
                <a:ea typeface="ＭＳ Ｐゴシック" pitchFamily="4" charset="-128"/>
                <a:cs typeface="ＭＳ Ｐゴシック" pitchFamily="4" charset="-128"/>
              </a:rPr>
              <a:t>	between T29ES and ACCMIP averaged from 2005–2010 and m</a:t>
            </a:r>
          </a:p>
          <a:p>
            <a:r>
              <a:rPr lang="en-US" sz="1300" dirty="0">
                <a:solidFill>
                  <a:schemeClr val="tx1"/>
                </a:solidFill>
                <a:latin typeface="Arial" pitchFamily="4" charset="0"/>
                <a:ea typeface="ＭＳ Ｐゴシック" pitchFamily="4" charset="-128"/>
                <a:cs typeface="ＭＳ Ｐゴシック" pitchFamily="4" charset="-128"/>
              </a:rPr>
              <a:t>◦	◦	limited to 80S-80N. The spatially-resolved instantaneous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difference is based on limitedto80 S–80 N.Thespatially-resolvedinstantaneousradiativeforcingdifferenceisbased</a:t>
            </a:r>
          </a:p>
          <a:p>
            <a:r>
              <a:rPr lang="en-US" sz="1300" dirty="0">
                <a:solidFill>
                  <a:schemeClr val="tx1"/>
                </a:solidFill>
                <a:latin typeface="Arial" pitchFamily="4" charset="0"/>
                <a:ea typeface="ＭＳ Ｐゴシック" pitchFamily="4" charset="-128"/>
                <a:cs typeface="ＭＳ Ｐゴシック" pitchFamily="4" charset="-128"/>
              </a:rPr>
              <a:t>a chemical </a:t>
            </a:r>
            <a:r>
              <a:rPr lang="en-US" sz="1300" dirty="0" err="1">
                <a:solidFill>
                  <a:schemeClr val="tx1"/>
                </a:solidFill>
                <a:latin typeface="Arial" pitchFamily="4" charset="0"/>
                <a:ea typeface="ＭＳ Ｐゴシック" pitchFamily="4" charset="-128"/>
                <a:cs typeface="ＭＳ Ｐゴシック" pitchFamily="4" charset="-128"/>
              </a:rPr>
              <a:t>tropopause</a:t>
            </a:r>
            <a:r>
              <a:rPr lang="en-US" sz="1300" dirty="0">
                <a:solidFill>
                  <a:schemeClr val="tx1"/>
                </a:solidFill>
                <a:latin typeface="Arial" pitchFamily="4" charset="0"/>
                <a:ea typeface="ＭＳ Ｐゴシック" pitchFamily="4" charset="-128"/>
                <a:cs typeface="ＭＳ Ｐゴシック" pitchFamily="4" charset="-128"/>
              </a:rPr>
              <a:t> ␣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ppb as diagnosed from TES. ACCMIP ensemble is denoted by ENS. </a:t>
            </a:r>
            <a:r>
              <a:rPr lang="en-US" sz="1300" dirty="0" err="1">
                <a:solidFill>
                  <a:schemeClr val="tx1"/>
                </a:solidFill>
                <a:latin typeface="Arial" pitchFamily="4" charset="0"/>
                <a:ea typeface="ＭＳ Ｐゴシック" pitchFamily="4" charset="-128"/>
                <a:cs typeface="ＭＳ Ｐゴシック" pitchFamily="4" charset="-128"/>
              </a:rPr>
              <a:t>onachemicaltropopPaosiutivsevealuqesin</a:t>
            </a:r>
            <a:r>
              <a:rPr lang="en-US" sz="1300" dirty="0">
                <a:solidFill>
                  <a:schemeClr val="tx1"/>
                </a:solidFill>
                <a:latin typeface="Arial" pitchFamily="4" charset="0"/>
                <a:ea typeface="ＭＳ Ｐゴシック" pitchFamily="4" charset="-128"/>
                <a:cs typeface="ＭＳ Ｐゴシック" pitchFamily="4" charset="-128"/>
              </a:rPr>
              <a:t>&lt;dic1ate5th0atTpEpSobzonaesradidativaefgorncinogsisehigdhreflraotivmetotTheEmoSde.l.ACCMIPensembleisdenoted by ENS. Positive values indicate that TES ozone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is high relative to the model.</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22</a:t>
            </a:fld>
            <a:endParaRPr lang="en-US"/>
          </a:p>
        </p:txBody>
      </p:sp>
    </p:spTree>
    <p:extLst>
      <p:ext uri="{BB962C8B-B14F-4D97-AF65-F5344CB8AC3E}">
        <p14:creationId xmlns:p14="http://schemas.microsoft.com/office/powerpoint/2010/main" val="385941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solidFill>
                <a:schemeClr val="tx1"/>
              </a:solidFill>
            </a:endParaRPr>
          </a:p>
        </p:txBody>
      </p:sp>
      <p:sp>
        <p:nvSpPr>
          <p:cNvPr id="4" name="Slide Number Placeholder 3"/>
          <p:cNvSpPr>
            <a:spLocks noGrp="1"/>
          </p:cNvSpPr>
          <p:nvPr>
            <p:ph type="sldNum" idx="10"/>
          </p:nvPr>
        </p:nvSpPr>
        <p:spPr/>
        <p:txBody>
          <a:bodyPr/>
          <a:lstStyle/>
          <a:p>
            <a:fld id="{451581C2-D0CB-494F-9C33-2295D7C10B93}" type="slidenum">
              <a:rPr lang="en-US" smtClean="0"/>
              <a:pPr/>
              <a:t>26</a:t>
            </a:fld>
            <a:endParaRPr lang="en-US"/>
          </a:p>
        </p:txBody>
      </p:sp>
    </p:spTree>
    <p:extLst>
      <p:ext uri="{BB962C8B-B14F-4D97-AF65-F5344CB8AC3E}">
        <p14:creationId xmlns:p14="http://schemas.microsoft.com/office/powerpoint/2010/main" val="694142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Verdana" charset="0"/>
                <a:ea typeface="ＭＳ Ｐゴシック" charset="0"/>
                <a:cs typeface="Geneva" charset="0"/>
              </a:defRPr>
            </a:lvl1pPr>
            <a:lvl2pPr marL="42263528" indent="-41754116">
              <a:defRPr sz="2700">
                <a:solidFill>
                  <a:schemeClr val="tx1"/>
                </a:solidFill>
                <a:latin typeface="Verdana" charset="0"/>
                <a:ea typeface="Geneva" charset="0"/>
                <a:cs typeface="Geneva" charset="0"/>
              </a:defRPr>
            </a:lvl2pPr>
            <a:lvl3pPr>
              <a:defRPr sz="2700">
                <a:solidFill>
                  <a:schemeClr val="tx1"/>
                </a:solidFill>
                <a:latin typeface="Verdana" charset="0"/>
                <a:ea typeface="Geneva" charset="0"/>
                <a:cs typeface="Geneva" charset="0"/>
              </a:defRPr>
            </a:lvl3pPr>
            <a:lvl4pPr>
              <a:defRPr sz="2700">
                <a:solidFill>
                  <a:schemeClr val="tx1"/>
                </a:solidFill>
                <a:latin typeface="Verdana" charset="0"/>
                <a:ea typeface="Geneva" charset="0"/>
                <a:cs typeface="Geneva" charset="0"/>
              </a:defRPr>
            </a:lvl4pPr>
            <a:lvl5pPr>
              <a:defRPr sz="2700">
                <a:solidFill>
                  <a:schemeClr val="tx1"/>
                </a:solidFill>
                <a:latin typeface="Verdana" charset="0"/>
                <a:ea typeface="Geneva" charset="0"/>
                <a:cs typeface="Geneva" charset="0"/>
              </a:defRPr>
            </a:lvl5pPr>
            <a:lvl6pPr marL="509412" eaLnBrk="0" fontAlgn="base" hangingPunct="0">
              <a:spcBef>
                <a:spcPct val="0"/>
              </a:spcBef>
              <a:spcAft>
                <a:spcPct val="0"/>
              </a:spcAft>
              <a:defRPr sz="2700">
                <a:solidFill>
                  <a:schemeClr val="tx1"/>
                </a:solidFill>
                <a:latin typeface="Verdana" charset="0"/>
                <a:ea typeface="Geneva" charset="0"/>
                <a:cs typeface="Geneva" charset="0"/>
              </a:defRPr>
            </a:lvl6pPr>
            <a:lvl7pPr marL="1018824" eaLnBrk="0" fontAlgn="base" hangingPunct="0">
              <a:spcBef>
                <a:spcPct val="0"/>
              </a:spcBef>
              <a:spcAft>
                <a:spcPct val="0"/>
              </a:spcAft>
              <a:defRPr sz="2700">
                <a:solidFill>
                  <a:schemeClr val="tx1"/>
                </a:solidFill>
                <a:latin typeface="Verdana" charset="0"/>
                <a:ea typeface="Geneva" charset="0"/>
                <a:cs typeface="Geneva" charset="0"/>
              </a:defRPr>
            </a:lvl7pPr>
            <a:lvl8pPr marL="1528237" eaLnBrk="0" fontAlgn="base" hangingPunct="0">
              <a:spcBef>
                <a:spcPct val="0"/>
              </a:spcBef>
              <a:spcAft>
                <a:spcPct val="0"/>
              </a:spcAft>
              <a:defRPr sz="2700">
                <a:solidFill>
                  <a:schemeClr val="tx1"/>
                </a:solidFill>
                <a:latin typeface="Verdana" charset="0"/>
                <a:ea typeface="Geneva" charset="0"/>
                <a:cs typeface="Geneva" charset="0"/>
              </a:defRPr>
            </a:lvl8pPr>
            <a:lvl9pPr marL="2037649" eaLnBrk="0" fontAlgn="base" hangingPunct="0">
              <a:spcBef>
                <a:spcPct val="0"/>
              </a:spcBef>
              <a:spcAft>
                <a:spcPct val="0"/>
              </a:spcAft>
              <a:defRPr sz="2700">
                <a:solidFill>
                  <a:schemeClr val="tx1"/>
                </a:solidFill>
                <a:latin typeface="Verdana" charset="0"/>
                <a:ea typeface="Geneva" charset="0"/>
                <a:cs typeface="Geneva" charset="0"/>
              </a:defRPr>
            </a:lvl9pPr>
          </a:lstStyle>
          <a:p>
            <a:fld id="{B3349BD5-8B2E-D448-B6F4-35B5A98A044E}" type="slidenum">
              <a:rPr lang="en-US" sz="1300">
                <a:latin typeface="Times" charset="0"/>
              </a:rPr>
              <a:pPr/>
              <a:t>34</a:t>
            </a:fld>
            <a:endParaRPr lang="en-US" sz="1300">
              <a:latin typeface="Times" charset="0"/>
            </a:endParaRPr>
          </a:p>
        </p:txBody>
      </p:sp>
      <p:sp>
        <p:nvSpPr>
          <p:cNvPr id="38915" name="Slide Image Placeholder 1"/>
          <p:cNvSpPr>
            <a:spLocks noGrp="1" noRot="1" noChangeAspect="1" noTextEdit="1"/>
          </p:cNvSpPr>
          <p:nvPr>
            <p:ph type="sldImg"/>
          </p:nvPr>
        </p:nvSpPr>
        <p:spPr>
          <a:xfrm>
            <a:off x="1373188" y="754063"/>
            <a:ext cx="5029200" cy="3771900"/>
          </a:xfrm>
          <a:ln/>
        </p:spPr>
      </p:sp>
      <p:sp>
        <p:nvSpPr>
          <p:cNvPr id="38916" name="Notes Placeholder 2"/>
          <p:cNvSpPr>
            <a:spLocks noGrp="1"/>
          </p:cNvSpPr>
          <p:nvPr>
            <p:ph type="body" idx="1"/>
          </p:nvPr>
        </p:nvSpPr>
        <p:spPr>
          <a:xfrm>
            <a:off x="1034522" y="4777740"/>
            <a:ext cx="5703358" cy="4526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3425" tIns="51711" rIns="103425" bIns="51711"/>
          <a:lstStyle/>
          <a:p>
            <a:endParaRPr lang="de-DE">
              <a:ea typeface="ＭＳ Ｐゴシック" charset="0"/>
              <a:cs typeface="ＭＳ Ｐゴシック" charset="0"/>
            </a:endParaRPr>
          </a:p>
        </p:txBody>
      </p:sp>
      <p:sp>
        <p:nvSpPr>
          <p:cNvPr id="38917" name="Date Placeholder 3"/>
          <p:cNvSpPr txBox="1">
            <a:spLocks noGrp="1"/>
          </p:cNvSpPr>
          <p:nvPr/>
        </p:nvSpPr>
        <p:spPr bwMode="auto">
          <a:xfrm>
            <a:off x="4404360" y="0"/>
            <a:ext cx="336804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425" tIns="51711" rIns="103425" bIns="51711"/>
          <a:lstStyle>
            <a:lvl1pPr defTabSz="927100">
              <a:defRPr sz="2400">
                <a:solidFill>
                  <a:schemeClr val="tx1"/>
                </a:solidFill>
                <a:latin typeface="Verdana" charset="0"/>
                <a:ea typeface="ＭＳ Ｐゴシック" charset="0"/>
                <a:cs typeface="Geneva" charset="0"/>
              </a:defRPr>
            </a:lvl1pPr>
            <a:lvl2pPr marL="37931725" indent="-37474525" defTabSz="927100">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r"/>
            <a:fld id="{AA8A9325-4C50-B643-ACFA-37D29303F174}" type="datetime1">
              <a:rPr lang="en-GB" sz="1300">
                <a:latin typeface="Times New Roman" charset="0"/>
              </a:rPr>
              <a:pPr algn="r"/>
              <a:t>10/20/14</a:t>
            </a:fld>
            <a:endParaRPr lang="en-GB" sz="1300">
              <a:latin typeface="Times New Roman" charset="0"/>
            </a:endParaRPr>
          </a:p>
        </p:txBody>
      </p:sp>
      <p:sp>
        <p:nvSpPr>
          <p:cNvPr id="38918" name="Slide Number Placeholder 4"/>
          <p:cNvSpPr txBox="1">
            <a:spLocks noGrp="1"/>
          </p:cNvSpPr>
          <p:nvPr/>
        </p:nvSpPr>
        <p:spPr bwMode="auto">
          <a:xfrm>
            <a:off x="4404360" y="9555480"/>
            <a:ext cx="336804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425" tIns="51711" rIns="103425" bIns="51711" anchor="b"/>
          <a:lstStyle>
            <a:lvl1pPr defTabSz="927100">
              <a:defRPr sz="2400">
                <a:solidFill>
                  <a:schemeClr val="tx1"/>
                </a:solidFill>
                <a:latin typeface="Verdana" charset="0"/>
                <a:ea typeface="ＭＳ Ｐゴシック" charset="0"/>
                <a:cs typeface="Geneva" charset="0"/>
              </a:defRPr>
            </a:lvl1pPr>
            <a:lvl2pPr marL="37931725" indent="-37474525" defTabSz="927100">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r"/>
            <a:fld id="{9E2F3B38-7511-0841-AD33-72DB1DFDAE6B}" type="slidenum">
              <a:rPr lang="en-GB" sz="1300">
                <a:latin typeface="Times New Roman" charset="0"/>
              </a:rPr>
              <a:pPr algn="r"/>
              <a:t>34</a:t>
            </a:fld>
            <a:endParaRPr lang="en-GB" sz="13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latin typeface="Times New Roman" charset="0"/>
                <a:ea typeface="ＭＳ Ｐゴシック" charset="-128"/>
                <a:cs typeface="ＭＳ Ｐゴシック" charset="-128"/>
              </a:rPr>
              <a:t>About 1500 cases passed the quality flag.</a:t>
            </a:r>
          </a:p>
          <a:p>
            <a:r>
              <a:rPr lang="en-US" sz="1200" kern="1200" dirty="0" smtClean="0">
                <a:solidFill>
                  <a:srgbClr val="000000"/>
                </a:solidFill>
                <a:latin typeface="Times New Roman" charset="0"/>
                <a:ea typeface="ＭＳ Ｐゴシック" charset="-128"/>
                <a:cs typeface="ＭＳ Ｐゴシック" charset="-128"/>
              </a:rPr>
              <a:t>The quality flags were defined as following:</a:t>
            </a:r>
          </a:p>
          <a:p>
            <a:r>
              <a:rPr lang="en-US" sz="1200" kern="1200" dirty="0" smtClean="0">
                <a:solidFill>
                  <a:srgbClr val="000000"/>
                </a:solidFill>
                <a:latin typeface="Times New Roman" charset="0"/>
                <a:ea typeface="ＭＳ Ｐゴシック" charset="-128"/>
                <a:cs typeface="ＭＳ Ｐゴシック" charset="-128"/>
              </a:rPr>
              <a:t>abs(Mean spectral residual) &lt;=0.1</a:t>
            </a:r>
          </a:p>
          <a:p>
            <a:r>
              <a:rPr lang="en-US" sz="1200" kern="1200" dirty="0" smtClean="0">
                <a:solidFill>
                  <a:srgbClr val="000000"/>
                </a:solidFill>
                <a:latin typeface="Times New Roman" charset="0"/>
                <a:ea typeface="ＭＳ Ｐゴシック" charset="-128"/>
                <a:cs typeface="ＭＳ Ｐゴシック" charset="-128"/>
              </a:rPr>
              <a:t>RMS(Mean spectral residual) &lt;1.25</a:t>
            </a:r>
          </a:p>
          <a:p>
            <a:r>
              <a:rPr lang="en-US" sz="1200" kern="1200" dirty="0" smtClean="0">
                <a:solidFill>
                  <a:srgbClr val="000000"/>
                </a:solidFill>
                <a:latin typeface="Times New Roman" charset="0"/>
                <a:ea typeface="ＭＳ Ｐゴシック" charset="-128"/>
                <a:cs typeface="ＭＳ Ｐゴシック" charset="-128"/>
              </a:rPr>
              <a:t>Cloud fraction &lt;=30%.</a:t>
            </a:r>
          </a:p>
          <a:p>
            <a:r>
              <a:rPr lang="en-US" sz="1200" kern="1200" dirty="0" smtClean="0">
                <a:solidFill>
                  <a:srgbClr val="000000"/>
                </a:solidFill>
                <a:latin typeface="Times New Roman" charset="0"/>
                <a:ea typeface="ＭＳ Ｐゴシック" charset="-128"/>
                <a:cs typeface="ＭＳ Ｐゴシック" charset="-128"/>
              </a:rPr>
              <a:t>Passed the TES standard </a:t>
            </a:r>
            <a:r>
              <a:rPr lang="en-US" sz="1200" kern="1200" dirty="0" err="1" smtClean="0">
                <a:solidFill>
                  <a:srgbClr val="000000"/>
                </a:solidFill>
                <a:latin typeface="Times New Roman" charset="0"/>
                <a:ea typeface="ＭＳ Ｐゴシック" charset="-128"/>
                <a:cs typeface="ＭＳ Ｐゴシック" charset="-128"/>
              </a:rPr>
              <a:t>CCurve</a:t>
            </a:r>
            <a:r>
              <a:rPr lang="en-US" sz="1200" kern="1200" dirty="0" smtClean="0">
                <a:solidFill>
                  <a:srgbClr val="000000"/>
                </a:solidFill>
                <a:latin typeface="Times New Roman" charset="0"/>
                <a:ea typeface="ＭＳ Ｐゴシック" charset="-128"/>
                <a:cs typeface="ＭＳ Ｐゴシック" charset="-128"/>
              </a:rPr>
              <a:t> detection algorithm. </a:t>
            </a:r>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36</a:t>
            </a:fld>
            <a:endParaRPr lang="en-US"/>
          </a:p>
        </p:txBody>
      </p:sp>
    </p:spTree>
    <p:extLst>
      <p:ext uri="{BB962C8B-B14F-4D97-AF65-F5344CB8AC3E}">
        <p14:creationId xmlns:p14="http://schemas.microsoft.com/office/powerpoint/2010/main" val="3817545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1" kern="1200" dirty="0" smtClean="0">
                <a:solidFill>
                  <a:srgbClr val="000000"/>
                </a:solidFill>
                <a:effectLst/>
                <a:latin typeface="Times New Roman" charset="0"/>
                <a:ea typeface="ＭＳ Ｐゴシック" charset="-128"/>
                <a:cs typeface="ＭＳ Ｐゴシック" charset="-128"/>
              </a:rPr>
              <a:t>Fig. 6. </a:t>
            </a:r>
            <a:r>
              <a:rPr lang="en-US" sz="1200" kern="1200" dirty="0" smtClean="0">
                <a:solidFill>
                  <a:srgbClr val="000000"/>
                </a:solidFill>
                <a:effectLst/>
                <a:latin typeface="Times New Roman" charset="0"/>
                <a:ea typeface="ＭＳ Ｐゴシック" charset="-128"/>
                <a:cs typeface="ＭＳ Ｐゴシック" charset="-128"/>
              </a:rPr>
              <a:t>Validation of IASI+GOME-2 ozone retrievals in the (</a:t>
            </a:r>
            <a:r>
              <a:rPr lang="en-US" sz="1200" b="1" kern="1200" dirty="0" smtClean="0">
                <a:solidFill>
                  <a:srgbClr val="000000"/>
                </a:solidFill>
                <a:effectLst/>
                <a:latin typeface="Times New Roman" charset="0"/>
                <a:ea typeface="ＭＳ Ｐゴシック" charset="-128"/>
                <a:cs typeface="ＭＳ Ｐゴシック" charset="-128"/>
              </a:rPr>
              <a:t>a </a:t>
            </a:r>
            <a:r>
              <a:rPr lang="en-US" sz="1200" kern="1200" dirty="0" smtClean="0">
                <a:solidFill>
                  <a:srgbClr val="000000"/>
                </a:solidFill>
                <a:effectLst/>
                <a:latin typeface="Times New Roman" charset="0"/>
                <a:ea typeface="ＭＳ Ｐゴシック" charset="-128"/>
                <a:cs typeface="ＭＳ Ｐゴシック" charset="-128"/>
              </a:rPr>
              <a:t>and </a:t>
            </a:r>
            <a:r>
              <a:rPr lang="en-US" sz="1200" b="1" kern="1200" dirty="0" smtClean="0">
                <a:solidFill>
                  <a:srgbClr val="000000"/>
                </a:solidFill>
                <a:effectLst/>
                <a:latin typeface="Times New Roman" charset="0"/>
                <a:ea typeface="ＭＳ Ｐゴシック" charset="-128"/>
                <a:cs typeface="ＭＳ Ｐゴシック" charset="-128"/>
              </a:rPr>
              <a:t>c</a:t>
            </a:r>
            <a:r>
              <a:rPr lang="en-US" sz="1200" kern="1200" dirty="0" smtClean="0">
                <a:solidFill>
                  <a:srgbClr val="000000"/>
                </a:solidFill>
                <a:effectLst/>
                <a:latin typeface="Times New Roman" charset="0"/>
                <a:ea typeface="ＭＳ Ｐゴシック" charset="-128"/>
                <a:cs typeface="ＭＳ Ｐゴシック" charset="-128"/>
              </a:rPr>
              <a:t>) lower troposphere (LT, up to 6 km </a:t>
            </a:r>
            <a:r>
              <a:rPr lang="en-US" sz="1200" kern="1200" dirty="0" err="1" smtClean="0">
                <a:solidFill>
                  <a:srgbClr val="000000"/>
                </a:solidFill>
                <a:effectLst/>
                <a:latin typeface="Times New Roman" charset="0"/>
                <a:ea typeface="ＭＳ Ｐゴシック" charset="-128"/>
                <a:cs typeface="ＭＳ Ｐゴシック" charset="-128"/>
              </a:rPr>
              <a:t>a.s.l</a:t>
            </a:r>
            <a:r>
              <a:rPr lang="en-US" sz="1200" kern="1200" dirty="0" smtClean="0">
                <a:solidFill>
                  <a:srgbClr val="000000"/>
                </a:solidFill>
                <a:effectLst/>
                <a:latin typeface="Times New Roman" charset="0"/>
                <a:ea typeface="ＭＳ Ｐゴシック" charset="-128"/>
                <a:cs typeface="ＭＳ Ｐゴシック" charset="-128"/>
              </a:rPr>
              <a:t>.) and (</a:t>
            </a:r>
            <a:r>
              <a:rPr lang="en-US" sz="1200" b="1" kern="1200" dirty="0" smtClean="0">
                <a:solidFill>
                  <a:srgbClr val="000000"/>
                </a:solidFill>
                <a:effectLst/>
                <a:latin typeface="Times New Roman" charset="0"/>
                <a:ea typeface="ＭＳ Ｐゴシック" charset="-128"/>
                <a:cs typeface="ＭＳ Ｐゴシック" charset="-128"/>
              </a:rPr>
              <a:t>b </a:t>
            </a:r>
            <a:r>
              <a:rPr lang="en-US" sz="1200" kern="1200" dirty="0" smtClean="0">
                <a:solidFill>
                  <a:srgbClr val="000000"/>
                </a:solidFill>
                <a:effectLst/>
                <a:latin typeface="Times New Roman" charset="0"/>
                <a:ea typeface="ＭＳ Ｐゴシック" charset="-128"/>
                <a:cs typeface="ＭＳ Ｐゴシック" charset="-128"/>
              </a:rPr>
              <a:t>and </a:t>
            </a:r>
            <a:r>
              <a:rPr lang="en-US" sz="1200" b="1" kern="1200" dirty="0" smtClean="0">
                <a:solidFill>
                  <a:srgbClr val="000000"/>
                </a:solidFill>
                <a:effectLst/>
                <a:latin typeface="Times New Roman" charset="0"/>
                <a:ea typeface="ＭＳ Ｐゴシック" charset="-128"/>
                <a:cs typeface="ＭＳ Ｐゴシック" charset="-128"/>
              </a:rPr>
              <a:t>d</a:t>
            </a:r>
            <a:r>
              <a:rPr lang="en-US" sz="1200" kern="1200" dirty="0" smtClean="0">
                <a:solidFill>
                  <a:srgbClr val="000000"/>
                </a:solidFill>
                <a:effectLst/>
                <a:latin typeface="Times New Roman" charset="0"/>
                <a:ea typeface="ＭＳ Ｐゴシック" charset="-128"/>
                <a:cs typeface="ＭＳ Ｐゴシック" charset="-128"/>
              </a:rPr>
              <a:t>) lowermost troposphere (LMT, up to 3 km </a:t>
            </a:r>
            <a:r>
              <a:rPr lang="en-US" sz="1200" kern="1200" dirty="0" err="1" smtClean="0">
                <a:solidFill>
                  <a:srgbClr val="000000"/>
                </a:solidFill>
                <a:effectLst/>
                <a:latin typeface="Times New Roman" charset="0"/>
                <a:ea typeface="ＭＳ Ｐゴシック" charset="-128"/>
                <a:cs typeface="ＭＳ Ｐゴシック" charset="-128"/>
              </a:rPr>
              <a:t>a.s.l</a:t>
            </a:r>
            <a:r>
              <a:rPr lang="en-US" sz="1200" kern="1200" dirty="0" smtClean="0">
                <a:solidFill>
                  <a:srgbClr val="000000"/>
                </a:solidFill>
                <a:effectLst/>
                <a:latin typeface="Times New Roman" charset="0"/>
                <a:ea typeface="ＭＳ Ｐゴシック" charset="-128"/>
                <a:cs typeface="ＭＳ Ｐゴシック" charset="-128"/>
              </a:rPr>
              <a:t>.) against </a:t>
            </a:r>
            <a:r>
              <a:rPr lang="en-US" sz="1200" kern="1200" dirty="0" err="1" smtClean="0">
                <a:solidFill>
                  <a:srgbClr val="000000"/>
                </a:solidFill>
                <a:effectLst/>
                <a:latin typeface="Times New Roman" charset="0"/>
                <a:ea typeface="ＭＳ Ｐゴシック" charset="-128"/>
                <a:cs typeface="ＭＳ Ｐゴシック" charset="-128"/>
              </a:rPr>
              <a:t>ozonesonde</a:t>
            </a:r>
            <a:r>
              <a:rPr lang="en-US" sz="1200" kern="1200" dirty="0" smtClean="0">
                <a:solidFill>
                  <a:srgbClr val="000000"/>
                </a:solidFill>
                <a:effectLst/>
                <a:latin typeface="Times New Roman" charset="0"/>
                <a:ea typeface="ＭＳ Ｐゴシック" charset="-128"/>
                <a:cs typeface="ＭＳ Ｐゴシック" charset="-128"/>
              </a:rPr>
              <a:t> measurements over Europe during the summer of 2009 (119 </a:t>
            </a:r>
            <a:r>
              <a:rPr lang="en-US" sz="1200" kern="1200" dirty="0" err="1" smtClean="0">
                <a:solidFill>
                  <a:srgbClr val="000000"/>
                </a:solidFill>
                <a:effectLst/>
                <a:latin typeface="Times New Roman" charset="0"/>
                <a:ea typeface="ＭＳ Ｐゴシック" charset="-128"/>
                <a:cs typeface="ＭＳ Ｐゴシック" charset="-128"/>
              </a:rPr>
              <a:t>sondes</a:t>
            </a:r>
            <a:r>
              <a:rPr lang="en-US" sz="1200" kern="1200" dirty="0" smtClean="0">
                <a:solidFill>
                  <a:srgbClr val="000000"/>
                </a:solidFill>
                <a:effectLst/>
                <a:latin typeface="Times New Roman" charset="0"/>
                <a:ea typeface="ＭＳ Ｐゴシック" charset="-128"/>
                <a:cs typeface="ＭＳ Ｐゴシック" charset="-128"/>
              </a:rPr>
              <a:t> launched from 10 stations during 57 different days). In upper panels </a:t>
            </a:r>
            <a:r>
              <a:rPr lang="en-US" sz="1200" b="1" kern="1200" dirty="0" smtClean="0">
                <a:solidFill>
                  <a:srgbClr val="000000"/>
                </a:solidFill>
                <a:effectLst/>
                <a:latin typeface="Times New Roman" charset="0"/>
                <a:ea typeface="ＭＳ Ｐゴシック" charset="-128"/>
                <a:cs typeface="ＭＳ Ｐゴシック" charset="-128"/>
              </a:rPr>
              <a:t>(</a:t>
            </a:r>
            <a:r>
              <a:rPr lang="en-US" sz="1200" b="1" kern="1200" dirty="0" err="1" smtClean="0">
                <a:solidFill>
                  <a:srgbClr val="000000"/>
                </a:solidFill>
                <a:effectLst/>
                <a:latin typeface="Times New Roman" charset="0"/>
                <a:ea typeface="ＭＳ Ｐゴシック" charset="-128"/>
                <a:cs typeface="ＭＳ Ｐゴシック" charset="-128"/>
              </a:rPr>
              <a:t>a,b</a:t>
            </a:r>
            <a:r>
              <a:rPr lang="en-US" sz="1200" b="1" kern="1200" dirty="0" smtClean="0">
                <a:solidFill>
                  <a:srgbClr val="000000"/>
                </a:solidFill>
                <a:effectLst/>
                <a:latin typeface="Times New Roman" charset="0"/>
                <a:ea typeface="ＭＳ Ｐゴシック" charset="-128"/>
                <a:cs typeface="ＭＳ Ｐゴシック" charset="-128"/>
              </a:rPr>
              <a:t>)</a:t>
            </a:r>
            <a:r>
              <a:rPr lang="en-US" sz="1200" kern="1200" dirty="0" smtClean="0">
                <a:solidFill>
                  <a:srgbClr val="000000"/>
                </a:solidFill>
                <a:effectLst/>
                <a:latin typeface="Times New Roman" charset="0"/>
                <a:ea typeface="ＭＳ Ｐゴシック" charset="-128"/>
                <a:cs typeface="ＭＳ Ｐゴシック" charset="-128"/>
              </a:rPr>
              <a:t>, </a:t>
            </a:r>
            <a:r>
              <a:rPr lang="en-US" sz="1200" kern="1200" dirty="0" err="1" smtClean="0">
                <a:solidFill>
                  <a:srgbClr val="000000"/>
                </a:solidFill>
                <a:effectLst/>
                <a:latin typeface="Times New Roman" charset="0"/>
                <a:ea typeface="ＭＳ Ｐゴシック" charset="-128"/>
                <a:cs typeface="ＭＳ Ｐゴシック" charset="-128"/>
              </a:rPr>
              <a:t>ozonesonde</a:t>
            </a:r>
            <a:r>
              <a:rPr lang="en-US" sz="1200" kern="1200" dirty="0" smtClean="0">
                <a:solidFill>
                  <a:srgbClr val="000000"/>
                </a:solidFill>
                <a:effectLst/>
                <a:latin typeface="Times New Roman" charset="0"/>
                <a:ea typeface="ＭＳ Ｐゴシック" charset="-128"/>
                <a:cs typeface="ＭＳ Ｐゴシック" charset="-128"/>
              </a:rPr>
              <a:t> are smoothed by IASI+GOME-2 AVKs and in lower panels </a:t>
            </a:r>
            <a:r>
              <a:rPr lang="en-US" sz="1200" b="1" kern="1200" dirty="0" smtClean="0">
                <a:solidFill>
                  <a:srgbClr val="000000"/>
                </a:solidFill>
                <a:effectLst/>
                <a:latin typeface="Times New Roman" charset="0"/>
                <a:ea typeface="ＭＳ Ｐゴシック" charset="-128"/>
                <a:cs typeface="ＭＳ Ｐゴシック" charset="-128"/>
              </a:rPr>
              <a:t>(</a:t>
            </a:r>
            <a:r>
              <a:rPr lang="en-US" sz="1200" b="1" kern="1200" dirty="0" err="1" smtClean="0">
                <a:solidFill>
                  <a:srgbClr val="000000"/>
                </a:solidFill>
                <a:effectLst/>
                <a:latin typeface="Times New Roman" charset="0"/>
                <a:ea typeface="ＭＳ Ｐゴシック" charset="-128"/>
                <a:cs typeface="ＭＳ Ｐゴシック" charset="-128"/>
              </a:rPr>
              <a:t>c,d</a:t>
            </a:r>
            <a:r>
              <a:rPr lang="en-US" sz="1200" b="1" kern="1200" dirty="0" smtClean="0">
                <a:solidFill>
                  <a:srgbClr val="000000"/>
                </a:solidFill>
                <a:effectLst/>
                <a:latin typeface="Times New Roman" charset="0"/>
                <a:ea typeface="ＭＳ Ｐゴシック" charset="-128"/>
                <a:cs typeface="ＭＳ Ｐゴシック" charset="-128"/>
              </a:rPr>
              <a:t>)</a:t>
            </a:r>
            <a:r>
              <a:rPr lang="en-US" sz="1200" kern="1200" dirty="0" smtClean="0">
                <a:solidFill>
                  <a:srgbClr val="000000"/>
                </a:solidFill>
                <a:effectLst/>
                <a:latin typeface="Times New Roman" charset="0"/>
                <a:ea typeface="ＭＳ Ｐゴシック" charset="-128"/>
                <a:cs typeface="ＭＳ Ｐゴシック" charset="-128"/>
              </a:rPr>
              <a:t>, raw </a:t>
            </a:r>
            <a:r>
              <a:rPr lang="en-US" sz="1200" kern="1200" dirty="0" err="1" smtClean="0">
                <a:solidFill>
                  <a:srgbClr val="000000"/>
                </a:solidFill>
                <a:effectLst/>
                <a:latin typeface="Times New Roman" charset="0"/>
                <a:ea typeface="ＭＳ Ｐゴシック" charset="-128"/>
                <a:cs typeface="ＭＳ Ｐゴシック" charset="-128"/>
              </a:rPr>
              <a:t>ozonesonde</a:t>
            </a:r>
            <a:r>
              <a:rPr lang="en-US" sz="1200" kern="1200" dirty="0" smtClean="0">
                <a:solidFill>
                  <a:srgbClr val="000000"/>
                </a:solidFill>
                <a:effectLst/>
                <a:latin typeface="Times New Roman" charset="0"/>
                <a:ea typeface="ＭＳ Ｐゴシック" charset="-128"/>
                <a:cs typeface="ＭＳ Ｐゴシック" charset="-128"/>
              </a:rPr>
              <a:t> measurements are considered. Dashed lines are straight lines crossing zero with slope equal to one. </a:t>
            </a:r>
            <a:endParaRPr lang="en-US" dirty="0" smtClean="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38</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talk presents some of the background and motivation for our recently funded proposal</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42</a:t>
            </a:fld>
            <a:endParaRPr lang="en-US"/>
          </a:p>
        </p:txBody>
      </p:sp>
    </p:spTree>
    <p:extLst>
      <p:ext uri="{BB962C8B-B14F-4D97-AF65-F5344CB8AC3E}">
        <p14:creationId xmlns:p14="http://schemas.microsoft.com/office/powerpoint/2010/main" val="4154554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B28B48-2462-D149-A174-347C1F6A6C18}" type="slidenum">
              <a:rPr lang="en-US">
                <a:latin typeface="Arial" pitchFamily="26" charset="0"/>
                <a:ea typeface="ＭＳ Ｐゴシック" pitchFamily="26" charset="-128"/>
                <a:cs typeface="ＭＳ Ｐゴシック" pitchFamily="26" charset="-128"/>
              </a:rPr>
              <a:pPr/>
              <a:t>43</a:t>
            </a:fld>
            <a:endParaRPr lang="en-US">
              <a:latin typeface="Arial" pitchFamily="26" charset="0"/>
              <a:ea typeface="ＭＳ Ｐゴシック" pitchFamily="26" charset="-128"/>
              <a:cs typeface="ＭＳ Ｐゴシック" pitchFamily="26"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I have been working on an instrument that is making a vital contribution to our understanding of atmospheric composition, its coupling to climate and the Earth system.  It’s called the Tropospheric Emission Spectrometer, launched aboard the Aura spacecraft (shown here to the left) in 2004 a part of NASA’s Earth Observing System.  The keyhole at the base of Aura is TES and is suggestive of its two modes of operation: nadir and limb.  The nadir mode looks down and has a horizontal footprint of 0.5x5km for each of its 16 detectors.  Averaged together, leads to a footprint of 8x5km. The limb mode peers backwards and has a spatial footprint of 2.3x23km. </a:t>
            </a:r>
          </a:p>
          <a:p>
            <a:pPr eaLnBrk="1" hangingPunct="1"/>
            <a:endParaRPr lang="en-US">
              <a:latin typeface="Arial" pitchFamily="26" charset="0"/>
              <a:ea typeface="ＭＳ Ｐゴシック" pitchFamily="26" charset="-128"/>
              <a:cs typeface="ＭＳ Ｐゴシック" pitchFamily="26" charset="-128"/>
            </a:endParaRPr>
          </a:p>
          <a:p>
            <a:pPr eaLnBrk="1" hangingPunct="1"/>
            <a:r>
              <a:rPr lang="en-US">
                <a:latin typeface="Arial" pitchFamily="26" charset="0"/>
                <a:ea typeface="ＭＳ Ｐゴシック" pitchFamily="26" charset="-128"/>
                <a:cs typeface="ＭＳ Ｐゴシック" pitchFamily="26" charset="-128"/>
              </a:rPr>
              <a:t>What does TES measure? Thermal spectral radiation an example of which is shown in the middle figure.  The resolution of this spectrum, which we will discuss momentarily, is key to obtaining vertical information about atmospheric constituents.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RRTMG is the Rapid</a:t>
            </a:r>
            <a:r>
              <a:rPr lang="en-US" baseline="0" dirty="0" smtClean="0"/>
              <a:t> </a:t>
            </a:r>
            <a:r>
              <a:rPr lang="en-US" baseline="0" dirty="0" err="1" smtClean="0"/>
              <a:t>Radiative</a:t>
            </a:r>
            <a:r>
              <a:rPr lang="en-US" baseline="0" dirty="0" smtClean="0"/>
              <a:t> Transfer </a:t>
            </a:r>
            <a:r>
              <a:rPr lang="en-US" baseline="0" smtClean="0"/>
              <a:t>Model for GCMs  from AER</a:t>
            </a:r>
            <a:endParaRPr lang="en-US"/>
          </a:p>
        </p:txBody>
      </p:sp>
      <p:sp>
        <p:nvSpPr>
          <p:cNvPr id="4" name="Slide Number Placeholder 3"/>
          <p:cNvSpPr>
            <a:spLocks noGrp="1"/>
          </p:cNvSpPr>
          <p:nvPr>
            <p:ph type="sldNum" idx="10"/>
          </p:nvPr>
        </p:nvSpPr>
        <p:spPr/>
        <p:txBody>
          <a:bodyPr/>
          <a:lstStyle/>
          <a:p>
            <a:fld id="{451581C2-D0CB-494F-9C33-2295D7C10B93}" type="slidenum">
              <a:rPr lang="en-US" smtClean="0"/>
              <a:pPr/>
              <a:t>46</a:t>
            </a:fld>
            <a:endParaRPr lang="en-US"/>
          </a:p>
        </p:txBody>
      </p:sp>
    </p:spTree>
    <p:extLst>
      <p:ext uri="{BB962C8B-B14F-4D97-AF65-F5344CB8AC3E}">
        <p14:creationId xmlns:p14="http://schemas.microsoft.com/office/powerpoint/2010/main" val="94989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B28B48-2462-D149-A174-347C1F6A6C18}" type="slidenum">
              <a:rPr lang="en-US">
                <a:latin typeface="Arial" pitchFamily="26" charset="0"/>
                <a:ea typeface="ＭＳ Ｐゴシック" pitchFamily="26" charset="-128"/>
                <a:cs typeface="ＭＳ Ｐゴシック" pitchFamily="26" charset="-128"/>
              </a:rPr>
              <a:pPr/>
              <a:t>3</a:t>
            </a:fld>
            <a:endParaRPr lang="en-US">
              <a:latin typeface="Arial" pitchFamily="26" charset="0"/>
              <a:ea typeface="ＭＳ Ｐゴシック" pitchFamily="26" charset="-128"/>
              <a:cs typeface="ＭＳ Ｐゴシック" pitchFamily="26"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I have been working on an instrument that is making a vital contribution to our understanding of atmospheric composition, its coupling to climate and the Earth system.  It’s called the Tropospheric Emission Spectrometer, launched aboard the Aura spacecraft (shown here to the left) in 2004 a part of NASA’s Earth Observing System.  The keyhole at the base of Aura is TES and is suggestive of its two modes of operation: nadir and limb.  The nadir mode looks down and has a horizontal footprint of 0.5x5km for each of its 16 detectors.  Averaged together, leads to a footprint of 8x5km. The limb mode peers backwards and has a spatial footprint of 2.3x23km. </a:t>
            </a:r>
          </a:p>
          <a:p>
            <a:pPr eaLnBrk="1" hangingPunct="1"/>
            <a:endParaRPr lang="en-US">
              <a:latin typeface="Arial" pitchFamily="26" charset="0"/>
              <a:ea typeface="ＭＳ Ｐゴシック" pitchFamily="26" charset="-128"/>
              <a:cs typeface="ＭＳ Ｐゴシック" pitchFamily="26" charset="-128"/>
            </a:endParaRPr>
          </a:p>
          <a:p>
            <a:pPr eaLnBrk="1" hangingPunct="1"/>
            <a:r>
              <a:rPr lang="en-US">
                <a:latin typeface="Arial" pitchFamily="26" charset="0"/>
                <a:ea typeface="ＭＳ Ｐゴシック" pitchFamily="26" charset="-128"/>
                <a:cs typeface="ＭＳ Ｐゴシック" pitchFamily="26" charset="-128"/>
              </a:rPr>
              <a:t>What does TES measure? Thermal spectral radiation an example of which is shown in the middle figure.  The resolution of this spectrum, which we will discuss momentarily, is key to obtaining vertical information about atmospheric constituents.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49</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50</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700">
                <a:solidFill>
                  <a:schemeClr val="tx1"/>
                </a:solidFill>
                <a:latin typeface="Arial" charset="0"/>
                <a:ea typeface="ＭＳ Ｐゴシック" charset="0"/>
                <a:cs typeface="ＭＳ Ｐゴシック" charset="0"/>
              </a:defRPr>
            </a:lvl1pPr>
            <a:lvl2pPr marL="42263528" indent="-41754116"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509412" eaLnBrk="0" fontAlgn="base" hangingPunct="0">
              <a:spcBef>
                <a:spcPct val="0"/>
              </a:spcBef>
              <a:spcAft>
                <a:spcPct val="0"/>
              </a:spcAft>
              <a:defRPr sz="2700">
                <a:solidFill>
                  <a:schemeClr val="tx1"/>
                </a:solidFill>
                <a:latin typeface="Arial" charset="0"/>
                <a:ea typeface="ＭＳ Ｐゴシック" charset="0"/>
              </a:defRPr>
            </a:lvl6pPr>
            <a:lvl7pPr marL="1018824" eaLnBrk="0" fontAlgn="base" hangingPunct="0">
              <a:spcBef>
                <a:spcPct val="0"/>
              </a:spcBef>
              <a:spcAft>
                <a:spcPct val="0"/>
              </a:spcAft>
              <a:defRPr sz="2700">
                <a:solidFill>
                  <a:schemeClr val="tx1"/>
                </a:solidFill>
                <a:latin typeface="Arial" charset="0"/>
                <a:ea typeface="ＭＳ Ｐゴシック" charset="0"/>
              </a:defRPr>
            </a:lvl7pPr>
            <a:lvl8pPr marL="1528237" eaLnBrk="0" fontAlgn="base" hangingPunct="0">
              <a:spcBef>
                <a:spcPct val="0"/>
              </a:spcBef>
              <a:spcAft>
                <a:spcPct val="0"/>
              </a:spcAft>
              <a:defRPr sz="2700">
                <a:solidFill>
                  <a:schemeClr val="tx1"/>
                </a:solidFill>
                <a:latin typeface="Arial" charset="0"/>
                <a:ea typeface="ＭＳ Ｐゴシック" charset="0"/>
              </a:defRPr>
            </a:lvl8pPr>
            <a:lvl9pPr marL="2037649"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B1C2A54A-E13A-BE47-84C2-12F246E89230}" type="slidenum">
              <a:rPr lang="en-US" sz="1300">
                <a:latin typeface="Calibri" charset="0"/>
              </a:rPr>
              <a:pPr eaLnBrk="1" hangingPunct="1"/>
              <a:t>54</a:t>
            </a:fld>
            <a:endParaRPr lang="en-US" sz="13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C08E5B5-61B0-8646-86C6-807E116B54C7}" type="slidenum">
              <a:rPr lang="en-US">
                <a:latin typeface="Arial" pitchFamily="26" charset="0"/>
                <a:ea typeface="ＭＳ Ｐゴシック" pitchFamily="26" charset="-128"/>
                <a:cs typeface="ＭＳ Ｐゴシック" pitchFamily="26" charset="-128"/>
              </a:rPr>
              <a:pPr/>
              <a:t>56</a:t>
            </a:fld>
            <a:endParaRPr lang="en-US">
              <a:latin typeface="Arial" pitchFamily="26" charset="0"/>
              <a:ea typeface="ＭＳ Ｐゴシック" pitchFamily="26" charset="-128"/>
              <a:cs typeface="ＭＳ Ｐゴシック" pitchFamily="26" charset="-128"/>
            </a:endParaRPr>
          </a:p>
        </p:txBody>
      </p:sp>
      <p:sp>
        <p:nvSpPr>
          <p:cNvPr id="32771" name="Rectangle 2"/>
          <p:cNvSpPr>
            <a:spLocks noGrp="1" noRot="1" noChangeAspect="1" noChangeArrowheads="1" noTextEdit="1"/>
          </p:cNvSpPr>
          <p:nvPr>
            <p:ph type="sldImg"/>
          </p:nvPr>
        </p:nvSpPr>
        <p:spPr>
          <a:xfrm>
            <a:off x="1371600" y="755650"/>
            <a:ext cx="5029200" cy="3771900"/>
          </a:xfrm>
          <a:solidFill>
            <a:srgbClr val="FFFFFF"/>
          </a:solidFill>
          <a:ln/>
        </p:spPr>
      </p:sp>
      <p:sp>
        <p:nvSpPr>
          <p:cNvPr id="32772" name="Rectangle 3"/>
          <p:cNvSpPr>
            <a:spLocks noGrp="1" noChangeArrowheads="1"/>
          </p:cNvSpPr>
          <p:nvPr>
            <p:ph type="body" idx="1"/>
          </p:nvPr>
        </p:nvSpPr>
        <p:spPr>
          <a:xfrm>
            <a:off x="777240" y="4777742"/>
            <a:ext cx="6217920" cy="4524534"/>
          </a:xfrm>
          <a:solidFill>
            <a:srgbClr val="FFFFFF"/>
          </a:solidFill>
          <a:ln>
            <a:solidFill>
              <a:srgbClr val="000000"/>
            </a:solidFill>
          </a:ln>
        </p:spPr>
        <p:txBody>
          <a:bodyPr lIns="99970" tIns="49985" rIns="99970" bIns="49985"/>
          <a:lstStyle/>
          <a:p>
            <a:pPr eaLnBrk="1" hangingPunct="1"/>
            <a:endParaRPr lang="en-US" sz="900"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POINTS:</a:t>
            </a:r>
            <a:r>
              <a:rPr lang="en-US" baseline="0" dirty="0" smtClean="0"/>
              <a:t> low bias in tropical upper troposphere, TES matches </a:t>
            </a:r>
            <a:r>
              <a:rPr lang="en-US" baseline="0" dirty="0" err="1" smtClean="0"/>
              <a:t>sondes</a:t>
            </a:r>
            <a:r>
              <a:rPr lang="en-US" baseline="0" dirty="0" smtClean="0"/>
              <a:t>. But </a:t>
            </a:r>
            <a:r>
              <a:rPr lang="en-US" baseline="0" dirty="0" err="1" smtClean="0"/>
              <a:t>sondes</a:t>
            </a:r>
            <a:r>
              <a:rPr lang="en-US" baseline="0" dirty="0" smtClean="0"/>
              <a:t> are sparse. </a:t>
            </a:r>
            <a:endParaRPr lang="en-US" dirty="0" smtClean="0"/>
          </a:p>
          <a:p>
            <a:endParaRPr lang="en-US" dirty="0" smtClean="0"/>
          </a:p>
          <a:p>
            <a:r>
              <a:rPr lang="en-US" dirty="0" smtClean="0"/>
              <a:t>Comparison of the annual cycle of ozone, between </a:t>
            </a:r>
            <a:r>
              <a:rPr lang="en-US" dirty="0" err="1" smtClean="0"/>
              <a:t>ozonesonde</a:t>
            </a:r>
            <a:r>
              <a:rPr lang="en-US" dirty="0" smtClean="0"/>
              <a:t> observations (black circles) and the ACCMIP</a:t>
            </a:r>
          </a:p>
          <a:p>
            <a:endParaRPr lang="en-US" dirty="0" smtClean="0"/>
          </a:p>
          <a:p>
            <a:r>
              <a:rPr lang="en-US" dirty="0" smtClean="0"/>
              <a:t>ensemble mean (solid red line), ACCMIP ensemble median (dashed red line) and the ACCENT ensemble mean (blue</a:t>
            </a:r>
          </a:p>
          <a:p>
            <a:endParaRPr lang="en-US" dirty="0" smtClean="0"/>
          </a:p>
          <a:p>
            <a:r>
              <a:rPr lang="en-US" dirty="0" smtClean="0"/>
              <a:t>line) (Stevenson et al., 2006). Ozone concentrations from TES (purple line) are also shown. ACCMIP model data is</a:t>
            </a:r>
          </a:p>
          <a:p>
            <a:endParaRPr lang="en-US" dirty="0" smtClean="0"/>
          </a:p>
          <a:p>
            <a:r>
              <a:rPr lang="en-US" dirty="0" smtClean="0"/>
              <a:t>from the 2000 time slice mean of the Historical experiment. Model and observational data were grouped into four</a:t>
            </a:r>
          </a:p>
          <a:p>
            <a:endParaRPr lang="en-US" dirty="0" smtClean="0"/>
          </a:p>
          <a:p>
            <a:r>
              <a:rPr lang="en-US" dirty="0" smtClean="0"/>
              <a:t>latitude bands (90</a:t>
            </a:r>
          </a:p>
          <a:p>
            <a:endParaRPr lang="en-US" dirty="0" smtClean="0"/>
          </a:p>
          <a:p>
            <a:r>
              <a:rPr lang="en-US" dirty="0" smtClean="0"/>
              <a:t>◦</a:t>
            </a:r>
          </a:p>
          <a:p>
            <a:endParaRPr lang="en-US" dirty="0" smtClean="0"/>
          </a:p>
          <a:p>
            <a:r>
              <a:rPr lang="en-US" dirty="0" smtClean="0"/>
              <a:t>S to 30</a:t>
            </a:r>
          </a:p>
          <a:p>
            <a:endParaRPr lang="en-US" dirty="0" smtClean="0"/>
          </a:p>
          <a:p>
            <a:r>
              <a:rPr lang="en-US" dirty="0" smtClean="0"/>
              <a:t>◦</a:t>
            </a:r>
          </a:p>
          <a:p>
            <a:endParaRPr lang="en-US" dirty="0" smtClean="0"/>
          </a:p>
          <a:p>
            <a:r>
              <a:rPr lang="en-US" dirty="0" smtClean="0"/>
              <a:t>S, 30</a:t>
            </a:r>
          </a:p>
          <a:p>
            <a:endParaRPr lang="en-US" dirty="0" smtClean="0"/>
          </a:p>
          <a:p>
            <a:r>
              <a:rPr lang="en-US" dirty="0" smtClean="0"/>
              <a:t>◦</a:t>
            </a:r>
          </a:p>
          <a:p>
            <a:endParaRPr lang="en-US" dirty="0" smtClean="0"/>
          </a:p>
          <a:p>
            <a:r>
              <a:rPr lang="en-US" dirty="0" smtClean="0"/>
              <a:t>S to 0</a:t>
            </a:r>
          </a:p>
          <a:p>
            <a:endParaRPr lang="en-US" dirty="0" smtClean="0"/>
          </a:p>
          <a:p>
            <a:r>
              <a:rPr lang="en-US" dirty="0" smtClean="0"/>
              <a:t>◦</a:t>
            </a:r>
          </a:p>
          <a:p>
            <a:endParaRPr lang="en-US" dirty="0" smtClean="0"/>
          </a:p>
          <a:p>
            <a:r>
              <a:rPr lang="en-US" dirty="0" smtClean="0"/>
              <a:t>, 0</a:t>
            </a:r>
          </a:p>
          <a:p>
            <a:endParaRPr lang="en-US" dirty="0" smtClean="0"/>
          </a:p>
          <a:p>
            <a:r>
              <a:rPr lang="en-US" dirty="0" smtClean="0"/>
              <a:t>◦</a:t>
            </a:r>
          </a:p>
          <a:p>
            <a:endParaRPr lang="en-US" dirty="0" smtClean="0"/>
          </a:p>
          <a:p>
            <a:r>
              <a:rPr lang="en-US" dirty="0" smtClean="0"/>
              <a:t>to 30</a:t>
            </a:r>
          </a:p>
          <a:p>
            <a:endParaRPr lang="en-US" dirty="0" smtClean="0"/>
          </a:p>
          <a:p>
            <a:r>
              <a:rPr lang="en-US" dirty="0" smtClean="0"/>
              <a:t>◦</a:t>
            </a:r>
          </a:p>
          <a:p>
            <a:endParaRPr lang="en-US" dirty="0" smtClean="0"/>
          </a:p>
          <a:p>
            <a:r>
              <a:rPr lang="en-US" dirty="0" smtClean="0"/>
              <a:t>N and 30</a:t>
            </a:r>
          </a:p>
          <a:p>
            <a:endParaRPr lang="en-US" dirty="0" smtClean="0"/>
          </a:p>
          <a:p>
            <a:r>
              <a:rPr lang="en-US" dirty="0" smtClean="0"/>
              <a:t>◦</a:t>
            </a:r>
          </a:p>
          <a:p>
            <a:endParaRPr lang="en-US" dirty="0" smtClean="0"/>
          </a:p>
          <a:p>
            <a:r>
              <a:rPr lang="en-US" dirty="0" smtClean="0"/>
              <a:t>N to 90</a:t>
            </a:r>
          </a:p>
          <a:p>
            <a:endParaRPr lang="en-US" dirty="0" smtClean="0"/>
          </a:p>
          <a:p>
            <a:r>
              <a:rPr lang="en-US" dirty="0" smtClean="0"/>
              <a:t>◦</a:t>
            </a:r>
          </a:p>
          <a:p>
            <a:endParaRPr lang="en-US" dirty="0" smtClean="0"/>
          </a:p>
          <a:p>
            <a:r>
              <a:rPr lang="en-US" dirty="0" smtClean="0"/>
              <a:t>N) and sampled at three altitudes (700 </a:t>
            </a:r>
            <a:r>
              <a:rPr lang="en-US" dirty="0" err="1" smtClean="0"/>
              <a:t>hPa</a:t>
            </a:r>
            <a:r>
              <a:rPr lang="en-US" dirty="0" smtClean="0"/>
              <a:t>,</a:t>
            </a:r>
          </a:p>
          <a:p>
            <a:endParaRPr lang="en-US" dirty="0" smtClean="0"/>
          </a:p>
          <a:p>
            <a:r>
              <a:rPr lang="en-US" dirty="0" smtClean="0"/>
              <a:t>500 </a:t>
            </a:r>
            <a:r>
              <a:rPr lang="en-US" dirty="0" err="1" smtClean="0"/>
              <a:t>hPa</a:t>
            </a:r>
            <a:r>
              <a:rPr lang="en-US" dirty="0" smtClean="0"/>
              <a:t> and 250 </a:t>
            </a:r>
            <a:r>
              <a:rPr lang="en-US" dirty="0" err="1" smtClean="0"/>
              <a:t>hPa</a:t>
            </a:r>
            <a:r>
              <a:rPr lang="en-US" dirty="0" smtClean="0"/>
              <a:t>), with the models sampled at the </a:t>
            </a:r>
            <a:r>
              <a:rPr lang="en-US" dirty="0" err="1" smtClean="0"/>
              <a:t>ozonesonde</a:t>
            </a:r>
            <a:r>
              <a:rPr lang="en-US" dirty="0" smtClean="0"/>
              <a:t> locations before averaging together. The individual</a:t>
            </a:r>
          </a:p>
          <a:p>
            <a:endParaRPr lang="en-US" dirty="0" smtClean="0"/>
          </a:p>
          <a:p>
            <a:r>
              <a:rPr lang="en-US" dirty="0" smtClean="0"/>
              <a:t>ACCMIP models are represented by the thin grey lines, with the grey shaded area indicating ±1 standard deviation</a:t>
            </a:r>
          </a:p>
          <a:p>
            <a:endParaRPr lang="en-US" dirty="0" smtClean="0"/>
          </a:p>
          <a:p>
            <a:r>
              <a:rPr lang="en-US" dirty="0" smtClean="0"/>
              <a:t>about the ACCMIP ensemble mean, showing the model spread. Error bars on the observations indicate the average</a:t>
            </a:r>
          </a:p>
          <a:p>
            <a:endParaRPr lang="en-US" dirty="0" smtClean="0"/>
          </a:p>
          <a:p>
            <a:r>
              <a:rPr lang="en-US" dirty="0" err="1" smtClean="0"/>
              <a:t>interannual</a:t>
            </a:r>
            <a:r>
              <a:rPr lang="en-US" dirty="0" smtClean="0"/>
              <a:t> standard deviation for each group of stations. The correlation (r) and mean </a:t>
            </a:r>
            <a:r>
              <a:rPr lang="en-US" dirty="0" err="1" smtClean="0"/>
              <a:t>normalised</a:t>
            </a:r>
            <a:r>
              <a:rPr lang="en-US" dirty="0" smtClean="0"/>
              <a:t> bias error (</a:t>
            </a:r>
            <a:r>
              <a:rPr lang="en-US" dirty="0" err="1" smtClean="0"/>
              <a:t>mnbe</a:t>
            </a:r>
            <a:r>
              <a:rPr lang="en-US" dirty="0" smtClean="0"/>
              <a:t>)</a:t>
            </a:r>
          </a:p>
          <a:p>
            <a:endParaRPr lang="en-US" dirty="0" smtClean="0"/>
          </a:p>
          <a:p>
            <a:r>
              <a:rPr lang="en-US" dirty="0" smtClean="0"/>
              <a:t>for the ACCMIP (red) and ACCENT (blue) ensemble means versus the observations are also indicated in each panel.</a:t>
            </a:r>
          </a:p>
          <a:p>
            <a:endParaRPr lang="en-US" dirty="0" smtClean="0"/>
          </a:p>
          <a:p>
            <a:r>
              <a:rPr lang="en-US" dirty="0" smtClean="0"/>
              <a:t>This ﬁgure is an update of of Stevenson et al. (2006).</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59</a:t>
            </a:fld>
            <a:endParaRPr lang="en-US"/>
          </a:p>
        </p:txBody>
      </p:sp>
    </p:spTree>
    <p:extLst>
      <p:ext uri="{BB962C8B-B14F-4D97-AF65-F5344CB8AC3E}">
        <p14:creationId xmlns:p14="http://schemas.microsoft.com/office/powerpoint/2010/main" val="325311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ACCMIP estimates do not incorporate uncertainties in preindustrial emissions, </a:t>
            </a:r>
            <a:r>
              <a:rPr lang="en-US" sz="1200" dirty="0" err="1" smtClean="0">
                <a:solidFill>
                  <a:srgbClr val="000000"/>
                </a:solidFill>
              </a:rPr>
              <a:t>radiative</a:t>
            </a:r>
            <a:r>
              <a:rPr lang="en-US" sz="1200" dirty="0" smtClean="0">
                <a:solidFill>
                  <a:srgbClr val="000000"/>
                </a:solidFill>
              </a:rPr>
              <a:t> transfer etc.</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For IPCC AR5:</a:t>
            </a:r>
            <a:r>
              <a:rPr lang="en-US" baseline="0" dirty="0" smtClean="0"/>
              <a:t> </a:t>
            </a:r>
            <a:r>
              <a:rPr lang="en-US" sz="1200" kern="1200" dirty="0" smtClean="0">
                <a:solidFill>
                  <a:srgbClr val="000000"/>
                </a:solidFill>
                <a:effectLst/>
                <a:latin typeface="Times New Roman" charset="0"/>
                <a:ea typeface="ＭＳ Ｐゴシック" charset="-128"/>
                <a:cs typeface="ＭＳ Ｐゴシック" charset="-128"/>
              </a:rPr>
              <a:t>The best estimate of tropospheric ozone RF taking into account the ACCMIP models and the </a:t>
            </a:r>
            <a:r>
              <a:rPr lang="en-US" sz="1200" kern="1200" dirty="0" err="1" smtClean="0">
                <a:solidFill>
                  <a:srgbClr val="000000"/>
                </a:solidFill>
                <a:effectLst/>
                <a:latin typeface="Times New Roman" charset="0"/>
                <a:ea typeface="ＭＳ Ｐゴシック" charset="-128"/>
                <a:cs typeface="ＭＳ Ｐゴシック" charset="-128"/>
              </a:rPr>
              <a:t>Søvde</a:t>
            </a:r>
            <a:r>
              <a:rPr lang="en-US" sz="1200" kern="1200" dirty="0" smtClean="0">
                <a:solidFill>
                  <a:srgbClr val="000000"/>
                </a:solidFill>
                <a:effectLst/>
                <a:latin typeface="Times New Roman" charset="0"/>
                <a:ea typeface="ＭＳ Ｐゴシック" charset="-128"/>
                <a:cs typeface="ＭＳ Ｐゴシック" charset="-128"/>
              </a:rPr>
              <a:t> et al. (2011) results (the </a:t>
            </a:r>
            <a:r>
              <a:rPr lang="en-US" sz="1200" kern="1200" dirty="0" err="1" smtClean="0">
                <a:solidFill>
                  <a:srgbClr val="000000"/>
                </a:solidFill>
                <a:effectLst/>
                <a:latin typeface="Times New Roman" charset="0"/>
                <a:ea typeface="ＭＳ Ｐゴシック" charset="-128"/>
                <a:cs typeface="ＭＳ Ｐゴシック" charset="-128"/>
              </a:rPr>
              <a:t>Skeie</a:t>
            </a:r>
            <a:r>
              <a:rPr lang="en-US" sz="1200" kern="1200" dirty="0" smtClean="0">
                <a:solidFill>
                  <a:srgbClr val="000000"/>
                </a:solidFill>
                <a:effectLst/>
                <a:latin typeface="Times New Roman" charset="0"/>
                <a:ea typeface="ＭＳ Ｐゴシック" charset="-128"/>
                <a:cs typeface="ＭＳ Ｐゴシック" charset="-128"/>
              </a:rPr>
              <a:t> et al. (2011a) and </a:t>
            </a:r>
            <a:r>
              <a:rPr lang="en-US" sz="1200" kern="1200" dirty="0" err="1" smtClean="0">
                <a:solidFill>
                  <a:srgbClr val="000000"/>
                </a:solidFill>
                <a:effectLst/>
                <a:latin typeface="Times New Roman" charset="0"/>
                <a:ea typeface="ＭＳ Ｐゴシック" charset="-128"/>
                <a:cs typeface="ＭＳ Ｐゴシック" charset="-128"/>
              </a:rPr>
              <a:t>Shindell</a:t>
            </a:r>
            <a:r>
              <a:rPr lang="en-US" sz="1200" kern="1200" dirty="0" smtClean="0">
                <a:solidFill>
                  <a:srgbClr val="000000"/>
                </a:solidFill>
                <a:effectLst/>
                <a:latin typeface="Times New Roman" charset="0"/>
                <a:ea typeface="ＭＳ Ｐゴシック" charset="-128"/>
                <a:cs typeface="ＭＳ Ｐゴシック" charset="-128"/>
              </a:rPr>
              <a:t> et al. (2013a) models are included in ACCMIP) is 0.40 (0.20–0.60) W m–2. The quantifiable uncertainties come from the inter-model spread, (–0.11 to 0.11 W m–2) and the differences between </a:t>
            </a:r>
            <a:r>
              <a:rPr lang="en-US" sz="1200" kern="1200" dirty="0" err="1" smtClean="0">
                <a:solidFill>
                  <a:srgbClr val="000000"/>
                </a:solidFill>
                <a:effectLst/>
                <a:latin typeface="Times New Roman" charset="0"/>
                <a:ea typeface="ＭＳ Ｐゴシック" charset="-128"/>
                <a:cs typeface="ＭＳ Ｐゴシック" charset="-128"/>
              </a:rPr>
              <a:t>radiative</a:t>
            </a:r>
            <a:r>
              <a:rPr lang="en-US" sz="1200" kern="1200" dirty="0" smtClean="0">
                <a:solidFill>
                  <a:srgbClr val="000000"/>
                </a:solidFill>
                <a:effectLst/>
                <a:latin typeface="Times New Roman" charset="0"/>
                <a:ea typeface="ＭＳ Ｐゴシック" charset="-128"/>
                <a:cs typeface="ＭＳ Ｐゴシック" charset="-128"/>
              </a:rPr>
              <a:t> transfer models (–0.07 to 0.07 W m–2); all 5–95% confidence interval.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ＭＳ Ｐゴシック" charset="-128"/>
                <a:cs typeface="ＭＳ Ｐゴシック" charset="-128"/>
              </a:rPr>
              <a:t>Bowman et al. (2013) used satellite retrievals from the TES instrument to constrain the RF from the ACCMIP models. This reduced the inter-model uncertainty by 30%, however we still maintain overall the (–50% to +50%) 5–95% confidence range for AR5. </a:t>
            </a:r>
            <a:endParaRPr lang="en-US" dirty="0" smtClean="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63</a:t>
            </a:fld>
            <a:endParaRPr lang="en-US"/>
          </a:p>
        </p:txBody>
      </p:sp>
    </p:spTree>
    <p:extLst>
      <p:ext uri="{BB962C8B-B14F-4D97-AF65-F5344CB8AC3E}">
        <p14:creationId xmlns:p14="http://schemas.microsoft.com/office/powerpoint/2010/main" val="93661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ＭＳ Ｐゴシック" charset="-128"/>
                <a:cs typeface="ＭＳ Ｐゴシック" charset="-128"/>
              </a:rPr>
              <a:t>different amounts of </a:t>
            </a:r>
            <a:r>
              <a:rPr lang="en-US" sz="1200" kern="1200" dirty="0" err="1" smtClean="0">
                <a:solidFill>
                  <a:srgbClr val="000000"/>
                </a:solidFill>
                <a:effectLst/>
                <a:latin typeface="Times New Roman" charset="0"/>
                <a:ea typeface="ＭＳ Ｐゴシック" charset="-128"/>
                <a:cs typeface="ＭＳ Ｐゴシック" charset="-128"/>
              </a:rPr>
              <a:t>precipitable</a:t>
            </a:r>
            <a:r>
              <a:rPr lang="en-US" sz="1200" kern="1200" dirty="0" smtClean="0">
                <a:solidFill>
                  <a:srgbClr val="000000"/>
                </a:solidFill>
                <a:effectLst/>
                <a:latin typeface="Times New Roman" charset="0"/>
                <a:ea typeface="ＭＳ Ｐゴシック" charset="-128"/>
                <a:cs typeface="ＭＳ Ｐゴシック" charset="-128"/>
              </a:rPr>
              <a:t> water vapor can change the tropical clear-sky LWRE of tropospheric ozone by up to a factor of 5. Regions of high humidity lead to a relatively optically thick atmosphere where ozone variability has little impact on TOA flux variability, i.e., ozone and water vapor are </a:t>
            </a:r>
            <a:r>
              <a:rPr lang="en-US" sz="1200" kern="1200" dirty="0" err="1" smtClean="0">
                <a:solidFill>
                  <a:srgbClr val="000000"/>
                </a:solidFill>
                <a:effectLst/>
                <a:latin typeface="Times New Roman" charset="0"/>
                <a:ea typeface="ＭＳ Ｐゴシック" charset="-128"/>
                <a:cs typeface="ＭＳ Ｐゴシック" charset="-128"/>
              </a:rPr>
              <a:t>radiatively</a:t>
            </a:r>
            <a:r>
              <a:rPr lang="en-US" sz="1200" kern="1200" dirty="0" smtClean="0">
                <a:solidFill>
                  <a:srgbClr val="000000"/>
                </a:solidFill>
                <a:effectLst/>
                <a:latin typeface="Times New Roman" charset="0"/>
                <a:ea typeface="ＭＳ Ｐゴシック" charset="-128"/>
                <a:cs typeface="ＭＳ Ｐゴシック" charset="-128"/>
              </a:rPr>
              <a:t> coupled in the TOA flux. Changes in the spatial distribution of ozone precursor emissions, e.g., increases in Asia, coupled with changes in the hydrological cycle from climate change will lead to different patterns of ozone forcing.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66</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93782F4-B783-EF43-9D7D-6E8B74698FAF}" type="slidenum">
              <a:rPr lang="en-US">
                <a:latin typeface="Arial" pitchFamily="26" charset="0"/>
                <a:ea typeface="ＭＳ Ｐゴシック" pitchFamily="26" charset="-128"/>
                <a:cs typeface="ＭＳ Ｐゴシック" pitchFamily="26" charset="-128"/>
              </a:rPr>
              <a:pPr/>
              <a:t>4</a:t>
            </a:fld>
            <a:endParaRPr lang="en-US">
              <a:latin typeface="Arial" pitchFamily="26" charset="0"/>
              <a:ea typeface="ＭＳ Ｐゴシック" pitchFamily="26" charset="-128"/>
              <a:cs typeface="ＭＳ Ｐゴシック" pitchFamily="26"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assume everyone knows the important role of stratospheri</a:t>
            </a:r>
            <a:r>
              <a:rPr lang="en-US" baseline="0" dirty="0" smtClean="0"/>
              <a:t>c ozone in keeping us safe from UV rays</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5</a:t>
            </a:fld>
            <a:endParaRPr lang="en-US"/>
          </a:p>
        </p:txBody>
      </p:sp>
    </p:spTree>
    <p:extLst>
      <p:ext uri="{BB962C8B-B14F-4D97-AF65-F5344CB8AC3E}">
        <p14:creationId xmlns:p14="http://schemas.microsoft.com/office/powerpoint/2010/main" val="963042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B7982D6-F460-2A4B-98EB-D3E5B96F45AA}" type="slidenum">
              <a:rPr lang="en-US">
                <a:latin typeface="Arial" pitchFamily="26" charset="0"/>
                <a:ea typeface="ＭＳ Ｐゴシック" pitchFamily="26" charset="-128"/>
                <a:cs typeface="ＭＳ Ｐゴシック" pitchFamily="26" charset="-128"/>
              </a:rPr>
              <a:pPr/>
              <a:t>6</a:t>
            </a:fld>
            <a:endParaRPr lang="en-US">
              <a:latin typeface="Arial" pitchFamily="26" charset="0"/>
              <a:ea typeface="ＭＳ Ｐゴシック" pitchFamily="26" charset="-128"/>
              <a:cs typeface="ＭＳ Ｐゴシック" pitchFamily="26" charset="-128"/>
            </a:endParaRPr>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marL="457200" marR="0" lvl="1" indent="0" algn="l" defTabSz="457200" rtl="0" eaLnBrk="0" fontAlgn="base" latinLnBrk="0" hangingPunct="0">
              <a:lnSpc>
                <a:spcPct val="100000"/>
              </a:lnSpc>
              <a:spcBef>
                <a:spcPct val="0"/>
              </a:spcBef>
              <a:spcAft>
                <a:spcPct val="0"/>
              </a:spcAft>
              <a:buClr>
                <a:srgbClr val="000000"/>
              </a:buClr>
              <a:buSzPct val="100000"/>
              <a:buFontTx/>
              <a:buNone/>
              <a:tabLst/>
              <a:defRPr/>
            </a:pPr>
            <a:r>
              <a:rPr lang="en-US" dirty="0" smtClean="0">
                <a:latin typeface="Arial" pitchFamily="26" charset="0"/>
                <a:ea typeface="ＭＳ Ｐゴシック" pitchFamily="26" charset="-128"/>
                <a:cs typeface="ＭＳ Ｐゴシック" pitchFamily="26" charset="-128"/>
              </a:rPr>
              <a:t>The figure on the left doesn’t show O3 shortwave</a:t>
            </a:r>
            <a:r>
              <a:rPr lang="en-US" baseline="0" dirty="0" smtClean="0">
                <a:latin typeface="Arial" pitchFamily="26" charset="0"/>
                <a:ea typeface="ＭＳ Ｐゴシック" pitchFamily="26" charset="-128"/>
                <a:cs typeface="ＭＳ Ｐゴシック" pitchFamily="26" charset="-128"/>
              </a:rPr>
              <a:t> absorption, which is about 3 times smaller than IR absorption. </a:t>
            </a:r>
            <a:r>
              <a:rPr lang="en-US" dirty="0" smtClean="0">
                <a:latin typeface="Arial" pitchFamily="26" charset="0"/>
                <a:ea typeface="ＭＳ Ｐゴシック" pitchFamily="26" charset="-128"/>
                <a:cs typeface="ＭＳ Ｐゴシック" pitchFamily="26" charset="-128"/>
              </a:rPr>
              <a:t>IPCC</a:t>
            </a:r>
            <a:r>
              <a:rPr lang="en-US" baseline="0" dirty="0" smtClean="0">
                <a:latin typeface="Arial" pitchFamily="26" charset="0"/>
                <a:ea typeface="ＭＳ Ｐゴシック" pitchFamily="26" charset="-128"/>
                <a:cs typeface="ＭＳ Ｐゴシック" pitchFamily="26" charset="-128"/>
              </a:rPr>
              <a:t> AR5 Fig. 8.15. Bar chart for RF (hatched) and ERF (solid).</a:t>
            </a:r>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ERF more realistic</a:t>
            </a:r>
            <a:r>
              <a:rPr lang="en-US" baseline="0" dirty="0" smtClean="0"/>
              <a:t> since </a:t>
            </a:r>
            <a:r>
              <a:rPr lang="en-US" baseline="0" dirty="0" err="1" smtClean="0"/>
              <a:t>tropopause</a:t>
            </a:r>
            <a:r>
              <a:rPr lang="en-US" baseline="0" dirty="0" smtClean="0"/>
              <a:t> can change as well (fixed SST) </a:t>
            </a:r>
            <a:r>
              <a:rPr lang="en-US" sz="1200" kern="1200" dirty="0" smtClean="0">
                <a:solidFill>
                  <a:srgbClr val="000000"/>
                </a:solidFill>
                <a:effectLst/>
                <a:latin typeface="Times New Roman" charset="0"/>
                <a:ea typeface="ＭＳ Ｐゴシック" charset="-128"/>
                <a:cs typeface="ＭＳ Ｐゴシック" charset="-128"/>
              </a:rPr>
              <a:t>Calculation of ERF requires longer simulations with more complex models than calculation of RF, but the inclusion of the additional rapid adjustments makes ERF a better indicator of the eventual global mean temperature response, especially for aerosols. </a:t>
            </a:r>
            <a:endParaRPr lang="en-US" dirty="0" smtClean="0">
              <a:effectLst/>
            </a:endParaRPr>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7</a:t>
            </a:fld>
            <a:endParaRPr lang="en-US"/>
          </a:p>
        </p:txBody>
      </p:sp>
    </p:spTree>
    <p:extLst>
      <p:ext uri="{BB962C8B-B14F-4D97-AF65-F5344CB8AC3E}">
        <p14:creationId xmlns:p14="http://schemas.microsoft.com/office/powerpoint/2010/main" val="360343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7A1BC48-B0C6-1E46-B4EE-699DE00AD3A1}" type="slidenum">
              <a:rPr lang="en-US">
                <a:latin typeface="Arial" pitchFamily="26" charset="0"/>
                <a:ea typeface="ＭＳ Ｐゴシック" pitchFamily="26" charset="-128"/>
                <a:cs typeface="ＭＳ Ｐゴシック" pitchFamily="26" charset="-128"/>
              </a:rPr>
              <a:pPr/>
              <a:t>8</a:t>
            </a:fld>
            <a:endParaRPr lang="en-US">
              <a:latin typeface="Arial" pitchFamily="26" charset="0"/>
              <a:ea typeface="ＭＳ Ｐゴシック" pitchFamily="26" charset="-128"/>
              <a:cs typeface="ＭＳ Ｐゴシック" pitchFamily="26" charset="-128"/>
            </a:endParaRPr>
          </a:p>
        </p:txBody>
      </p:sp>
      <p:sp>
        <p:nvSpPr>
          <p:cNvPr id="30723" name="Rectangle 1026"/>
          <p:cNvSpPr>
            <a:spLocks noGrp="1" noRot="1" noChangeAspect="1" noChangeArrowheads="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Ozone plays a critical role in chemistry climate coupling, both in the direct radiative effect (the absorption of outgoing longwave radiation--discussed earlier by Helen Worden)</a:t>
            </a:r>
          </a:p>
          <a:p>
            <a:pPr eaLnBrk="1" hangingPunct="1"/>
            <a:endParaRPr lang="en-US">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B28B48-2462-D149-A174-347C1F6A6C18}" type="slidenum">
              <a:rPr lang="en-US">
                <a:latin typeface="Arial" pitchFamily="26" charset="0"/>
                <a:ea typeface="ＭＳ Ｐゴシック" pitchFamily="26" charset="-128"/>
                <a:cs typeface="ＭＳ Ｐゴシック" pitchFamily="26" charset="-128"/>
              </a:rPr>
              <a:pPr/>
              <a:t>12</a:t>
            </a:fld>
            <a:endParaRPr lang="en-US">
              <a:latin typeface="Arial" pitchFamily="26" charset="0"/>
              <a:ea typeface="ＭＳ Ｐゴシック" pitchFamily="26" charset="-128"/>
              <a:cs typeface="ＭＳ Ｐゴシック" pitchFamily="26"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I have been working on an instrument that is making a vital contribution to our understanding of atmospheric composition, its coupling to climate and the Earth system.  It’s called the Tropospheric Emission Spectrometer, launched aboard the Aura spacecraft (shown here to the left) in 2004 a part of NASA’s Earth Observing System.  The keyhole at the base of Aura is TES and is suggestive of its two modes of operation: nadir and limb.  The nadir mode looks down and has a horizontal footprint of 0.5x5km for each of its 16 detectors.  Averaged together, leads to a footprint of 8x5km. The limb mode peers backwards and has a spatial footprint of 2.3x23km. </a:t>
            </a:r>
          </a:p>
          <a:p>
            <a:pPr eaLnBrk="1" hangingPunct="1"/>
            <a:endParaRPr lang="en-US">
              <a:latin typeface="Arial" pitchFamily="26" charset="0"/>
              <a:ea typeface="ＭＳ Ｐゴシック" pitchFamily="26" charset="-128"/>
              <a:cs typeface="ＭＳ Ｐゴシック" pitchFamily="26" charset="-128"/>
            </a:endParaRPr>
          </a:p>
          <a:p>
            <a:pPr eaLnBrk="1" hangingPunct="1"/>
            <a:r>
              <a:rPr lang="en-US">
                <a:latin typeface="Arial" pitchFamily="26" charset="0"/>
                <a:ea typeface="ＭＳ Ｐゴシック" pitchFamily="26" charset="-128"/>
                <a:cs typeface="ＭＳ Ｐゴシック" pitchFamily="26" charset="-128"/>
              </a:rPr>
              <a:t>What does TES measure? Thermal spectral radiation an example of which is shown in the middle figure.  The resolution of this spectrum, which we will discuss momentarily, is key to obtaining vertical information about atmospheric constituents.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spectral resolution,</a:t>
            </a:r>
            <a:r>
              <a:rPr lang="en-US" baseline="0" dirty="0" smtClean="0"/>
              <a:t> we explicitly account for the effect of water vapor when we integrate over the O3 band </a:t>
            </a:r>
            <a:r>
              <a:rPr lang="en-US" baseline="0" dirty="0" err="1" smtClean="0"/>
              <a:t>Jacobians</a:t>
            </a:r>
            <a:r>
              <a:rPr lang="en-US" baseline="0" dirty="0" smtClean="0"/>
              <a:t> since the O3 </a:t>
            </a:r>
            <a:r>
              <a:rPr lang="en-US" baseline="0" dirty="0" err="1" smtClean="0"/>
              <a:t>Jacobians</a:t>
            </a:r>
            <a:r>
              <a:rPr lang="en-US" baseline="0" dirty="0" smtClean="0"/>
              <a:t> are zeroed out when there is a strong H2O line.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13</a:t>
            </a:fld>
            <a:endParaRPr lang="en-US"/>
          </a:p>
        </p:txBody>
      </p:sp>
    </p:spTree>
    <p:extLst>
      <p:ext uri="{BB962C8B-B14F-4D97-AF65-F5344CB8AC3E}">
        <p14:creationId xmlns:p14="http://schemas.microsoft.com/office/powerpoint/2010/main" val="242447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E1461B-B7BB-EB46-8D91-643874FA9F96}" type="datetime1">
              <a:rPr lang="en-US"/>
              <a:pPr/>
              <a:t>10/17/14</a:t>
            </a:fld>
            <a:endParaRPr lang="en-US"/>
          </a:p>
        </p:txBody>
      </p:sp>
      <p:sp>
        <p:nvSpPr>
          <p:cNvPr id="5" name="Footer Placeholder 4"/>
          <p:cNvSpPr>
            <a:spLocks noGrp="1"/>
          </p:cNvSpPr>
          <p:nvPr>
            <p:ph type="ftr" sz="quarter" idx="11"/>
          </p:nvPr>
        </p:nvSpPr>
        <p:spPr>
          <a:xfrm>
            <a:off x="3440112" y="7153100"/>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7727950" y="7158037"/>
            <a:ext cx="2352675" cy="401638"/>
          </a:xfrm>
          <a:prstGeom prst="rect">
            <a:avLst/>
          </a:prstGeom>
        </p:spPr>
        <p:txBody>
          <a:bodyPr/>
          <a:lstStyle>
            <a:lvl1pPr>
              <a:defRPr/>
            </a:lvl1pPr>
          </a:lstStyle>
          <a:p>
            <a:fld id="{8442C1A4-296A-0F4A-90B2-7E3457CDAC22}" type="slidenum">
              <a:rPr lang="en-US"/>
              <a:pPr/>
              <a:t>‹#›</a:t>
            </a:fld>
            <a:endParaRPr lang="en-US"/>
          </a:p>
        </p:txBody>
      </p:sp>
    </p:spTree>
    <p:extLst>
      <p:ext uri="{BB962C8B-B14F-4D97-AF65-F5344CB8AC3E}">
        <p14:creationId xmlns:p14="http://schemas.microsoft.com/office/powerpoint/2010/main" val="9627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1946E4-F0DC-7444-B0AF-DE7234266335}" type="datetime1">
              <a:rPr lang="en-US"/>
              <a:pPr/>
              <a:t>10/17/14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57A7183E-BC38-D348-BB0A-64F1029EB89A}" type="slidenum">
              <a:rPr lang="en-US"/>
              <a:pPr/>
              <a:t>‹#›</a:t>
            </a:fld>
            <a:endParaRPr lang="en-US"/>
          </a:p>
        </p:txBody>
      </p:sp>
    </p:spTree>
    <p:extLst>
      <p:ext uri="{BB962C8B-B14F-4D97-AF65-F5344CB8AC3E}">
        <p14:creationId xmlns:p14="http://schemas.microsoft.com/office/powerpoint/2010/main" val="267920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4031" y="302738"/>
            <a:ext cx="6636411"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D7DD7-0BBE-9D49-B2C7-66DE17B2B114}" type="datetime1">
              <a:rPr lang="en-US"/>
              <a:pPr/>
              <a:t>10/17/14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77595A4-E48B-C74A-8D6C-493D77F1CE59}" type="slidenum">
              <a:rPr lang="en-US"/>
              <a:pPr/>
              <a:t>‹#›</a:t>
            </a:fld>
            <a:endParaRPr lang="en-US"/>
          </a:p>
        </p:txBody>
      </p:sp>
    </p:spTree>
    <p:extLst>
      <p:ext uri="{BB962C8B-B14F-4D97-AF65-F5344CB8AC3E}">
        <p14:creationId xmlns:p14="http://schemas.microsoft.com/office/powerpoint/2010/main" val="116046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xfrm>
            <a:off x="3444214" y="6971700"/>
            <a:ext cx="3192198" cy="503978"/>
          </a:xfrm>
          <a:prstGeom prst="rect">
            <a:avLst/>
          </a:prstGeom>
          <a:ln/>
        </p:spPr>
        <p:txBody>
          <a:bodyPr lIns="100794" tIns="50397" rIns="100794" bIns="50397"/>
          <a:lstStyle>
            <a:lvl1pPr>
              <a:defRPr/>
            </a:lvl1pPr>
          </a:lstStyle>
          <a:p>
            <a:pPr>
              <a:defRPr/>
            </a:pPr>
            <a:endParaRPr lang="en-US"/>
          </a:p>
        </p:txBody>
      </p:sp>
      <p:sp>
        <p:nvSpPr>
          <p:cNvPr id="4" name="Rectangle 7"/>
          <p:cNvSpPr>
            <a:spLocks noGrp="1" noChangeArrowheads="1"/>
          </p:cNvSpPr>
          <p:nvPr>
            <p:ph type="sldNum" sz="quarter" idx="12"/>
          </p:nvPr>
        </p:nvSpPr>
        <p:spPr>
          <a:xfrm>
            <a:off x="7224448" y="6971700"/>
            <a:ext cx="2100130" cy="503978"/>
          </a:xfrm>
          <a:prstGeom prst="rect">
            <a:avLst/>
          </a:prstGeom>
          <a:ln/>
        </p:spPr>
        <p:txBody>
          <a:bodyPr lIns="100794" tIns="50397" rIns="100794" bIns="50397"/>
          <a:lstStyle>
            <a:lvl1pPr>
              <a:defRPr/>
            </a:lvl1pPr>
          </a:lstStyle>
          <a:p>
            <a:pPr>
              <a:defRPr/>
            </a:pPr>
            <a:fld id="{4F28FAE1-D989-6A4D-9F1F-DCB24F93235F}" type="slidenum">
              <a:rPr lang="en-US"/>
              <a:pPr>
                <a:defRPr/>
              </a:pPr>
              <a:t>‹#›</a:t>
            </a:fld>
            <a:endParaRPr lang="en-US"/>
          </a:p>
        </p:txBody>
      </p:sp>
    </p:spTree>
    <p:extLst>
      <p:ext uri="{BB962C8B-B14F-4D97-AF65-F5344CB8AC3E}">
        <p14:creationId xmlns:p14="http://schemas.microsoft.com/office/powerpoint/2010/main" val="8862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8481E1-950D-5447-BA10-CB791D04E8BE}" type="datetime1">
              <a:rPr lang="en-US"/>
              <a:pPr/>
              <a:t>10/17/14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A065055B-5B43-4948-9F38-B1DF325D5759}" type="slidenum">
              <a:rPr lang="en-US"/>
              <a:pPr/>
              <a:t>‹#›</a:t>
            </a:fld>
            <a:endParaRPr lang="en-US"/>
          </a:p>
        </p:txBody>
      </p:sp>
    </p:spTree>
    <p:extLst>
      <p:ext uri="{BB962C8B-B14F-4D97-AF65-F5344CB8AC3E}">
        <p14:creationId xmlns:p14="http://schemas.microsoft.com/office/powerpoint/2010/main" val="118497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1">
                    <a:tint val="75000"/>
                  </a:schemeClr>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69B6BF22-4998-8747-87D4-6B54F328D031}" type="datetime1">
              <a:rPr lang="en-US"/>
              <a:pPr/>
              <a:t>10/17/14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96925C62-B774-2345-BE44-FCCD3D51CE33}" type="slidenum">
              <a:rPr lang="en-US"/>
              <a:pPr/>
              <a:t>‹#›</a:t>
            </a:fld>
            <a:endParaRPr lang="en-US"/>
          </a:p>
        </p:txBody>
      </p:sp>
    </p:spTree>
    <p:extLst>
      <p:ext uri="{BB962C8B-B14F-4D97-AF65-F5344CB8AC3E}">
        <p14:creationId xmlns:p14="http://schemas.microsoft.com/office/powerpoint/2010/main" val="129691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6DE56AC-9CA5-C045-BDCC-AB067771E7FB}" type="datetime1">
              <a:rPr lang="en-US"/>
              <a:pPr/>
              <a:t>10/17/14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1DF033E6-4314-AF4E-8546-F346B33148D5}" type="slidenum">
              <a:rPr lang="en-US"/>
              <a:pPr/>
              <a:t>‹#›</a:t>
            </a:fld>
            <a:endParaRPr lang="en-US"/>
          </a:p>
        </p:txBody>
      </p:sp>
    </p:spTree>
    <p:extLst>
      <p:ext uri="{BB962C8B-B14F-4D97-AF65-F5344CB8AC3E}">
        <p14:creationId xmlns:p14="http://schemas.microsoft.com/office/powerpoint/2010/main" val="21101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8"/>
            <a:ext cx="4454027"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8"/>
            <a:ext cx="4455776"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3F31E05-E50C-D446-98C3-47D1647FA245}" type="datetime1">
              <a:rPr lang="en-US"/>
              <a:pPr/>
              <a:t>10/17/14</a:t>
            </a:fld>
            <a:endParaRPr lang="en-US"/>
          </a:p>
        </p:txBody>
      </p:sp>
      <p:sp>
        <p:nvSpPr>
          <p:cNvPr id="8"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9"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57E276C-0627-7F43-8CEC-D2DB208DD046}" type="slidenum">
              <a:rPr lang="en-US"/>
              <a:pPr/>
              <a:t>‹#›</a:t>
            </a:fld>
            <a:endParaRPr lang="en-US"/>
          </a:p>
        </p:txBody>
      </p:sp>
    </p:spTree>
    <p:extLst>
      <p:ext uri="{BB962C8B-B14F-4D97-AF65-F5344CB8AC3E}">
        <p14:creationId xmlns:p14="http://schemas.microsoft.com/office/powerpoint/2010/main" val="14403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fld id="{45DE6C39-8676-5345-9B03-D80A409CFCBA}" type="datetime1">
              <a:rPr lang="en-US"/>
              <a:pPr/>
              <a:t>10/17/14</a:t>
            </a:fld>
            <a:endParaRPr lang="en-US"/>
          </a:p>
        </p:txBody>
      </p:sp>
      <p:sp>
        <p:nvSpPr>
          <p:cNvPr id="4"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40F7E9B4-315B-DB47-BE21-1F2A5FC93FF4}" type="slidenum">
              <a:rPr lang="en-US"/>
              <a:pPr/>
              <a:t>‹#›</a:t>
            </a:fld>
            <a:endParaRPr lang="en-US"/>
          </a:p>
        </p:txBody>
      </p:sp>
      <p:sp>
        <p:nvSpPr>
          <p:cNvPr id="7" name="Slide Number Placeholder 11"/>
          <p:cNvSpPr txBox="1">
            <a:spLocks/>
          </p:cNvSpPr>
          <p:nvPr userDrawn="1"/>
        </p:nvSpPr>
        <p:spPr>
          <a:xfrm>
            <a:off x="7159625" y="7739062"/>
            <a:ext cx="2352675" cy="401638"/>
          </a:xfrm>
          <a:prstGeom prst="rect">
            <a:avLst/>
          </a:prstGeom>
        </p:spPr>
        <p:txBody>
          <a:bodyPr vert="horz" wrap="square" lIns="100794" tIns="50397" rIns="100794" bIns="50397" numCol="1" anchor="ctr" anchorCtr="0" compatLnSpc="1">
            <a:prstTxWarp prst="textNoShape">
              <a:avLst/>
            </a:prstTxWarp>
          </a:bodyPr>
          <a:lstStyle>
            <a:defPPr>
              <a:defRPr lang="en-GB"/>
            </a:defPPr>
            <a:lvl1pPr algn="r"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37931725" indent="-37474525"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4572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6pPr>
            <a:lvl7pPr marL="9144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7pPr>
            <a:lvl8pPr marL="13716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8pPr>
            <a:lvl9pPr marL="18288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9pPr>
          </a:lstStyle>
          <a:p>
            <a:pPr eaLnBrk="1"/>
            <a:fld id="{8402F754-033D-224F-ABEF-27E3613BBBEA}" type="slidenum">
              <a:rPr lang="en-US" sz="1300" smtClean="0">
                <a:solidFill>
                  <a:srgbClr val="898989"/>
                </a:solidFill>
              </a:rPr>
              <a:pPr eaLnBrk="1"/>
              <a:t>‹#›</a:t>
            </a:fld>
            <a:endParaRPr lang="en-US" sz="1300">
              <a:solidFill>
                <a:srgbClr val="898989"/>
              </a:solidFill>
            </a:endParaRPr>
          </a:p>
        </p:txBody>
      </p:sp>
      <p:sp>
        <p:nvSpPr>
          <p:cNvPr id="2" name="Title 1"/>
          <p:cNvSpPr>
            <a:spLocks noGrp="1"/>
          </p:cNvSpPr>
          <p:nvPr>
            <p:ph type="title"/>
          </p:nvPr>
        </p:nvSpPr>
        <p:spPr>
          <a:xfrm>
            <a:off x="468312" y="0"/>
            <a:ext cx="9074150" cy="960437"/>
          </a:xfrm>
        </p:spPr>
        <p:txBody>
          <a:bodyPr/>
          <a:lstStyle>
            <a:lvl1pPr>
              <a:defRPr sz="4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6434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78370FE-8FE3-D34B-A4E8-47407119A6F7}" type="datetime1">
              <a:rPr lang="en-US"/>
              <a:pPr/>
              <a:t>10/17/14</a:t>
            </a:fld>
            <a:endParaRPr lang="en-US"/>
          </a:p>
        </p:txBody>
      </p:sp>
      <p:pic>
        <p:nvPicPr>
          <p:cNvPr id="5" name="Picture 10" descr="Test.jpg"/>
          <p:cNvPicPr>
            <a:picLocks noChangeAspect="1"/>
          </p:cNvPicPr>
          <p:nvPr userDrawn="1"/>
        </p:nvPicPr>
        <p:blipFill>
          <a:blip r:embed="rId2">
            <a:extLst>
              <a:ext uri="{28A0092B-C50C-407E-A947-70E740481C1C}">
                <a14:useLocalDpi xmlns:a14="http://schemas.microsoft.com/office/drawing/2010/main" val="0"/>
              </a:ext>
            </a:extLst>
          </a:blip>
          <a:srcRect b="66792"/>
          <a:stretch>
            <a:fillRect/>
          </a:stretch>
        </p:blipFill>
        <p:spPr bwMode="auto">
          <a:xfrm>
            <a:off x="19050" y="-30163"/>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30163"/>
            <a:ext cx="10080625" cy="1017588"/>
          </a:xfrm>
          <a:ln w="38100" cap="flat">
            <a:solidFill>
              <a:srgbClr val="C2C2C2"/>
            </a:solidFill>
            <a:miter lim="800000"/>
            <a:headEnd type="none" w="med" len="med"/>
            <a:tailEnd type="none" w="med" len="med"/>
          </a:ln>
        </p:spPr>
        <p:txBody>
          <a:bodyPr/>
          <a:lstStyle/>
          <a:p>
            <a:pPr eaLnBrk="1" hangingPunct="1"/>
            <a:endParaRPr lang="en-US" sz="3100" dirty="0">
              <a:solidFill>
                <a:srgbClr val="FFE916"/>
              </a:solidFill>
              <a:latin typeface="Calibri" charset="0"/>
              <a:ea typeface="ＭＳ Ｐゴシック" charset="0"/>
              <a:cs typeface="Arial" charset="0"/>
            </a:endParaRPr>
          </a:p>
        </p:txBody>
      </p:sp>
    </p:spTree>
    <p:extLst>
      <p:ext uri="{BB962C8B-B14F-4D97-AF65-F5344CB8AC3E}">
        <p14:creationId xmlns:p14="http://schemas.microsoft.com/office/powerpoint/2010/main" val="714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F18C064-1EED-F241-A85B-4A55A32E92F4}" type="datetime1">
              <a:rPr lang="en-US"/>
              <a:pPr/>
              <a:t>10/17/14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B2BF0871-99C0-5F45-AB34-6E5F27FCC0FF}" type="slidenum">
              <a:rPr lang="en-US"/>
              <a:pPr/>
              <a:t>‹#›</a:t>
            </a:fld>
            <a:endParaRPr lang="en-US"/>
          </a:p>
        </p:txBody>
      </p:sp>
    </p:spTree>
    <p:extLst>
      <p:ext uri="{BB962C8B-B14F-4D97-AF65-F5344CB8AC3E}">
        <p14:creationId xmlns:p14="http://schemas.microsoft.com/office/powerpoint/2010/main" val="32758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CC2264E-3F3C-6D43-8582-B0370BC6D992}" type="datetime1">
              <a:rPr lang="en-US"/>
              <a:pPr/>
              <a:t>10/17/14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634A1D7E-44CB-EF47-A441-E327AF3B694F}" type="slidenum">
              <a:rPr lang="en-US"/>
              <a:pPr/>
              <a:t>‹#›</a:t>
            </a:fld>
            <a:endParaRPr lang="en-US"/>
          </a:p>
        </p:txBody>
      </p:sp>
    </p:spTree>
    <p:extLst>
      <p:ext uri="{BB962C8B-B14F-4D97-AF65-F5344CB8AC3E}">
        <p14:creationId xmlns:p14="http://schemas.microsoft.com/office/powerpoint/2010/main" val="1720450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Test.jpg"/>
          <p:cNvPicPr>
            <a:picLocks noChangeAspect="1"/>
          </p:cNvPicPr>
          <p:nvPr userDrawn="1"/>
        </p:nvPicPr>
        <p:blipFill>
          <a:blip r:embed="rId14">
            <a:extLst>
              <a:ext uri="{28A0092B-C50C-407E-A947-70E740481C1C}">
                <a14:useLocalDpi xmlns:a14="http://schemas.microsoft.com/office/drawing/2010/main" val="0"/>
              </a:ext>
            </a:extLst>
          </a:blip>
          <a:srcRect b="66792"/>
          <a:stretch>
            <a:fillRect/>
          </a:stretch>
        </p:blipFill>
        <p:spPr bwMode="auto">
          <a:xfrm>
            <a:off x="0" y="-1"/>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laceholder 1"/>
          <p:cNvSpPr>
            <a:spLocks noGrp="1"/>
          </p:cNvSpPr>
          <p:nvPr>
            <p:ph type="title"/>
          </p:nvPr>
        </p:nvSpPr>
        <p:spPr bwMode="auto">
          <a:xfrm>
            <a:off x="503238" y="0"/>
            <a:ext cx="9074150" cy="10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p>
            <a:pPr lvl="0"/>
            <a:r>
              <a:rPr lang="en-US" dirty="0"/>
              <a:t>Click to edit Master title style</a:t>
            </a:r>
          </a:p>
        </p:txBody>
      </p:sp>
      <p:sp>
        <p:nvSpPr>
          <p:cNvPr id="13315" name="Text Placeholder 2"/>
          <p:cNvSpPr>
            <a:spLocks noGrp="1"/>
          </p:cNvSpPr>
          <p:nvPr>
            <p:ph type="body" idx="1"/>
          </p:nvPr>
        </p:nvSpPr>
        <p:spPr bwMode="auto">
          <a:xfrm>
            <a:off x="503238" y="1457325"/>
            <a:ext cx="90741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46812"/>
            <a:ext cx="2352675" cy="401638"/>
          </a:xfrm>
          <a:prstGeom prst="rect">
            <a:avLst/>
          </a:prstGeom>
        </p:spPr>
        <p:txBody>
          <a:bodyPr vert="horz" wrap="square" lIns="100794" tIns="50397" rIns="100794" bIns="50397" numCol="1" anchor="ctr" anchorCtr="0" compatLnSpc="1">
            <a:prstTxWarp prst="textNoShape">
              <a:avLst/>
            </a:prstTxWarp>
          </a:bodyPr>
          <a:lstStyle>
            <a:lvl1pPr>
              <a:defRPr sz="1300">
                <a:solidFill>
                  <a:srgbClr val="898989"/>
                </a:solidFill>
              </a:defRPr>
            </a:lvl1pPr>
          </a:lstStyle>
          <a:p>
            <a:fld id="{C870D10D-65D8-A34D-880E-3118DB0B2124}" type="datetime1">
              <a:rPr lang="en-US"/>
              <a:pPr/>
              <a:t>10/17/14</a:t>
            </a:fld>
            <a:endParaRPr lang="en-US"/>
          </a:p>
        </p:txBody>
      </p:sp>
      <p:pic>
        <p:nvPicPr>
          <p:cNvPr id="6" name="Picture 20" descr="4CA_spot.larg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13056" y="111650"/>
            <a:ext cx="927856"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3972" rtl="0" eaLnBrk="1" latinLnBrk="0" hangingPunct="1">
        <a:defRPr sz="2000" kern="1200">
          <a:solidFill>
            <a:schemeClr val="tx1"/>
          </a:solidFill>
          <a:latin typeface="+mn-lt"/>
          <a:ea typeface="+mn-ea"/>
          <a:cs typeface="+mn-cs"/>
        </a:defRPr>
      </a:lvl1pPr>
      <a:lvl2pPr marL="503972" algn="l" defTabSz="503972" rtl="0" eaLnBrk="1" latinLnBrk="0" hangingPunct="1">
        <a:defRPr sz="2000" kern="1200">
          <a:solidFill>
            <a:schemeClr val="tx1"/>
          </a:solidFill>
          <a:latin typeface="+mn-lt"/>
          <a:ea typeface="+mn-ea"/>
          <a:cs typeface="+mn-cs"/>
        </a:defRPr>
      </a:lvl2pPr>
      <a:lvl3pPr marL="1007943" algn="l" defTabSz="503972" rtl="0" eaLnBrk="1" latinLnBrk="0" hangingPunct="1">
        <a:defRPr sz="2000" kern="1200">
          <a:solidFill>
            <a:schemeClr val="tx1"/>
          </a:solidFill>
          <a:latin typeface="+mn-lt"/>
          <a:ea typeface="+mn-ea"/>
          <a:cs typeface="+mn-cs"/>
        </a:defRPr>
      </a:lvl3pPr>
      <a:lvl4pPr marL="1511915" algn="l" defTabSz="503972" rtl="0" eaLnBrk="1" latinLnBrk="0" hangingPunct="1">
        <a:defRPr sz="2000" kern="1200">
          <a:solidFill>
            <a:schemeClr val="tx1"/>
          </a:solidFill>
          <a:latin typeface="+mn-lt"/>
          <a:ea typeface="+mn-ea"/>
          <a:cs typeface="+mn-cs"/>
        </a:defRPr>
      </a:lvl4pPr>
      <a:lvl5pPr marL="2015886" algn="l" defTabSz="503972" rtl="0" eaLnBrk="1" latinLnBrk="0" hangingPunct="1">
        <a:defRPr sz="2000" kern="1200">
          <a:solidFill>
            <a:schemeClr val="tx1"/>
          </a:solidFill>
          <a:latin typeface="+mn-lt"/>
          <a:ea typeface="+mn-ea"/>
          <a:cs typeface="+mn-cs"/>
        </a:defRPr>
      </a:lvl5pPr>
      <a:lvl6pPr marL="2519858" algn="l" defTabSz="503972" rtl="0" eaLnBrk="1" latinLnBrk="0" hangingPunct="1">
        <a:defRPr sz="2000" kern="1200">
          <a:solidFill>
            <a:schemeClr val="tx1"/>
          </a:solidFill>
          <a:latin typeface="+mn-lt"/>
          <a:ea typeface="+mn-ea"/>
          <a:cs typeface="+mn-cs"/>
        </a:defRPr>
      </a:lvl6pPr>
      <a:lvl7pPr marL="3023829" algn="l" defTabSz="503972" rtl="0" eaLnBrk="1" latinLnBrk="0" hangingPunct="1">
        <a:defRPr sz="2000" kern="1200">
          <a:solidFill>
            <a:schemeClr val="tx1"/>
          </a:solidFill>
          <a:latin typeface="+mn-lt"/>
          <a:ea typeface="+mn-ea"/>
          <a:cs typeface="+mn-cs"/>
        </a:defRPr>
      </a:lvl7pPr>
      <a:lvl8pPr marL="3527801" algn="l" defTabSz="503972" rtl="0" eaLnBrk="1" latinLnBrk="0" hangingPunct="1">
        <a:defRPr sz="2000" kern="1200">
          <a:solidFill>
            <a:schemeClr val="tx1"/>
          </a:solidFill>
          <a:latin typeface="+mn-lt"/>
          <a:ea typeface="+mn-ea"/>
          <a:cs typeface="+mn-cs"/>
        </a:defRPr>
      </a:lvl8pPr>
      <a:lvl9pPr marL="4031772" algn="l" defTabSz="5039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emf"/><Relationship Id="rId12"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1.xml"/><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oleObject" Target="../embeddings/oleObject1.bin"/><Relationship Id="rId7" Type="http://schemas.openxmlformats.org/officeDocument/2006/relationships/image" Target="../media/image3.emf"/><Relationship Id="rId8" Type="http://schemas.openxmlformats.org/officeDocument/2006/relationships/oleObject" Target="../embeddings/oleObject2.bin"/><Relationship Id="rId9" Type="http://schemas.openxmlformats.org/officeDocument/2006/relationships/image" Target="../media/image4.emf"/><Relationship Id="rId10"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microsoft.com/office/2007/relationships/media" Target="file://localhost/Users/kbowman/Documents/Meetings/Georgia%20Tech%202007/Aura-TES.mov" TargetMode="External"/><Relationship Id="rId2" Type="http://schemas.openxmlformats.org/officeDocument/2006/relationships/video" Target="file://localhost/Users/kbowman/Documents/Meetings/Georgia%20Tech%202007/Aura-TES.mov"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oleObject" Target="../embeddings/oleObject9.bin"/><Relationship Id="rId9"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3.emf"/><Relationship Id="rId5" Type="http://schemas.openxmlformats.org/officeDocument/2006/relationships/oleObject" Target="../embeddings/oleObject11.bin"/><Relationship Id="rId6" Type="http://schemas.openxmlformats.org/officeDocument/2006/relationships/image" Target="../media/image34.emf"/><Relationship Id="rId7" Type="http://schemas.openxmlformats.org/officeDocument/2006/relationships/oleObject" Target="../embeddings/oleObject12.bin"/><Relationship Id="rId8" Type="http://schemas.openxmlformats.org/officeDocument/2006/relationships/image" Target="../media/image35.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3.png"/><Relationship Id="rId5" Type="http://schemas.openxmlformats.org/officeDocument/2006/relationships/oleObject" Target="../embeddings/oleObject13.bin"/><Relationship Id="rId6" Type="http://schemas.openxmlformats.org/officeDocument/2006/relationships/image" Target="../media/image42.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tiff"/><Relationship Id="rId3" Type="http://schemas.openxmlformats.org/officeDocument/2006/relationships/image" Target="../media/image2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 Id="rId3" Type="http://schemas.openxmlformats.org/officeDocument/2006/relationships/image" Target="../media/image4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emf"/><Relationship Id="rId3" Type="http://schemas.openxmlformats.org/officeDocument/2006/relationships/image" Target="../media/image5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xml"/><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microsoft.com/office/2007/relationships/media" Target="file://localhost/Users/kbowman/Documents/Meetings/Georgia%20Tech%202007/Aura-TES.mov" TargetMode="External"/><Relationship Id="rId2" Type="http://schemas.openxmlformats.org/officeDocument/2006/relationships/video" Target="file://localhost/Users/kbowman/Documents/Meetings/Georgia%20Tech%202007/Aura-TES.m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image" Target="../media/image5.emf"/><Relationship Id="rId12" Type="http://schemas.openxmlformats.org/officeDocument/2006/relationships/image" Target="../media/image8.jpeg"/><Relationship Id="rId1" Type="http://schemas.openxmlformats.org/officeDocument/2006/relationships/vmlDrawing" Target="../drawings/vmlDrawing6.vml"/><Relationship Id="rId2" Type="http://schemas.openxmlformats.org/officeDocument/2006/relationships/slideLayout" Target="../slideLayouts/slideLayout12.xml"/><Relationship Id="rId3" Type="http://schemas.openxmlformats.org/officeDocument/2006/relationships/notesSlide" Target="../notesSlides/notesSlide14.xml"/><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oleObject" Target="../embeddings/oleObject14.bin"/><Relationship Id="rId7" Type="http://schemas.openxmlformats.org/officeDocument/2006/relationships/image" Target="../media/image3.emf"/><Relationship Id="rId8" Type="http://schemas.openxmlformats.org/officeDocument/2006/relationships/oleObject" Target="../embeddings/oleObject15.bin"/><Relationship Id="rId9" Type="http://schemas.openxmlformats.org/officeDocument/2006/relationships/image" Target="../media/image4.emf"/><Relationship Id="rId10"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emf"/><Relationship Id="rId3"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8.tiff"/><Relationship Id="rId6" Type="http://schemas.openxmlformats.org/officeDocument/2006/relationships/image" Target="../media/image69.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tif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72.emf"/><Relationship Id="rId5" Type="http://schemas.openxmlformats.org/officeDocument/2006/relationships/oleObject" Target="../embeddings/oleObject18.bin"/><Relationship Id="rId6" Type="http://schemas.openxmlformats.org/officeDocument/2006/relationships/image" Target="../media/image7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 Id="rId3"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9.bin"/><Relationship Id="rId5" Type="http://schemas.openxmlformats.org/officeDocument/2006/relationships/image" Target="../media/image78.emf"/><Relationship Id="rId6" Type="http://schemas.openxmlformats.org/officeDocument/2006/relationships/oleObject" Target="../embeddings/oleObject20.bin"/><Relationship Id="rId7" Type="http://schemas.openxmlformats.org/officeDocument/2006/relationships/image" Target="../media/image79.emf"/><Relationship Id="rId8" Type="http://schemas.openxmlformats.org/officeDocument/2006/relationships/oleObject" Target="../embeddings/oleObject21.bin"/><Relationship Id="rId9" Type="http://schemas.openxmlformats.org/officeDocument/2006/relationships/image" Target="../media/image80.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jpeg"/><Relationship Id="rId13" Type="http://schemas.openxmlformats.org/officeDocument/2006/relationships/image" Target="../media/image89.emf"/><Relationship Id="rId1" Type="http://schemas.microsoft.com/office/2007/relationships/media" Target="file://localhost/Users/kbowman/Documents/Meetings/JPL-Freeman%20May%2019%202010/ForFreeman/CO2-2009-1-1-7_6.7km.mov" TargetMode="External"/><Relationship Id="rId2" Type="http://schemas.openxmlformats.org/officeDocument/2006/relationships/video" Target="file://localhost/Users/kbowman/Documents/Meetings/JPL-Freeman%20May%2019%202010/ForFreeman/CO2-2009-1-1-7_6.7km.mov" TargetMode="External"/><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81.emf"/><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jpeg"/><Relationship Id="rId9" Type="http://schemas.openxmlformats.org/officeDocument/2006/relationships/image" Target="../media/image85.png"/><Relationship Id="rId10"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58.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18.e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oleObject" Target="../embeddings/oleObject22.bin"/><Relationship Id="rId4" Type="http://schemas.openxmlformats.org/officeDocument/2006/relationships/image" Target="../media/image15.emf"/><Relationship Id="rId5" Type="http://schemas.openxmlformats.org/officeDocument/2006/relationships/oleObject" Target="../embeddings/oleObject23.bin"/><Relationship Id="rId6" Type="http://schemas.openxmlformats.org/officeDocument/2006/relationships/image" Target="../media/image16.emf"/><Relationship Id="rId7" Type="http://schemas.openxmlformats.org/officeDocument/2006/relationships/oleObject" Target="../embeddings/oleObject24.bin"/><Relationship Id="rId8" Type="http://schemas.openxmlformats.org/officeDocument/2006/relationships/image" Target="../media/image17.emf"/><Relationship Id="rId9" Type="http://schemas.openxmlformats.org/officeDocument/2006/relationships/oleObject" Target="../embeddings/oleObject25.bin"/><Relationship Id="rId10" Type="http://schemas.openxmlformats.org/officeDocument/2006/relationships/image" Target="../media/image1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tif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emf"/><Relationship Id="rId3" Type="http://schemas.openxmlformats.org/officeDocument/2006/relationships/image" Target="../media/image98.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g"/><Relationship Id="rId3"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01.tif"/></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18.emf"/><Relationship Id="rId13" Type="http://schemas.openxmlformats.org/officeDocument/2006/relationships/oleObject" Target="../embeddings/oleObject8.bin"/><Relationship Id="rId14"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6.xml"/><Relationship Id="rId4" Type="http://schemas.openxmlformats.org/officeDocument/2006/relationships/image" Target="../media/image20.tiff"/><Relationship Id="rId5" Type="http://schemas.openxmlformats.org/officeDocument/2006/relationships/oleObject" Target="../embeddings/oleObject4.bin"/><Relationship Id="rId6" Type="http://schemas.openxmlformats.org/officeDocument/2006/relationships/image" Target="../media/image15.emf"/><Relationship Id="rId7" Type="http://schemas.openxmlformats.org/officeDocument/2006/relationships/oleObject" Target="../embeddings/oleObject5.bin"/><Relationship Id="rId8" Type="http://schemas.openxmlformats.org/officeDocument/2006/relationships/image" Target="../media/image16.emf"/><Relationship Id="rId9" Type="http://schemas.openxmlformats.org/officeDocument/2006/relationships/oleObject" Target="../embeddings/oleObject6.bin"/><Relationship Id="rId10"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Group 19"/>
          <p:cNvGrpSpPr>
            <a:grpSpLocks/>
          </p:cNvGrpSpPr>
          <p:nvPr/>
        </p:nvGrpSpPr>
        <p:grpSpPr bwMode="auto">
          <a:xfrm>
            <a:off x="-21001" y="0"/>
            <a:ext cx="10101626" cy="7559675"/>
            <a:chOff x="-19610" y="0"/>
            <a:chExt cx="9163610" cy="6858000"/>
          </a:xfrm>
        </p:grpSpPr>
        <p:sp>
          <p:nvSpPr>
            <p:cNvPr id="4" name="Rectangle 3"/>
            <p:cNvSpPr>
              <a:spLocks noChangeArrowheads="1"/>
            </p:cNvSpPr>
            <p:nvPr/>
          </p:nvSpPr>
          <p:spPr bwMode="auto">
            <a:xfrm>
              <a:off x="242344" y="6057900"/>
              <a:ext cx="4151566" cy="556092"/>
            </a:xfrm>
            <a:prstGeom prst="rect">
              <a:avLst/>
            </a:prstGeom>
            <a:solidFill>
              <a:schemeClr val="accent2"/>
            </a:solidFill>
            <a:ln w="9525">
              <a:noFill/>
              <a:miter lim="800000"/>
              <a:headEnd/>
              <a:tailEnd/>
            </a:ln>
          </p:spPr>
          <p:txBody>
            <a:bodyPr>
              <a:spAutoFit/>
            </a:bodyPr>
            <a:lstStyle/>
            <a:p>
              <a:r>
                <a:rPr lang="en-US" sz="3500" b="1">
                  <a:effectLst>
                    <a:outerShdw blurRad="38100" dist="38100" dir="2700000" algn="tl">
                      <a:srgbClr val="000000"/>
                    </a:outerShdw>
                  </a:effectLst>
                </a:rPr>
                <a:t>DOAS UV Retrieval</a:t>
              </a:r>
            </a:p>
          </p:txBody>
        </p:sp>
        <p:pic>
          <p:nvPicPr>
            <p:cNvPr id="37936"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0" y="0"/>
              <a:ext cx="91636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7" name="Rectangle 7"/>
            <p:cNvSpPr>
              <a:spLocks noChangeArrowheads="1"/>
            </p:cNvSpPr>
            <p:nvPr/>
          </p:nvSpPr>
          <p:spPr bwMode="auto">
            <a:xfrm>
              <a:off x="0" y="0"/>
              <a:ext cx="9144000" cy="5372100"/>
            </a:xfrm>
            <a:prstGeom prst="rect">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sp>
          <p:nvSpPr>
            <p:cNvPr id="37938" name="Right Triangle 11"/>
            <p:cNvSpPr>
              <a:spLocks noChangeArrowheads="1"/>
            </p:cNvSpPr>
            <p:nvPr/>
          </p:nvSpPr>
          <p:spPr bwMode="auto">
            <a:xfrm rot="-10121160">
              <a:off x="1066208" y="5316650"/>
              <a:ext cx="534583" cy="491898"/>
            </a:xfrm>
            <a:prstGeom prst="rtTriangle">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sp>
          <p:nvSpPr>
            <p:cNvPr id="37939" name="Rectangle 12"/>
            <p:cNvSpPr>
              <a:spLocks noChangeArrowheads="1"/>
            </p:cNvSpPr>
            <p:nvPr/>
          </p:nvSpPr>
          <p:spPr bwMode="auto">
            <a:xfrm>
              <a:off x="2146300" y="5372100"/>
              <a:ext cx="241300" cy="304800"/>
            </a:xfrm>
            <a:prstGeom prst="rect">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pic>
          <p:nvPicPr>
            <p:cNvPr id="37940"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l="48305" t="79814" r="49478" b="19519"/>
            <a:stretch>
              <a:fillRect/>
            </a:stretch>
          </p:blipFill>
          <p:spPr bwMode="auto">
            <a:xfrm rot="-602206">
              <a:off x="2143722" y="5611101"/>
              <a:ext cx="302658" cy="1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1"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l="48305" t="79814" r="49478" b="19519"/>
            <a:stretch>
              <a:fillRect/>
            </a:stretch>
          </p:blipFill>
          <p:spPr bwMode="auto">
            <a:xfrm rot="-602206">
              <a:off x="1445222" y="5738101"/>
              <a:ext cx="302658" cy="1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4" name="Picture 6" descr="Poster_B copy 1"/>
          <p:cNvPicPr>
            <a:picLocks noChangeAspect="1" noChangeArrowheads="1"/>
          </p:cNvPicPr>
          <p:nvPr/>
        </p:nvPicPr>
        <p:blipFill>
          <a:blip r:embed="rId5">
            <a:extLst>
              <a:ext uri="{28A0092B-C50C-407E-A947-70E740481C1C}">
                <a14:useLocalDpi xmlns:a14="http://schemas.microsoft.com/office/drawing/2010/main" val="0"/>
              </a:ext>
            </a:extLst>
          </a:blip>
          <a:srcRect l="8279" t="6480" r="55981" b="57037"/>
          <a:stretch>
            <a:fillRect/>
          </a:stretch>
        </p:blipFill>
        <p:spPr bwMode="auto">
          <a:xfrm>
            <a:off x="4322768" y="0"/>
            <a:ext cx="1557597" cy="111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oup 10"/>
          <p:cNvGrpSpPr>
            <a:grpSpLocks/>
          </p:cNvGrpSpPr>
          <p:nvPr/>
        </p:nvGrpSpPr>
        <p:grpSpPr bwMode="auto">
          <a:xfrm>
            <a:off x="297519" y="323737"/>
            <a:ext cx="1846365" cy="1419188"/>
            <a:chOff x="192" y="96"/>
            <a:chExt cx="816" cy="672"/>
          </a:xfrm>
        </p:grpSpPr>
        <p:sp>
          <p:nvSpPr>
            <p:cNvPr id="37926" name="Oval 11"/>
            <p:cNvSpPr>
              <a:spLocks noChangeArrowheads="1"/>
            </p:cNvSpPr>
            <p:nvPr/>
          </p:nvSpPr>
          <p:spPr bwMode="auto">
            <a:xfrm>
              <a:off x="489" y="320"/>
              <a:ext cx="222" cy="192"/>
            </a:xfrm>
            <a:prstGeom prst="ellipse">
              <a:avLst/>
            </a:prstGeom>
            <a:solidFill>
              <a:srgbClr val="FFFF00"/>
            </a:solidFill>
            <a:ln w="28575">
              <a:solidFill>
                <a:srgbClr val="FFFF00"/>
              </a:solidFill>
              <a:round/>
              <a:headEnd/>
              <a:tailEnd/>
            </a:ln>
          </p:spPr>
          <p:txBody>
            <a:bodyPr wrap="none" anchor="ctr"/>
            <a:lstStyle/>
            <a:p>
              <a:endParaRPr lang="en-US"/>
            </a:p>
          </p:txBody>
        </p:sp>
        <p:sp>
          <p:nvSpPr>
            <p:cNvPr id="37927" name="Line 12"/>
            <p:cNvSpPr>
              <a:spLocks noChangeShapeType="1"/>
            </p:cNvSpPr>
            <p:nvPr/>
          </p:nvSpPr>
          <p:spPr bwMode="auto">
            <a:xfrm>
              <a:off x="192" y="416"/>
              <a:ext cx="26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8" name="Line 13"/>
            <p:cNvSpPr>
              <a:spLocks noChangeShapeType="1"/>
            </p:cNvSpPr>
            <p:nvPr/>
          </p:nvSpPr>
          <p:spPr bwMode="auto">
            <a:xfrm>
              <a:off x="303" y="224"/>
              <a:ext cx="186" cy="9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9" name="Line 14"/>
            <p:cNvSpPr>
              <a:spLocks noChangeShapeType="1"/>
            </p:cNvSpPr>
            <p:nvPr/>
          </p:nvSpPr>
          <p:spPr bwMode="auto">
            <a:xfrm flipV="1">
              <a:off x="303" y="512"/>
              <a:ext cx="186"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0" name="Line 15"/>
            <p:cNvSpPr>
              <a:spLocks noChangeShapeType="1"/>
            </p:cNvSpPr>
            <p:nvPr/>
          </p:nvSpPr>
          <p:spPr bwMode="auto">
            <a:xfrm flipV="1">
              <a:off x="600" y="544"/>
              <a:ext cx="0" cy="22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1" name="Line 16"/>
            <p:cNvSpPr>
              <a:spLocks noChangeShapeType="1"/>
            </p:cNvSpPr>
            <p:nvPr/>
          </p:nvSpPr>
          <p:spPr bwMode="auto">
            <a:xfrm flipV="1">
              <a:off x="600" y="9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2" name="Line 17"/>
            <p:cNvSpPr>
              <a:spLocks noChangeShapeType="1"/>
            </p:cNvSpPr>
            <p:nvPr/>
          </p:nvSpPr>
          <p:spPr bwMode="auto">
            <a:xfrm>
              <a:off x="748" y="416"/>
              <a:ext cx="26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3" name="Line 18"/>
            <p:cNvSpPr>
              <a:spLocks noChangeShapeType="1"/>
            </p:cNvSpPr>
            <p:nvPr/>
          </p:nvSpPr>
          <p:spPr bwMode="auto">
            <a:xfrm>
              <a:off x="711" y="512"/>
              <a:ext cx="223"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4" name="Line 19"/>
            <p:cNvSpPr>
              <a:spLocks noChangeShapeType="1"/>
            </p:cNvSpPr>
            <p:nvPr/>
          </p:nvSpPr>
          <p:spPr bwMode="auto">
            <a:xfrm flipV="1">
              <a:off x="711" y="192"/>
              <a:ext cx="186"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896" name="Line 20"/>
          <p:cNvSpPr>
            <a:spLocks noChangeShapeType="1"/>
          </p:cNvSpPr>
          <p:nvPr/>
        </p:nvSpPr>
        <p:spPr bwMode="auto">
          <a:xfrm>
            <a:off x="1652103" y="1525934"/>
            <a:ext cx="1876116" cy="4563804"/>
          </a:xfrm>
          <a:prstGeom prst="line">
            <a:avLst/>
          </a:prstGeom>
          <a:noFill/>
          <a:ln w="127000">
            <a:solidFill>
              <a:srgbClr val="FFCC00"/>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sp>
        <p:nvSpPr>
          <p:cNvPr id="37897" name="Line 20"/>
          <p:cNvSpPr>
            <a:spLocks noChangeShapeType="1"/>
          </p:cNvSpPr>
          <p:nvPr/>
        </p:nvSpPr>
        <p:spPr bwMode="auto">
          <a:xfrm flipH="1" flipV="1">
            <a:off x="3360208" y="1203948"/>
            <a:ext cx="98006" cy="4577803"/>
          </a:xfrm>
          <a:prstGeom prst="line">
            <a:avLst/>
          </a:prstGeom>
          <a:noFill/>
          <a:ln w="76200">
            <a:solidFill>
              <a:srgbClr val="FFCC00"/>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grpSp>
        <p:nvGrpSpPr>
          <p:cNvPr id="37919" name="Group 42"/>
          <p:cNvGrpSpPr>
            <a:grpSpLocks/>
          </p:cNvGrpSpPr>
          <p:nvPr/>
        </p:nvGrpSpPr>
        <p:grpSpPr bwMode="auto">
          <a:xfrm>
            <a:off x="6750169" y="1595931"/>
            <a:ext cx="3638475" cy="4675419"/>
            <a:chOff x="3646488" y="1295400"/>
            <a:chExt cx="3300412" cy="4241455"/>
          </a:xfrm>
        </p:grpSpPr>
        <p:sp>
          <p:nvSpPr>
            <p:cNvPr id="25" name="Rectangle 24"/>
            <p:cNvSpPr>
              <a:spLocks noChangeArrowheads="1"/>
            </p:cNvSpPr>
            <p:nvPr/>
          </p:nvSpPr>
          <p:spPr bwMode="auto">
            <a:xfrm>
              <a:off x="3798888" y="5156200"/>
              <a:ext cx="3148012" cy="380655"/>
            </a:xfrm>
            <a:prstGeom prst="rect">
              <a:avLst/>
            </a:prstGeom>
            <a:noFill/>
            <a:ln w="9525">
              <a:noFill/>
              <a:miter lim="800000"/>
              <a:headEnd/>
              <a:tailEnd/>
            </a:ln>
          </p:spPr>
          <p:txBody>
            <a:bodyPr>
              <a:spAutoFit/>
            </a:bodyPr>
            <a:lstStyle/>
            <a:p>
              <a:r>
                <a:rPr lang="en-US" sz="2200" b="1">
                  <a:solidFill>
                    <a:srgbClr val="FF0000"/>
                  </a:solidFill>
                  <a:effectLst>
                    <a:outerShdw blurRad="38100" dist="38100" dir="2700000" algn="tl">
                      <a:srgbClr val="DDDDDD"/>
                    </a:outerShdw>
                  </a:effectLst>
                </a:rPr>
                <a:t>surface emission</a:t>
              </a:r>
            </a:p>
          </p:txBody>
        </p:sp>
        <p:sp>
          <p:nvSpPr>
            <p:cNvPr id="26" name="Rectangle 25"/>
            <p:cNvSpPr>
              <a:spLocks noChangeArrowheads="1"/>
            </p:cNvSpPr>
            <p:nvPr/>
          </p:nvSpPr>
          <p:spPr bwMode="auto">
            <a:xfrm>
              <a:off x="3646488" y="4305300"/>
              <a:ext cx="2462212" cy="675500"/>
            </a:xfrm>
            <a:prstGeom prst="rect">
              <a:avLst/>
            </a:prstGeom>
            <a:noFill/>
            <a:ln w="9525">
              <a:noFill/>
              <a:miter lim="800000"/>
              <a:headEnd/>
              <a:tailEnd/>
            </a:ln>
          </p:spPr>
          <p:txBody>
            <a:bodyPr>
              <a:spAutoFit/>
            </a:bodyPr>
            <a:lstStyle/>
            <a:p>
              <a:pPr algn="r"/>
              <a:r>
                <a:rPr lang="en-US" sz="2200" b="1">
                  <a:solidFill>
                    <a:srgbClr val="FFA69D"/>
                  </a:solidFill>
                  <a:effectLst>
                    <a:outerShdw blurRad="38100" dist="38100" dir="2700000" algn="tl">
                      <a:srgbClr val="DDDDDD"/>
                    </a:outerShdw>
                  </a:effectLst>
                </a:rPr>
                <a:t>atmospheric emission</a:t>
              </a:r>
            </a:p>
          </p:txBody>
        </p:sp>
        <p:sp>
          <p:nvSpPr>
            <p:cNvPr id="37922" name="Line 21"/>
            <p:cNvSpPr>
              <a:spLocks noChangeShapeType="1"/>
            </p:cNvSpPr>
            <p:nvPr/>
          </p:nvSpPr>
          <p:spPr bwMode="auto">
            <a:xfrm flipH="1" flipV="1">
              <a:off x="3662363" y="1295400"/>
              <a:ext cx="46037" cy="42037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21"/>
            <p:cNvSpPr>
              <a:spLocks noChangeShapeType="1"/>
            </p:cNvSpPr>
            <p:nvPr/>
          </p:nvSpPr>
          <p:spPr bwMode="auto">
            <a:xfrm flipH="1" flipV="1">
              <a:off x="4161008" y="1701800"/>
              <a:ext cx="29991" cy="2997200"/>
            </a:xfrm>
            <a:prstGeom prst="line">
              <a:avLst/>
            </a:prstGeom>
            <a:noFill/>
            <a:ln w="76200" cap="flat" cmpd="sng" algn="ctr">
              <a:gradFill flip="none" rotWithShape="1">
                <a:gsLst>
                  <a:gs pos="24000">
                    <a:srgbClr val="FF0000"/>
                  </a:gs>
                  <a:gs pos="100000">
                    <a:srgbClr val="FFFFFF"/>
                  </a:gs>
                </a:gsLst>
                <a:lin ang="0" scaled="1"/>
                <a:tileRect/>
              </a:gradFill>
              <a:prstDash val="solid"/>
              <a:round/>
              <a:headEnd type="none" w="med" len="med"/>
              <a:tailEnd type="triangle" w="med" len="med"/>
            </a:ln>
            <a:effectLst/>
          </p:spPr>
          <p:txBody>
            <a:bodyPr/>
            <a:lstStyle/>
            <a:p>
              <a:pPr>
                <a:defRPr/>
              </a:pPr>
              <a:endParaRPr lang="en-US">
                <a:latin typeface="Verdana" pitchFamily="-106" charset="0"/>
                <a:ea typeface="+mn-ea"/>
                <a:cs typeface="+mn-cs"/>
              </a:endParaRPr>
            </a:p>
          </p:txBody>
        </p:sp>
      </p:grpSp>
      <p:sp>
        <p:nvSpPr>
          <p:cNvPr id="52" name="Rectangle 51"/>
          <p:cNvSpPr>
            <a:spLocks noChangeArrowheads="1"/>
          </p:cNvSpPr>
          <p:nvPr/>
        </p:nvSpPr>
        <p:spPr bwMode="auto">
          <a:xfrm>
            <a:off x="193331" y="6599237"/>
            <a:ext cx="8580781" cy="696813"/>
          </a:xfrm>
          <a:prstGeom prst="rect">
            <a:avLst/>
          </a:prstGeom>
          <a:solidFill>
            <a:schemeClr val="accent6"/>
          </a:solidFill>
          <a:ln w="9525">
            <a:noFill/>
            <a:miter lim="800000"/>
            <a:headEnd/>
            <a:tailEnd/>
          </a:ln>
          <a:effectLst>
            <a:outerShdw blurRad="50800" dist="127000" dir="2700000">
              <a:srgbClr val="000000">
                <a:alpha val="43000"/>
              </a:srgbClr>
            </a:outerShdw>
          </a:effectLst>
        </p:spPr>
        <p:txBody>
          <a:bodyPr lIns="100794" tIns="50397" rIns="100794" bIns="50397">
            <a:spAutoFit/>
          </a:bodyPr>
          <a:lstStyle/>
          <a:p>
            <a:r>
              <a:rPr lang="en-US" sz="4000" b="1" dirty="0" smtClean="0">
                <a:solidFill>
                  <a:srgbClr val="FFFFFF"/>
                </a:solidFill>
                <a:effectLst>
                  <a:outerShdw blurRad="38100" dist="38100" dir="2700000" algn="tl">
                    <a:srgbClr val="000000"/>
                  </a:outerShdw>
                </a:effectLst>
              </a:rPr>
              <a:t>Multi</a:t>
            </a:r>
            <a:r>
              <a:rPr lang="en-US" sz="4000" b="1" dirty="0">
                <a:solidFill>
                  <a:srgbClr val="FFFFFF"/>
                </a:solidFill>
                <a:effectLst>
                  <a:outerShdw blurRad="38100" dist="38100" dir="2700000" algn="tl">
                    <a:srgbClr val="000000"/>
                  </a:outerShdw>
                </a:effectLst>
              </a:rPr>
              <a:t>-Spectral Remote Sensing</a:t>
            </a:r>
          </a:p>
        </p:txBody>
      </p:sp>
      <p:grpSp>
        <p:nvGrpSpPr>
          <p:cNvPr id="37900" name="Group 57"/>
          <p:cNvGrpSpPr>
            <a:grpSpLocks/>
          </p:cNvGrpSpPr>
          <p:nvPr/>
        </p:nvGrpSpPr>
        <p:grpSpPr bwMode="auto">
          <a:xfrm>
            <a:off x="3416212" y="2295901"/>
            <a:ext cx="2422150" cy="3067619"/>
            <a:chOff x="-381000" y="2273300"/>
            <a:chExt cx="2197100" cy="2782888"/>
          </a:xfrm>
        </p:grpSpPr>
        <p:cxnSp>
          <p:nvCxnSpPr>
            <p:cNvPr id="37914" name="Straight Connector 40"/>
            <p:cNvCxnSpPr>
              <a:cxnSpLocks noChangeShapeType="1"/>
            </p:cNvCxnSpPr>
            <p:nvPr/>
          </p:nvCxnSpPr>
          <p:spPr bwMode="auto">
            <a:xfrm rot="10800000" flipV="1">
              <a:off x="817562" y="5054600"/>
              <a:ext cx="998538" cy="15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cxnSp>
          <p:nvCxnSpPr>
            <p:cNvPr id="37915" name="Straight Connector 39"/>
            <p:cNvCxnSpPr>
              <a:cxnSpLocks noChangeShapeType="1"/>
            </p:cNvCxnSpPr>
            <p:nvPr/>
          </p:nvCxnSpPr>
          <p:spPr bwMode="auto">
            <a:xfrm rot="5400000">
              <a:off x="799306" y="40449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sp>
          <p:nvSpPr>
            <p:cNvPr id="37916" name="Freeform 41"/>
            <p:cNvSpPr>
              <a:spLocks noChangeArrowheads="1"/>
            </p:cNvSpPr>
            <p:nvPr/>
          </p:nvSpPr>
          <p:spPr bwMode="auto">
            <a:xfrm>
              <a:off x="1320798" y="3263900"/>
              <a:ext cx="45719" cy="1752600"/>
            </a:xfrm>
            <a:custGeom>
              <a:avLst/>
              <a:gdLst>
                <a:gd name="T0" fmla="*/ 0 w 1322917"/>
                <a:gd name="T1" fmla="*/ 0 h 2768600"/>
                <a:gd name="T2" fmla="*/ 0 w 1322917"/>
                <a:gd name="T3" fmla="*/ 1 h 2768600"/>
                <a:gd name="T4" fmla="*/ 0 w 1322917"/>
                <a:gd name="T5" fmla="*/ 1 h 2768600"/>
                <a:gd name="T6" fmla="*/ 0 w 1322917"/>
                <a:gd name="T7" fmla="*/ 1 h 2768600"/>
                <a:gd name="T8" fmla="*/ 0 w 1322917"/>
                <a:gd name="T9" fmla="*/ 1 h 2768600"/>
                <a:gd name="T10" fmla="*/ 0 w 1322917"/>
                <a:gd name="T11" fmla="*/ 1 h 2768600"/>
                <a:gd name="T12" fmla="*/ 0 w 1322917"/>
                <a:gd name="T13" fmla="*/ 1 h 2768600"/>
                <a:gd name="T14" fmla="*/ 0 w 1322917"/>
                <a:gd name="T15" fmla="*/ 1 h 2768600"/>
                <a:gd name="T16" fmla="*/ 0 w 1322917"/>
                <a:gd name="T17" fmla="*/ 1 h 2768600"/>
                <a:gd name="T18" fmla="*/ 0 w 1322917"/>
                <a:gd name="T19" fmla="*/ 1 h 2768600"/>
                <a:gd name="T20" fmla="*/ 0 w 1322917"/>
                <a:gd name="T21" fmla="*/ 1 h 2768600"/>
                <a:gd name="T22" fmla="*/ 0 w 1322917"/>
                <a:gd name="T23" fmla="*/ 1 h 2768600"/>
                <a:gd name="T24" fmla="*/ 0 w 1322917"/>
                <a:gd name="T25" fmla="*/ 1 h 2768600"/>
                <a:gd name="T26" fmla="*/ 0 w 1322917"/>
                <a:gd name="T27" fmla="*/ 1 h 2768600"/>
                <a:gd name="T28" fmla="*/ 0 w 1322917"/>
                <a:gd name="T29" fmla="*/ 1 h 2768600"/>
                <a:gd name="T30" fmla="*/ 0 w 1322917"/>
                <a:gd name="T31" fmla="*/ 1 h 2768600"/>
                <a:gd name="T32" fmla="*/ 0 w 1322917"/>
                <a:gd name="T33" fmla="*/ 1 h 2768600"/>
                <a:gd name="T34" fmla="*/ 0 w 1322917"/>
                <a:gd name="T35" fmla="*/ 1 h 2768600"/>
                <a:gd name="T36" fmla="*/ 0 w 1322917"/>
                <a:gd name="T37" fmla="*/ 1 h 2768600"/>
                <a:gd name="T38" fmla="*/ 0 w 1322917"/>
                <a:gd name="T39" fmla="*/ 1 h 2768600"/>
                <a:gd name="T40" fmla="*/ 0 w 1322917"/>
                <a:gd name="T41" fmla="*/ 1 h 2768600"/>
                <a:gd name="T42" fmla="*/ 0 w 1322917"/>
                <a:gd name="T43" fmla="*/ 1 h 2768600"/>
                <a:gd name="T44" fmla="*/ 0 w 1322917"/>
                <a:gd name="T45" fmla="*/ 1 h 2768600"/>
                <a:gd name="T46" fmla="*/ 0 w 1322917"/>
                <a:gd name="T47" fmla="*/ 1 h 2768600"/>
                <a:gd name="T48" fmla="*/ 0 w 1322917"/>
                <a:gd name="T49" fmla="*/ 1 h 2768600"/>
                <a:gd name="T50" fmla="*/ 0 w 1322917"/>
                <a:gd name="T51" fmla="*/ 1 h 2768600"/>
                <a:gd name="T52" fmla="*/ 0 w 1322917"/>
                <a:gd name="T53" fmla="*/ 1 h 2768600"/>
                <a:gd name="T54" fmla="*/ 0 w 1322917"/>
                <a:gd name="T55" fmla="*/ 1 h 2768600"/>
                <a:gd name="T56" fmla="*/ 0 w 1322917"/>
                <a:gd name="T57" fmla="*/ 1 h 2768600"/>
                <a:gd name="T58" fmla="*/ 0 w 1322917"/>
                <a:gd name="T59" fmla="*/ 1 h 2768600"/>
                <a:gd name="T60" fmla="*/ 0 w 1322917"/>
                <a:gd name="T61" fmla="*/ 1 h 2768600"/>
                <a:gd name="T62" fmla="*/ 0 w 1322917"/>
                <a:gd name="T63" fmla="*/ 1 h 2768600"/>
                <a:gd name="T64" fmla="*/ 0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2" name="Object 4"/>
            <p:cNvGraphicFramePr>
              <a:graphicFrameLocks noChangeAspect="1"/>
            </p:cNvGraphicFramePr>
            <p:nvPr/>
          </p:nvGraphicFramePr>
          <p:xfrm>
            <a:off x="242888" y="3884613"/>
            <a:ext cx="950912" cy="1044575"/>
          </p:xfrm>
          <a:graphic>
            <a:graphicData uri="http://schemas.openxmlformats.org/presentationml/2006/ole">
              <mc:AlternateContent xmlns:mc="http://schemas.openxmlformats.org/markup-compatibility/2006">
                <mc:Choice xmlns:v="urn:schemas-microsoft-com:vml" Requires="v">
                  <p:oleObj spid="_x0000_s14361" name="Equation" r:id="rId6" imgW="393700" imgH="431800" progId="Equation.DSMT4">
                    <p:embed/>
                  </p:oleObj>
                </mc:Choice>
                <mc:Fallback>
                  <p:oleObj name="Equation" r:id="rId6" imgW="3937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3884613"/>
                          <a:ext cx="950912"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1" name="Rectangle 50"/>
            <p:cNvSpPr>
              <a:spLocks noChangeArrowheads="1"/>
            </p:cNvSpPr>
            <p:nvPr/>
          </p:nvSpPr>
          <p:spPr bwMode="auto">
            <a:xfrm>
              <a:off x="-381000" y="2273300"/>
              <a:ext cx="2070100" cy="970345"/>
            </a:xfrm>
            <a:prstGeom prst="rect">
              <a:avLst/>
            </a:prstGeom>
            <a:noFill/>
            <a:ln w="9525">
              <a:noFill/>
              <a:miter lim="800000"/>
              <a:headEnd/>
              <a:tailEnd/>
            </a:ln>
          </p:spPr>
          <p:txBody>
            <a:bodyPr>
              <a:spAutoFit/>
            </a:bodyPr>
            <a:lstStyle/>
            <a:p>
              <a:pPr algn="r"/>
              <a:r>
                <a:rPr lang="en-US" sz="2200" b="1">
                  <a:solidFill>
                    <a:srgbClr val="FFEC1C"/>
                  </a:solidFill>
                  <a:effectLst>
                    <a:outerShdw blurRad="38100" dist="38100" dir="2700000" algn="tl">
                      <a:srgbClr val="DDDDDD"/>
                    </a:outerShdw>
                  </a:effectLst>
                </a:rPr>
                <a:t>VIS: Provides column information</a:t>
              </a:r>
            </a:p>
          </p:txBody>
        </p:sp>
      </p:grpSp>
      <p:grpSp>
        <p:nvGrpSpPr>
          <p:cNvPr id="37901" name="Group 58"/>
          <p:cNvGrpSpPr>
            <a:grpSpLocks/>
          </p:cNvGrpSpPr>
          <p:nvPr/>
        </p:nvGrpSpPr>
        <p:grpSpPr bwMode="auto">
          <a:xfrm>
            <a:off x="6078127" y="755967"/>
            <a:ext cx="3582472" cy="2367649"/>
            <a:chOff x="5487988" y="3263900"/>
            <a:chExt cx="3249612" cy="2147888"/>
          </a:xfrm>
        </p:grpSpPr>
        <p:cxnSp>
          <p:nvCxnSpPr>
            <p:cNvPr id="37910" name="Straight Connector 30"/>
            <p:cNvCxnSpPr>
              <a:cxnSpLocks noChangeShapeType="1"/>
            </p:cNvCxnSpPr>
            <p:nvPr/>
          </p:nvCxnSpPr>
          <p:spPr bwMode="auto">
            <a:xfrm rot="5400000">
              <a:off x="7716044" y="44005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cxnSp>
          <p:nvCxnSpPr>
            <p:cNvPr id="37911" name="Straight Connector 31"/>
            <p:cNvCxnSpPr>
              <a:cxnSpLocks noChangeShapeType="1"/>
            </p:cNvCxnSpPr>
            <p:nvPr/>
          </p:nvCxnSpPr>
          <p:spPr bwMode="auto">
            <a:xfrm flipH="1">
              <a:off x="7442200" y="5384800"/>
              <a:ext cx="1295400" cy="269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sp>
          <p:nvSpPr>
            <p:cNvPr id="37912" name="Freeform 33"/>
            <p:cNvSpPr>
              <a:spLocks noChangeArrowheads="1"/>
            </p:cNvSpPr>
            <p:nvPr/>
          </p:nvSpPr>
          <p:spPr bwMode="auto">
            <a:xfrm flipH="1">
              <a:off x="7683501" y="3454400"/>
              <a:ext cx="939800" cy="1828800"/>
            </a:xfrm>
            <a:custGeom>
              <a:avLst/>
              <a:gdLst>
                <a:gd name="T0" fmla="*/ 1 w 1322917"/>
                <a:gd name="T1" fmla="*/ 0 h 2768600"/>
                <a:gd name="T2" fmla="*/ 1 w 1322917"/>
                <a:gd name="T3" fmla="*/ 1 h 2768600"/>
                <a:gd name="T4" fmla="*/ 1 w 1322917"/>
                <a:gd name="T5" fmla="*/ 1 h 2768600"/>
                <a:gd name="T6" fmla="*/ 1 w 1322917"/>
                <a:gd name="T7" fmla="*/ 1 h 2768600"/>
                <a:gd name="T8" fmla="*/ 1 w 1322917"/>
                <a:gd name="T9" fmla="*/ 1 h 2768600"/>
                <a:gd name="T10" fmla="*/ 1 w 1322917"/>
                <a:gd name="T11" fmla="*/ 1 h 2768600"/>
                <a:gd name="T12" fmla="*/ 1 w 1322917"/>
                <a:gd name="T13" fmla="*/ 1 h 2768600"/>
                <a:gd name="T14" fmla="*/ 1 w 1322917"/>
                <a:gd name="T15" fmla="*/ 1 h 2768600"/>
                <a:gd name="T16" fmla="*/ 1 w 1322917"/>
                <a:gd name="T17" fmla="*/ 1 h 2768600"/>
                <a:gd name="T18" fmla="*/ 1 w 1322917"/>
                <a:gd name="T19" fmla="*/ 1 h 2768600"/>
                <a:gd name="T20" fmla="*/ 1 w 1322917"/>
                <a:gd name="T21" fmla="*/ 1 h 2768600"/>
                <a:gd name="T22" fmla="*/ 1 w 1322917"/>
                <a:gd name="T23" fmla="*/ 1 h 2768600"/>
                <a:gd name="T24" fmla="*/ 1 w 1322917"/>
                <a:gd name="T25" fmla="*/ 1 h 2768600"/>
                <a:gd name="T26" fmla="*/ 1 w 1322917"/>
                <a:gd name="T27" fmla="*/ 1 h 2768600"/>
                <a:gd name="T28" fmla="*/ 1 w 1322917"/>
                <a:gd name="T29" fmla="*/ 1 h 2768600"/>
                <a:gd name="T30" fmla="*/ 1 w 1322917"/>
                <a:gd name="T31" fmla="*/ 1 h 2768600"/>
                <a:gd name="T32" fmla="*/ 1 w 1322917"/>
                <a:gd name="T33" fmla="*/ 1 h 2768600"/>
                <a:gd name="T34" fmla="*/ 1 w 1322917"/>
                <a:gd name="T35" fmla="*/ 1 h 2768600"/>
                <a:gd name="T36" fmla="*/ 1 w 1322917"/>
                <a:gd name="T37" fmla="*/ 1 h 2768600"/>
                <a:gd name="T38" fmla="*/ 1 w 1322917"/>
                <a:gd name="T39" fmla="*/ 1 h 2768600"/>
                <a:gd name="T40" fmla="*/ 1 w 1322917"/>
                <a:gd name="T41" fmla="*/ 1 h 2768600"/>
                <a:gd name="T42" fmla="*/ 1 w 1322917"/>
                <a:gd name="T43" fmla="*/ 1 h 2768600"/>
                <a:gd name="T44" fmla="*/ 1 w 1322917"/>
                <a:gd name="T45" fmla="*/ 1 h 2768600"/>
                <a:gd name="T46" fmla="*/ 1 w 1322917"/>
                <a:gd name="T47" fmla="*/ 1 h 2768600"/>
                <a:gd name="T48" fmla="*/ 1 w 1322917"/>
                <a:gd name="T49" fmla="*/ 1 h 2768600"/>
                <a:gd name="T50" fmla="*/ 1 w 1322917"/>
                <a:gd name="T51" fmla="*/ 1 h 2768600"/>
                <a:gd name="T52" fmla="*/ 1 w 1322917"/>
                <a:gd name="T53" fmla="*/ 1 h 2768600"/>
                <a:gd name="T54" fmla="*/ 1 w 1322917"/>
                <a:gd name="T55" fmla="*/ 1 h 2768600"/>
                <a:gd name="T56" fmla="*/ 1 w 1322917"/>
                <a:gd name="T57" fmla="*/ 1 h 2768600"/>
                <a:gd name="T58" fmla="*/ 1 w 1322917"/>
                <a:gd name="T59" fmla="*/ 1 h 2768600"/>
                <a:gd name="T60" fmla="*/ 1 w 1322917"/>
                <a:gd name="T61" fmla="*/ 1 h 2768600"/>
                <a:gd name="T62" fmla="*/ 1 w 1322917"/>
                <a:gd name="T63" fmla="*/ 1 h 2768600"/>
                <a:gd name="T64" fmla="*/ 1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1" name="Object 3"/>
            <p:cNvGraphicFramePr>
              <a:graphicFrameLocks noChangeAspect="1"/>
            </p:cNvGraphicFramePr>
            <p:nvPr/>
          </p:nvGraphicFramePr>
          <p:xfrm>
            <a:off x="6716713" y="4075113"/>
            <a:ext cx="949325" cy="1044575"/>
          </p:xfrm>
          <a:graphic>
            <a:graphicData uri="http://schemas.openxmlformats.org/presentationml/2006/ole">
              <mc:AlternateContent xmlns:mc="http://schemas.openxmlformats.org/markup-compatibility/2006">
                <mc:Choice xmlns:v="urn:schemas-microsoft-com:vml" Requires="v">
                  <p:oleObj spid="_x0000_s14362" name="Equation" r:id="rId8" imgW="393700" imgH="431800" progId="Equation.DSMT4">
                    <p:embed/>
                  </p:oleObj>
                </mc:Choice>
                <mc:Fallback>
                  <p:oleObj name="Equation" r:id="rId8" imgW="3937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713" y="4075113"/>
                          <a:ext cx="949325"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7" name="Rectangle 56"/>
            <p:cNvSpPr>
              <a:spLocks noChangeArrowheads="1"/>
            </p:cNvSpPr>
            <p:nvPr/>
          </p:nvSpPr>
          <p:spPr bwMode="auto">
            <a:xfrm>
              <a:off x="5487988" y="3263900"/>
              <a:ext cx="2462212" cy="675500"/>
            </a:xfrm>
            <a:prstGeom prst="rect">
              <a:avLst/>
            </a:prstGeom>
            <a:noFill/>
            <a:ln w="9525">
              <a:noFill/>
              <a:miter lim="800000"/>
              <a:headEnd/>
              <a:tailEnd/>
            </a:ln>
          </p:spPr>
          <p:txBody>
            <a:bodyPr>
              <a:spAutoFit/>
            </a:bodyPr>
            <a:lstStyle/>
            <a:p>
              <a:pPr algn="r"/>
              <a:r>
                <a:rPr lang="en-US" sz="2200" b="1">
                  <a:solidFill>
                    <a:srgbClr val="FF0000"/>
                  </a:solidFill>
                  <a:effectLst>
                    <a:outerShdw blurRad="38100" dist="38100" dir="2700000" algn="tl">
                      <a:srgbClr val="DDDDDD"/>
                    </a:outerShdw>
                  </a:effectLst>
                </a:rPr>
                <a:t>TIR: Provides FT profile information</a:t>
              </a:r>
            </a:p>
          </p:txBody>
        </p:sp>
      </p:grpSp>
      <p:sp>
        <p:nvSpPr>
          <p:cNvPr id="45" name="Rectangle 44"/>
          <p:cNvSpPr>
            <a:spLocks noChangeArrowheads="1"/>
          </p:cNvSpPr>
          <p:nvPr/>
        </p:nvSpPr>
        <p:spPr bwMode="auto">
          <a:xfrm>
            <a:off x="3211512" y="5837237"/>
            <a:ext cx="3108193" cy="440981"/>
          </a:xfrm>
          <a:prstGeom prst="rect">
            <a:avLst/>
          </a:prstGeom>
          <a:noFill/>
          <a:ln w="9525">
            <a:noFill/>
            <a:miter lim="800000"/>
            <a:headEnd/>
            <a:tailEnd/>
          </a:ln>
        </p:spPr>
        <p:txBody>
          <a:bodyPr lIns="100794" tIns="50397" rIns="100794" bIns="50397">
            <a:spAutoFit/>
          </a:bodyPr>
          <a:lstStyle/>
          <a:p>
            <a:pPr algn="r"/>
            <a:r>
              <a:rPr lang="en-US" sz="2200" b="1" dirty="0">
                <a:solidFill>
                  <a:srgbClr val="FFEC1C"/>
                </a:solidFill>
                <a:effectLst>
                  <a:outerShdw blurRad="38100" dist="38100" dir="2700000" algn="tl">
                    <a:srgbClr val="DDDDDD"/>
                  </a:outerShdw>
                </a:effectLst>
              </a:rPr>
              <a:t>solar backscatter</a:t>
            </a:r>
          </a:p>
        </p:txBody>
      </p:sp>
      <p:grpSp>
        <p:nvGrpSpPr>
          <p:cNvPr id="37903" name="Group 58"/>
          <p:cNvGrpSpPr>
            <a:grpSpLocks/>
          </p:cNvGrpSpPr>
          <p:nvPr/>
        </p:nvGrpSpPr>
        <p:grpSpPr bwMode="auto">
          <a:xfrm>
            <a:off x="311520" y="3823586"/>
            <a:ext cx="1998624" cy="2211905"/>
            <a:chOff x="384175" y="2997994"/>
            <a:chExt cx="1812925" cy="2007394"/>
          </a:xfrm>
        </p:grpSpPr>
        <p:cxnSp>
          <p:nvCxnSpPr>
            <p:cNvPr id="37907" name="Straight Connector 40"/>
            <p:cNvCxnSpPr>
              <a:cxnSpLocks noChangeShapeType="1"/>
            </p:cNvCxnSpPr>
            <p:nvPr/>
          </p:nvCxnSpPr>
          <p:spPr bwMode="auto">
            <a:xfrm rot="10800000" flipV="1">
              <a:off x="1198562" y="5003800"/>
              <a:ext cx="998538" cy="15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cxnSp>
          <p:nvCxnSpPr>
            <p:cNvPr id="37908" name="Straight Connector 39"/>
            <p:cNvCxnSpPr>
              <a:cxnSpLocks noChangeShapeType="1"/>
            </p:cNvCxnSpPr>
            <p:nvPr/>
          </p:nvCxnSpPr>
          <p:spPr bwMode="auto">
            <a:xfrm rot="5400000">
              <a:off x="1180306" y="39941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sp>
          <p:nvSpPr>
            <p:cNvPr id="37909" name="Freeform 41"/>
            <p:cNvSpPr>
              <a:spLocks noChangeArrowheads="1"/>
            </p:cNvSpPr>
            <p:nvPr/>
          </p:nvSpPr>
          <p:spPr bwMode="auto">
            <a:xfrm flipH="1">
              <a:off x="1402076" y="3225800"/>
              <a:ext cx="579123" cy="1739900"/>
            </a:xfrm>
            <a:custGeom>
              <a:avLst/>
              <a:gdLst>
                <a:gd name="T0" fmla="*/ 0 w 1322917"/>
                <a:gd name="T1" fmla="*/ 0 h 2768600"/>
                <a:gd name="T2" fmla="*/ 0 w 1322917"/>
                <a:gd name="T3" fmla="*/ 1 h 2768600"/>
                <a:gd name="T4" fmla="*/ 0 w 1322917"/>
                <a:gd name="T5" fmla="*/ 1 h 2768600"/>
                <a:gd name="T6" fmla="*/ 0 w 1322917"/>
                <a:gd name="T7" fmla="*/ 1 h 2768600"/>
                <a:gd name="T8" fmla="*/ 0 w 1322917"/>
                <a:gd name="T9" fmla="*/ 1 h 2768600"/>
                <a:gd name="T10" fmla="*/ 0 w 1322917"/>
                <a:gd name="T11" fmla="*/ 1 h 2768600"/>
                <a:gd name="T12" fmla="*/ 0 w 1322917"/>
                <a:gd name="T13" fmla="*/ 1 h 2768600"/>
                <a:gd name="T14" fmla="*/ 0 w 1322917"/>
                <a:gd name="T15" fmla="*/ 1 h 2768600"/>
                <a:gd name="T16" fmla="*/ 0 w 1322917"/>
                <a:gd name="T17" fmla="*/ 1 h 2768600"/>
                <a:gd name="T18" fmla="*/ 0 w 1322917"/>
                <a:gd name="T19" fmla="*/ 1 h 2768600"/>
                <a:gd name="T20" fmla="*/ 0 w 1322917"/>
                <a:gd name="T21" fmla="*/ 1 h 2768600"/>
                <a:gd name="T22" fmla="*/ 0 w 1322917"/>
                <a:gd name="T23" fmla="*/ 1 h 2768600"/>
                <a:gd name="T24" fmla="*/ 0 w 1322917"/>
                <a:gd name="T25" fmla="*/ 1 h 2768600"/>
                <a:gd name="T26" fmla="*/ 0 w 1322917"/>
                <a:gd name="T27" fmla="*/ 1 h 2768600"/>
                <a:gd name="T28" fmla="*/ 0 w 1322917"/>
                <a:gd name="T29" fmla="*/ 1 h 2768600"/>
                <a:gd name="T30" fmla="*/ 0 w 1322917"/>
                <a:gd name="T31" fmla="*/ 1 h 2768600"/>
                <a:gd name="T32" fmla="*/ 0 w 1322917"/>
                <a:gd name="T33" fmla="*/ 1 h 2768600"/>
                <a:gd name="T34" fmla="*/ 0 w 1322917"/>
                <a:gd name="T35" fmla="*/ 1 h 2768600"/>
                <a:gd name="T36" fmla="*/ 0 w 1322917"/>
                <a:gd name="T37" fmla="*/ 1 h 2768600"/>
                <a:gd name="T38" fmla="*/ 0 w 1322917"/>
                <a:gd name="T39" fmla="*/ 1 h 2768600"/>
                <a:gd name="T40" fmla="*/ 0 w 1322917"/>
                <a:gd name="T41" fmla="*/ 1 h 2768600"/>
                <a:gd name="T42" fmla="*/ 0 w 1322917"/>
                <a:gd name="T43" fmla="*/ 1 h 2768600"/>
                <a:gd name="T44" fmla="*/ 0 w 1322917"/>
                <a:gd name="T45" fmla="*/ 1 h 2768600"/>
                <a:gd name="T46" fmla="*/ 0 w 1322917"/>
                <a:gd name="T47" fmla="*/ 1 h 2768600"/>
                <a:gd name="T48" fmla="*/ 0 w 1322917"/>
                <a:gd name="T49" fmla="*/ 1 h 2768600"/>
                <a:gd name="T50" fmla="*/ 0 w 1322917"/>
                <a:gd name="T51" fmla="*/ 1 h 2768600"/>
                <a:gd name="T52" fmla="*/ 0 w 1322917"/>
                <a:gd name="T53" fmla="*/ 1 h 2768600"/>
                <a:gd name="T54" fmla="*/ 0 w 1322917"/>
                <a:gd name="T55" fmla="*/ 1 h 2768600"/>
                <a:gd name="T56" fmla="*/ 0 w 1322917"/>
                <a:gd name="T57" fmla="*/ 1 h 2768600"/>
                <a:gd name="T58" fmla="*/ 0 w 1322917"/>
                <a:gd name="T59" fmla="*/ 1 h 2768600"/>
                <a:gd name="T60" fmla="*/ 0 w 1322917"/>
                <a:gd name="T61" fmla="*/ 1 h 2768600"/>
                <a:gd name="T62" fmla="*/ 0 w 1322917"/>
                <a:gd name="T63" fmla="*/ 1 h 2768600"/>
                <a:gd name="T64" fmla="*/ 0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0" name="Object 2"/>
            <p:cNvGraphicFramePr>
              <a:graphicFrameLocks noChangeAspect="1"/>
            </p:cNvGraphicFramePr>
            <p:nvPr/>
          </p:nvGraphicFramePr>
          <p:xfrm>
            <a:off x="384175" y="3770313"/>
            <a:ext cx="949325" cy="1044575"/>
          </p:xfrm>
          <a:graphic>
            <a:graphicData uri="http://schemas.openxmlformats.org/presentationml/2006/ole">
              <mc:AlternateContent xmlns:mc="http://schemas.openxmlformats.org/markup-compatibility/2006">
                <mc:Choice xmlns:v="urn:schemas-microsoft-com:vml" Requires="v">
                  <p:oleObj spid="_x0000_s14363" name="Equation" r:id="rId10" imgW="393700" imgH="431800" progId="Equation.3">
                    <p:embed/>
                  </p:oleObj>
                </mc:Choice>
                <mc:Fallback>
                  <p:oleObj name="Equation" r:id="rId10" imgW="3937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175" y="3770313"/>
                          <a:ext cx="949325"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
        <p:nvSpPr>
          <p:cNvPr id="54" name="Rectangle 53"/>
          <p:cNvSpPr>
            <a:spLocks noChangeArrowheads="1"/>
          </p:cNvSpPr>
          <p:nvPr/>
        </p:nvSpPr>
        <p:spPr bwMode="auto">
          <a:xfrm>
            <a:off x="0" y="2463895"/>
            <a:ext cx="2086129" cy="1459437"/>
          </a:xfrm>
          <a:prstGeom prst="rect">
            <a:avLst/>
          </a:prstGeom>
          <a:noFill/>
          <a:ln w="9525">
            <a:noFill/>
            <a:miter lim="800000"/>
            <a:headEnd/>
            <a:tailEnd/>
          </a:ln>
        </p:spPr>
        <p:txBody>
          <a:bodyPr lIns="100794" tIns="50397" rIns="100794" bIns="50397">
            <a:spAutoFit/>
          </a:bodyPr>
          <a:lstStyle/>
          <a:p>
            <a:pPr algn="r"/>
            <a:r>
              <a:rPr lang="en-US" sz="2200" b="1">
                <a:solidFill>
                  <a:srgbClr val="FFEC1C"/>
                </a:solidFill>
                <a:effectLst>
                  <a:outerShdw blurRad="38100" dist="38100" dir="2700000" algn="tl">
                    <a:srgbClr val="DDDDDD"/>
                  </a:outerShdw>
                </a:effectLst>
              </a:rPr>
              <a:t>UV: Provides partial column information</a:t>
            </a:r>
          </a:p>
        </p:txBody>
      </p:sp>
      <p:pic>
        <p:nvPicPr>
          <p:cNvPr id="37905" name="Picture 54" descr="DI63G2.jpg"/>
          <p:cNvPicPr>
            <a:picLocks noChangeAspect="1"/>
          </p:cNvPicPr>
          <p:nvPr/>
        </p:nvPicPr>
        <p:blipFill>
          <a:blip r:embed="rId12">
            <a:extLst>
              <a:ext uri="{28A0092B-C50C-407E-A947-70E740481C1C}">
                <a14:useLocalDpi xmlns:a14="http://schemas.microsoft.com/office/drawing/2010/main" val="0"/>
              </a:ext>
            </a:extLst>
          </a:blip>
          <a:srcRect t="9846" b="31975"/>
          <a:stretch>
            <a:fillRect/>
          </a:stretch>
        </p:blipFill>
        <p:spPr bwMode="auto">
          <a:xfrm>
            <a:off x="3808236" y="0"/>
            <a:ext cx="2324144" cy="18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55" descr="DI63G2.jpg"/>
          <p:cNvPicPr>
            <a:picLocks noChangeAspect="1"/>
          </p:cNvPicPr>
          <p:nvPr/>
        </p:nvPicPr>
        <p:blipFill>
          <a:blip r:embed="rId12">
            <a:extLst>
              <a:ext uri="{28A0092B-C50C-407E-A947-70E740481C1C}">
                <a14:useLocalDpi xmlns:a14="http://schemas.microsoft.com/office/drawing/2010/main" val="0"/>
              </a:ext>
            </a:extLst>
          </a:blip>
          <a:srcRect l="63295" t="4398" r="5717" b="79884"/>
          <a:stretch>
            <a:fillRect/>
          </a:stretch>
        </p:blipFill>
        <p:spPr bwMode="auto">
          <a:xfrm>
            <a:off x="4118006" y="1546934"/>
            <a:ext cx="880304" cy="4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49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Trade-offs for air-quality controls </a:t>
            </a:r>
            <a:br>
              <a:rPr lang="en-US" sz="3600" dirty="0" smtClean="0"/>
            </a:br>
            <a:r>
              <a:rPr lang="en-US" sz="3600" dirty="0" smtClean="0"/>
              <a:t>and climate benefits</a:t>
            </a:r>
            <a:endParaRPr lang="en-US" sz="3600" dirty="0"/>
          </a:p>
        </p:txBody>
      </p:sp>
      <p:pic>
        <p:nvPicPr>
          <p:cNvPr id="3" name="Picture 2" descr="Climate_AQ_co-b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837"/>
            <a:ext cx="10080625" cy="5334000"/>
          </a:xfrm>
          <a:prstGeom prst="rect">
            <a:avLst/>
          </a:prstGeom>
        </p:spPr>
      </p:pic>
      <p:sp>
        <p:nvSpPr>
          <p:cNvPr id="4" name="TextBox 3"/>
          <p:cNvSpPr txBox="1"/>
          <p:nvPr/>
        </p:nvSpPr>
        <p:spPr>
          <a:xfrm>
            <a:off x="84822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5" name="TextBox 4"/>
          <p:cNvSpPr txBox="1"/>
          <p:nvPr/>
        </p:nvSpPr>
        <p:spPr>
          <a:xfrm>
            <a:off x="1687512" y="6599237"/>
            <a:ext cx="7711817" cy="803912"/>
          </a:xfrm>
          <a:prstGeom prst="rect">
            <a:avLst/>
          </a:prstGeom>
          <a:noFill/>
        </p:spPr>
        <p:txBody>
          <a:bodyPr wrap="none" rtlCol="0">
            <a:spAutoFit/>
          </a:bodyPr>
          <a:lstStyle/>
          <a:p>
            <a:r>
              <a:rPr lang="en-US" dirty="0" smtClean="0">
                <a:solidFill>
                  <a:schemeClr val="tx1"/>
                </a:solidFill>
              </a:rPr>
              <a:t>Need accurate measurements and model assessments </a:t>
            </a:r>
          </a:p>
          <a:p>
            <a:r>
              <a:rPr lang="en-US" dirty="0" smtClean="0">
                <a:solidFill>
                  <a:schemeClr val="tx1"/>
                </a:solidFill>
              </a:rPr>
              <a:t>for informed policy decisions </a:t>
            </a:r>
            <a:endParaRPr lang="en-US" dirty="0">
              <a:solidFill>
                <a:schemeClr val="tx1"/>
              </a:solidFill>
            </a:endParaRPr>
          </a:p>
        </p:txBody>
      </p:sp>
    </p:spTree>
    <p:extLst>
      <p:ext uri="{BB962C8B-B14F-4D97-AF65-F5344CB8AC3E}">
        <p14:creationId xmlns:p14="http://schemas.microsoft.com/office/powerpoint/2010/main" val="25003149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smtClean="0">
                <a:solidFill>
                  <a:srgbClr val="000000"/>
                </a:solidFill>
              </a:rPr>
              <a:t>How DO TES (</a:t>
            </a:r>
            <a:r>
              <a:rPr lang="en-US" dirty="0" err="1" smtClean="0">
                <a:solidFill>
                  <a:srgbClr val="000000"/>
                </a:solidFill>
              </a:rPr>
              <a:t>AnD</a:t>
            </a:r>
            <a:r>
              <a:rPr lang="en-US" dirty="0" smtClean="0">
                <a:solidFill>
                  <a:srgbClr val="000000"/>
                </a:solidFill>
              </a:rPr>
              <a:t> IASI) spectral radiance Measurements address this issue?</a:t>
            </a: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36605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82712" y="167993"/>
            <a:ext cx="7620000" cy="671971"/>
          </a:xfrm>
        </p:spPr>
        <p:txBody>
          <a:bodyPr/>
          <a:lstStyle/>
          <a:p>
            <a:pPr algn="l" eaLnBrk="1" hangingPunct="1"/>
            <a:r>
              <a:rPr lang="en-US" sz="3600" dirty="0" err="1">
                <a:ea typeface="ＭＳ Ｐゴシック" pitchFamily="26" charset="-128"/>
                <a:cs typeface="ＭＳ Ｐゴシック" pitchFamily="26" charset="-128"/>
              </a:rPr>
              <a:t>Tropospheric</a:t>
            </a:r>
            <a:r>
              <a:rPr lang="en-US" sz="3600" dirty="0">
                <a:ea typeface="ＭＳ Ｐゴシック" pitchFamily="26" charset="-128"/>
                <a:cs typeface="ＭＳ Ｐゴシック" pitchFamily="26" charset="-128"/>
              </a:rPr>
              <a:t> Emission Spectrometer</a:t>
            </a:r>
            <a:endParaRPr lang="en-US" sz="4000" dirty="0">
              <a:ea typeface="ＭＳ Ｐゴシック" pitchFamily="26" charset="-128"/>
              <a:cs typeface="ＭＳ Ｐゴシック" pitchFamily="26" charset="-128"/>
            </a:endParaRPr>
          </a:p>
        </p:txBody>
      </p:sp>
      <p:graphicFrame>
        <p:nvGraphicFramePr>
          <p:cNvPr id="269315" name="Group 3"/>
          <p:cNvGraphicFramePr>
            <a:graphicFrameLocks noGrp="1"/>
          </p:cNvGraphicFramePr>
          <p:nvPr>
            <p:extLst>
              <p:ext uri="{D42A27DB-BD31-4B8C-83A1-F6EECF244321}">
                <p14:modId xmlns:p14="http://schemas.microsoft.com/office/powerpoint/2010/main" val="576974757"/>
              </p:ext>
            </p:extLst>
          </p:nvPr>
        </p:nvGraphicFramePr>
        <p:xfrm>
          <a:off x="168010" y="4955788"/>
          <a:ext cx="3276203" cy="2430647"/>
        </p:xfrm>
        <a:graphic>
          <a:graphicData uri="http://schemas.openxmlformats.org/drawingml/2006/table">
            <a:tbl>
              <a:tblPr/>
              <a:tblGrid>
                <a:gridCol w="1443302"/>
                <a:gridCol w="1832901"/>
              </a:tblGrid>
              <a:tr h="40073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Resolution</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err="1" smtClean="0">
                          <a:ln>
                            <a:noFill/>
                          </a:ln>
                          <a:solidFill>
                            <a:schemeClr val="tx1"/>
                          </a:solidFill>
                          <a:effectLst/>
                          <a:latin typeface="Helvetica" pitchFamily="4" charset="0"/>
                        </a:rPr>
                        <a:t>unapodized</a:t>
                      </a:r>
                      <a:r>
                        <a:rPr kumimoji="0" lang="en-US" sz="1100" b="0" i="0" u="none" strike="noStrike" cap="none" normalizeH="0" baseline="0" dirty="0">
                          <a:ln>
                            <a:noFill/>
                          </a:ln>
                          <a:solidFill>
                            <a:schemeClr val="tx1"/>
                          </a:solidFill>
                          <a:effectLst/>
                          <a:latin typeface="Helvetica" pitchFamily="4" charset="0"/>
                        </a:rPr>
                        <a: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0.06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a:t>
                      </a:r>
                      <a:r>
                        <a:rPr kumimoji="0" lang="en-US" sz="1100" b="0" i="0" u="none" strike="noStrike" cap="none" normalizeH="0" baseline="0" dirty="0">
                          <a:ln>
                            <a:noFill/>
                          </a:ln>
                          <a:solidFill>
                            <a:schemeClr val="tx1"/>
                          </a:solidFill>
                          <a:effectLst/>
                          <a:latin typeface="Helvetica" pitchFamily="4" charset="0"/>
                        </a:rPr>
                        <a:t>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0.015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 </a:t>
                      </a:r>
                      <a:r>
                        <a:rPr kumimoji="0" lang="en-US" sz="1100" b="0" i="0" u="none" strike="noStrike" cap="none" normalizeH="0" baseline="0" dirty="0">
                          <a:ln>
                            <a:noFill/>
                          </a:ln>
                          <a:solidFill>
                            <a:schemeClr val="tx1"/>
                          </a:solidFill>
                          <a:effectLst/>
                          <a:latin typeface="Helvetica" pitchFamily="4" charset="0"/>
                        </a:rPr>
                        <a:t>(hi-res)</a:t>
                      </a:r>
                      <a:endParaRPr kumimoji="0" lang="en-US" sz="1100" b="0" i="0" u="none" strike="noStrike" cap="none" normalizeH="0" baseline="3000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9232">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Coverage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650 </a:t>
                      </a:r>
                      <a:r>
                        <a:rPr kumimoji="0" lang="en-US" sz="1100" b="0" i="0" u="none" strike="noStrike" cap="none" normalizeH="0" baseline="0" dirty="0">
                          <a:ln>
                            <a:noFill/>
                          </a:ln>
                          <a:solidFill>
                            <a:schemeClr val="tx1"/>
                          </a:solidFill>
                          <a:effectLst/>
                          <a:latin typeface="Helvetica" pitchFamily="4" charset="0"/>
                        </a:rPr>
                        <a:t>to 3050 cm</a:t>
                      </a:r>
                      <a:r>
                        <a:rPr kumimoji="0" lang="en-US" sz="1100" b="0" i="0" u="none" strike="noStrike" cap="none" normalizeH="0" baseline="30000" dirty="0">
                          <a:ln>
                            <a:noFill/>
                          </a:ln>
                          <a:solidFill>
                            <a:schemeClr val="tx1"/>
                          </a:solidFill>
                          <a:effectLst/>
                          <a:latin typeface="Helvetica" pitchFamily="4" charset="0"/>
                        </a:rPr>
                        <a:t>-1 </a:t>
                      </a:r>
                      <a:endParaRPr kumimoji="0" lang="en-US" sz="1100" b="0" i="0" u="none" strike="noStrike" cap="none" normalizeH="0" baseline="3000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a:ln>
                            <a:noFill/>
                          </a:ln>
                          <a:solidFill>
                            <a:schemeClr val="tx1"/>
                          </a:solidFill>
                          <a:effectLst/>
                          <a:latin typeface="Helvetica" pitchFamily="4" charset="0"/>
                        </a:rPr>
                        <a:t>3.2 to 15.4</a:t>
                      </a: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Symbol" pitchFamily="4" charset="2"/>
                          <a:sym typeface="Symbol" pitchFamily="4" charset="2"/>
                        </a:rPr>
                        <a:t>m</a:t>
                      </a:r>
                      <a:r>
                        <a:rPr kumimoji="0" lang="en-US" sz="1100" b="0" i="0" u="none" strike="noStrike" cap="none" normalizeH="0" baseline="0" dirty="0" smtClean="0">
                          <a:ln>
                            <a:noFill/>
                          </a:ln>
                          <a:solidFill>
                            <a:schemeClr val="tx1"/>
                          </a:solidFill>
                          <a:effectLst/>
                          <a:latin typeface="Helvetica"/>
                          <a:sym typeface="Symbol" pitchFamily="4" charset="2"/>
                        </a:rPr>
                        <a:t>m</a:t>
                      </a:r>
                      <a:r>
                        <a:rPr kumimoji="0" lang="en-US" sz="1100" b="0" i="0" u="none" strike="noStrike" cap="none" normalizeH="0" baseline="0" dirty="0" smtClean="0">
                          <a:ln>
                            <a:noFill/>
                          </a:ln>
                          <a:solidFill>
                            <a:schemeClr val="tx1"/>
                          </a:solidFill>
                          <a:effectLst/>
                          <a:latin typeface="Helvetica" pitchFamily="4" charset="0"/>
                        </a:rPr>
                        <a:t>)</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Global </a:t>
                      </a:r>
                      <a:r>
                        <a:rPr kumimoji="0" lang="en-US" sz="1100" b="0" i="0" u="none" strike="noStrike" cap="none" normalizeH="0" baseline="0" dirty="0">
                          <a:ln>
                            <a:noFill/>
                          </a:ln>
                          <a:solidFill>
                            <a:schemeClr val="tx1"/>
                          </a:solidFill>
                          <a:effectLst/>
                          <a:latin typeface="Helvetica" pitchFamily="4" charset="0"/>
                        </a:rPr>
                        <a:t>survey </a:t>
                      </a:r>
                      <a:endParaRPr kumimoji="0" lang="en-US" sz="1100" b="0" i="0" u="none" strike="noStrike" cap="none" normalizeH="0" baseline="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Helvetica" pitchFamily="4" charset="0"/>
                        </a:rPr>
                        <a:t>1152 – 2048 nadir obs./day</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(2004-2011)</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Spatial Resolution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0.5 </a:t>
                      </a:r>
                      <a:r>
                        <a:rPr kumimoji="0" lang="en-US" sz="1100" b="0" i="0" u="none" strike="noStrike" cap="none" normalizeH="0" baseline="0" dirty="0">
                          <a:ln>
                            <a:noFill/>
                          </a:ln>
                          <a:solidFill>
                            <a:schemeClr val="tx1"/>
                          </a:solidFill>
                          <a:effectLst/>
                          <a:latin typeface="Helvetica" pitchFamily="4" charset="0"/>
                        </a:rPr>
                        <a:t>x 5 km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2.3 </a:t>
                      </a:r>
                      <a:r>
                        <a:rPr kumimoji="0" lang="en-US" sz="1100" b="0" i="0" u="none" strike="noStrike" cap="none" normalizeH="0" baseline="0" dirty="0">
                          <a:ln>
                            <a:noFill/>
                          </a:ln>
                          <a:solidFill>
                            <a:schemeClr val="tx1"/>
                          </a:solidFill>
                          <a:effectLst/>
                          <a:latin typeface="Helvetica" pitchFamily="4" charset="0"/>
                        </a:rPr>
                        <a:t>x 23 km (limb)</a:t>
                      </a:r>
                      <a:endParaRPr kumimoji="0" lang="en-US" sz="1300" b="0" i="0" u="none" strike="noStrike" cap="none" normalizeH="0" baseline="0" dirty="0">
                        <a:ln>
                          <a:noFill/>
                        </a:ln>
                        <a:solidFill>
                          <a:srgbClr val="3CFFFC"/>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99716">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Nadir NEDT @290K</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(Noise Equivalent</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Delta Temperature)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2B1</a:t>
                      </a:r>
                      <a:r>
                        <a:rPr kumimoji="0" lang="en-US" sz="1100" b="0" i="0" u="none" strike="noStrike" cap="none" normalizeH="0" baseline="0" dirty="0">
                          <a:ln>
                            <a:noFill/>
                          </a:ln>
                          <a:solidFill>
                            <a:schemeClr val="tx1"/>
                          </a:solidFill>
                          <a:effectLst/>
                          <a:latin typeface="Helvetica" pitchFamily="4" charset="0"/>
                        </a:rPr>
                        <a:t>: 1.08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1B2</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2A1</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1A1</a:t>
                      </a:r>
                      <a:r>
                        <a:rPr kumimoji="0" lang="en-US" sz="1100" b="0" i="0" u="none" strike="noStrike" cap="none" normalizeH="0" baseline="0" dirty="0">
                          <a:ln>
                            <a:noFill/>
                          </a:ln>
                          <a:solidFill>
                            <a:schemeClr val="tx1"/>
                          </a:solidFill>
                          <a:effectLst/>
                          <a:latin typeface="Helvetica" pitchFamily="4" charset="0"/>
                        </a:rPr>
                        <a:t>: 2.07 K</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69335" name="Text Box 23"/>
          <p:cNvSpPr txBox="1">
            <a:spLocks noChangeArrowheads="1"/>
          </p:cNvSpPr>
          <p:nvPr/>
        </p:nvSpPr>
        <p:spPr bwMode="auto">
          <a:xfrm>
            <a:off x="7631112" y="1130541"/>
            <a:ext cx="2325141" cy="2496896"/>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square" lIns="100794" tIns="50397" rIns="100794" bIns="50397">
            <a:prstTxWarp prst="textNoShape">
              <a:avLst/>
            </a:prstTxWarp>
            <a:spAutoFit/>
          </a:bodyPr>
          <a:lstStyle/>
          <a:p>
            <a:pPr>
              <a:defRPr/>
            </a:pPr>
            <a:r>
              <a:rPr lang="en-US" sz="1600" dirty="0">
                <a:solidFill>
                  <a:srgbClr val="000000"/>
                </a:solidFill>
                <a:latin typeface="Arial" pitchFamily="4" charset="0"/>
                <a:ea typeface="ＭＳ Ｐゴシック" pitchFamily="4" charset="-128"/>
                <a:cs typeface="ＭＳ Ｐゴシック" pitchFamily="4" charset="-128"/>
              </a:rPr>
              <a:t>TES, launched aboard the </a:t>
            </a:r>
            <a:r>
              <a:rPr lang="en-US" sz="1600" dirty="0" smtClean="0">
                <a:solidFill>
                  <a:srgbClr val="000000"/>
                </a:solidFill>
                <a:latin typeface="Arial" pitchFamily="4" charset="0"/>
                <a:ea typeface="ＭＳ Ｐゴシック" pitchFamily="4" charset="-128"/>
                <a:cs typeface="ＭＳ Ｐゴシック" pitchFamily="4" charset="-128"/>
              </a:rPr>
              <a:t>EOS-Aura </a:t>
            </a:r>
            <a:r>
              <a:rPr lang="en-US" sz="1600" dirty="0">
                <a:solidFill>
                  <a:srgbClr val="000000"/>
                </a:solidFill>
                <a:latin typeface="Arial" pitchFamily="4" charset="0"/>
                <a:ea typeface="ＭＳ Ｐゴシック" pitchFamily="4" charset="-128"/>
                <a:cs typeface="ＭＳ Ｐゴシック" pitchFamily="4" charset="-128"/>
              </a:rPr>
              <a:t>spacecraft</a:t>
            </a:r>
          </a:p>
          <a:p>
            <a:pPr>
              <a:defRPr/>
            </a:pPr>
            <a:r>
              <a:rPr lang="en-US" sz="1600" dirty="0">
                <a:solidFill>
                  <a:srgbClr val="000000"/>
                </a:solidFill>
                <a:latin typeface="Arial" pitchFamily="4" charset="0"/>
                <a:ea typeface="ＭＳ Ｐゴシック" pitchFamily="4" charset="-128"/>
                <a:cs typeface="ＭＳ Ｐゴシック" pitchFamily="4" charset="-128"/>
              </a:rPr>
              <a:t>in 2004, is a Fourier Transform </a:t>
            </a:r>
            <a:r>
              <a:rPr lang="en-US" sz="1600" dirty="0" smtClean="0">
                <a:solidFill>
                  <a:srgbClr val="000000"/>
                </a:solidFill>
                <a:latin typeface="Arial" pitchFamily="4" charset="0"/>
                <a:ea typeface="ＭＳ Ｐゴシック" pitchFamily="4" charset="-128"/>
                <a:cs typeface="ＭＳ Ｐゴシック" pitchFamily="4" charset="-128"/>
              </a:rPr>
              <a:t>Spectrometer (FTS)</a:t>
            </a:r>
          </a:p>
          <a:p>
            <a:pPr>
              <a:defRPr/>
            </a:pPr>
            <a:endParaRPr lang="en-US" sz="1600" dirty="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TES measures </a:t>
            </a:r>
            <a:r>
              <a:rPr lang="en-US" sz="1600" dirty="0">
                <a:solidFill>
                  <a:srgbClr val="000000"/>
                </a:solidFill>
                <a:latin typeface="Arial" pitchFamily="4" charset="0"/>
                <a:ea typeface="ＭＳ Ｐゴシック" pitchFamily="4" charset="-128"/>
                <a:cs typeface="ＭＳ Ｐゴシック" pitchFamily="4" charset="-128"/>
              </a:rPr>
              <a:t>infrared spectral radiances from </a:t>
            </a:r>
            <a:endParaRPr lang="en-US" sz="1600" dirty="0" smtClean="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3.2 </a:t>
            </a:r>
            <a:r>
              <a:rPr lang="en-US" sz="1600" dirty="0">
                <a:solidFill>
                  <a:srgbClr val="000000"/>
                </a:solidFill>
                <a:latin typeface="Arial" pitchFamily="4" charset="0"/>
                <a:ea typeface="ＭＳ Ｐゴシック" pitchFamily="4" charset="-128"/>
                <a:cs typeface="ＭＳ Ｐゴシック" pitchFamily="4" charset="-128"/>
              </a:rPr>
              <a:t>to </a:t>
            </a:r>
            <a:r>
              <a:rPr lang="en-US" sz="1600" dirty="0" smtClean="0">
                <a:solidFill>
                  <a:srgbClr val="000000"/>
                </a:solidFill>
                <a:latin typeface="Arial" pitchFamily="4" charset="0"/>
                <a:ea typeface="ＭＳ Ｐゴシック" pitchFamily="4" charset="-128"/>
                <a:cs typeface="ＭＳ Ｐゴシック" pitchFamily="4" charset="-128"/>
              </a:rPr>
              <a:t>15.4 </a:t>
            </a:r>
            <a:r>
              <a:rPr lang="en-US" sz="1800" dirty="0">
                <a:solidFill>
                  <a:schemeClr val="tx1"/>
                </a:solidFill>
                <a:latin typeface="Symbol" pitchFamily="4" charset="2"/>
                <a:sym typeface="Symbol" pitchFamily="4" charset="2"/>
              </a:rPr>
              <a:t>m</a:t>
            </a:r>
            <a:r>
              <a:rPr lang="en-US" sz="1600" dirty="0" smtClean="0">
                <a:solidFill>
                  <a:srgbClr val="000000"/>
                </a:solidFill>
                <a:latin typeface="Arial" pitchFamily="4" charset="0"/>
                <a:ea typeface="ＭＳ Ｐゴシック" pitchFamily="4" charset="-128"/>
                <a:cs typeface="ＭＳ Ｐゴシック" pitchFamily="4" charset="-128"/>
              </a:rPr>
              <a:t>m</a:t>
            </a:r>
            <a:endParaRPr lang="en-US" sz="1400" dirty="0">
              <a:solidFill>
                <a:srgbClr val="000000"/>
              </a:solidFill>
              <a:latin typeface="Helvetica" pitchFamily="4" charset="0"/>
              <a:ea typeface="ＭＳ Ｐゴシック" pitchFamily="4" charset="-128"/>
              <a:cs typeface="ＭＳ Ｐゴシック" pitchFamily="4" charset="-128"/>
            </a:endParaRPr>
          </a:p>
        </p:txBody>
      </p:sp>
      <p:pic>
        <p:nvPicPr>
          <p:cNvPr id="33817" name="Picture 25" descr="/Users/kbowman/Documents/Meetings/Georgia Tech 2007/Aura-TES.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3108193" y="1007956"/>
            <a:ext cx="4480278" cy="3219862"/>
          </a:xfrm>
          <a:prstGeom prst="rect">
            <a:avLst/>
          </a:prstGeom>
          <a:noFill/>
          <a:ln w="9525">
            <a:noFill/>
            <a:miter lim="800000"/>
            <a:headEnd/>
            <a:tailEnd/>
          </a:ln>
        </p:spPr>
      </p:pic>
      <p:pic>
        <p:nvPicPr>
          <p:cNvPr id="33818" name="Picture 30"/>
          <p:cNvPicPr>
            <a:picLocks noChangeAspect="1" noChangeArrowheads="1"/>
          </p:cNvPicPr>
          <p:nvPr/>
        </p:nvPicPr>
        <p:blipFill>
          <a:blip r:embed="rId6"/>
          <a:srcRect/>
          <a:stretch>
            <a:fillRect/>
          </a:stretch>
        </p:blipFill>
        <p:spPr bwMode="auto">
          <a:xfrm>
            <a:off x="84005" y="1007957"/>
            <a:ext cx="2850927" cy="3863834"/>
          </a:xfrm>
          <a:prstGeom prst="rect">
            <a:avLst/>
          </a:prstGeom>
          <a:noFill/>
          <a:ln w="9525">
            <a:noFill/>
            <a:miter lim="800000"/>
            <a:headEnd/>
            <a:tailEnd/>
          </a:ln>
        </p:spPr>
      </p:pic>
      <p:grpSp>
        <p:nvGrpSpPr>
          <p:cNvPr id="5" name="Group 4"/>
          <p:cNvGrpSpPr/>
          <p:nvPr/>
        </p:nvGrpSpPr>
        <p:grpSpPr>
          <a:xfrm>
            <a:off x="4019770" y="4360756"/>
            <a:ext cx="5516342" cy="2771881"/>
            <a:chOff x="3668712" y="4541837"/>
            <a:chExt cx="5516342" cy="2771881"/>
          </a:xfrm>
        </p:grpSpPr>
        <p:grpSp>
          <p:nvGrpSpPr>
            <p:cNvPr id="33816" name="Group 24"/>
            <p:cNvGrpSpPr>
              <a:grpSpLocks/>
            </p:cNvGrpSpPr>
            <p:nvPr/>
          </p:nvGrpSpPr>
          <p:grpSpPr bwMode="auto">
            <a:xfrm>
              <a:off x="3668712" y="4541837"/>
              <a:ext cx="5516342" cy="2771881"/>
              <a:chOff x="624" y="96"/>
              <a:chExt cx="3471" cy="1882"/>
            </a:xfrm>
          </p:grpSpPr>
          <p:pic>
            <p:nvPicPr>
              <p:cNvPr id="33819" name="Picture 25" descr="Run_2931_Nadir_Seq_0000805_Scan_2_1B2"/>
              <p:cNvPicPr>
                <a:picLocks noChangeAspect="1" noChangeArrowheads="1"/>
              </p:cNvPicPr>
              <p:nvPr/>
            </p:nvPicPr>
            <p:blipFill>
              <a:blip r:embed="rId7"/>
              <a:srcRect r="32401" b="48000"/>
              <a:stretch>
                <a:fillRect/>
              </a:stretch>
            </p:blipFill>
            <p:spPr bwMode="auto">
              <a:xfrm>
                <a:off x="624" y="96"/>
                <a:ext cx="3471" cy="1882"/>
              </a:xfrm>
              <a:prstGeom prst="rect">
                <a:avLst/>
              </a:prstGeom>
              <a:noFill/>
              <a:ln w="9525">
                <a:noFill/>
                <a:miter lim="800000"/>
                <a:headEnd/>
                <a:tailEnd/>
              </a:ln>
            </p:spPr>
          </p:pic>
          <p:sp>
            <p:nvSpPr>
              <p:cNvPr id="33820"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33821"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33822"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3" name="Straight Connector 2"/>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3516312" y="6980237"/>
            <a:ext cx="6468688" cy="449354"/>
          </a:xfrm>
          <a:prstGeom prst="rect">
            <a:avLst/>
          </a:prstGeom>
          <a:noFill/>
        </p:spPr>
        <p:txBody>
          <a:bodyPr wrap="none" rtlCol="0">
            <a:spAutoFit/>
          </a:bodyPr>
          <a:lstStyle/>
          <a:p>
            <a:r>
              <a:rPr lang="en-US" dirty="0" smtClean="0">
                <a:solidFill>
                  <a:schemeClr val="tx1"/>
                </a:solidFill>
              </a:rPr>
              <a:t>Unfortunately, TES is having end-of-life issues </a:t>
            </a:r>
            <a:endParaRPr lang="en-US" dirty="0">
              <a:solidFill>
                <a:schemeClr val="tx1"/>
              </a:solidFill>
            </a:endParaRPr>
          </a:p>
        </p:txBody>
      </p:sp>
    </p:spTree>
    <p:extLst>
      <p:ext uri="{BB962C8B-B14F-4D97-AF65-F5344CB8AC3E}">
        <p14:creationId xmlns:p14="http://schemas.microsoft.com/office/powerpoint/2010/main" val="300985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3" fill="hold"/>
                                        <p:tgtEl>
                                          <p:spTgt spid="33817"/>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33817"/>
                </p:tgtEl>
              </p:cMediaNode>
            </p:video>
            <p:seq concurrent="1" nextAc="seek">
              <p:cTn id="15" restart="whenNotActive" fill="hold" evtFilter="cancelBubble" nodeType="interactiveSeq">
                <p:stCondLst>
                  <p:cond evt="onClick" delay="0">
                    <p:tgtEl>
                      <p:spTgt spid="338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3817"/>
                                        </p:tgtEl>
                                      </p:cBhvr>
                                    </p:cmd>
                                  </p:childTnLst>
                                </p:cTn>
                              </p:par>
                            </p:childTnLst>
                          </p:cTn>
                        </p:par>
                      </p:childTnLst>
                    </p:cTn>
                  </p:par>
                </p:childTnLst>
              </p:cTn>
              <p:nextCondLst>
                <p:cond evt="onClick" delay="0">
                  <p:tgtEl>
                    <p:spTgt spid="33817"/>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1916112" y="83997"/>
            <a:ext cx="5867400" cy="923960"/>
          </a:xfrm>
        </p:spPr>
        <p:txBody>
          <a:bodyPr/>
          <a:lstStyle/>
          <a:p>
            <a:pPr eaLnBrk="1" hangingPunct="1"/>
            <a:r>
              <a:rPr lang="en-US" sz="3200" dirty="0">
                <a:ea typeface="ＭＳ Ｐゴシック" pitchFamily="-109" charset="-128"/>
                <a:cs typeface="ＭＳ Ｐゴシック" pitchFamily="-109" charset="-128"/>
              </a:rPr>
              <a:t>Spectral sensitivity of </a:t>
            </a:r>
            <a:r>
              <a:rPr lang="en-US" sz="3200" dirty="0" smtClean="0">
                <a:ea typeface="ＭＳ Ｐゴシック" pitchFamily="-109" charset="-128"/>
                <a:cs typeface="ＭＳ Ｐゴシック" pitchFamily="-109" charset="-128"/>
              </a:rPr>
              <a:t>TOA flux </a:t>
            </a:r>
            <a:r>
              <a:rPr lang="en-US" sz="3200" dirty="0">
                <a:ea typeface="ＭＳ Ｐゴシック" pitchFamily="-109" charset="-128"/>
                <a:cs typeface="ＭＳ Ｐゴシック" pitchFamily="-109" charset="-128"/>
              </a:rPr>
              <a:t>to ozone and water vapor </a:t>
            </a:r>
          </a:p>
        </p:txBody>
      </p:sp>
      <p:grpSp>
        <p:nvGrpSpPr>
          <p:cNvPr id="7" name="Group 6"/>
          <p:cNvGrpSpPr/>
          <p:nvPr/>
        </p:nvGrpSpPr>
        <p:grpSpPr>
          <a:xfrm>
            <a:off x="544512" y="1036637"/>
            <a:ext cx="8936522" cy="6446838"/>
            <a:chOff x="-18481" y="-7938"/>
            <a:chExt cx="9162481" cy="6875463"/>
          </a:xfrm>
        </p:grpSpPr>
        <p:grpSp>
          <p:nvGrpSpPr>
            <p:cNvPr id="60" name="Group 27"/>
            <p:cNvGrpSpPr>
              <a:grpSpLocks/>
            </p:cNvGrpSpPr>
            <p:nvPr/>
          </p:nvGrpSpPr>
          <p:grpSpPr bwMode="auto">
            <a:xfrm>
              <a:off x="4462463" y="3570288"/>
              <a:ext cx="4673600" cy="3297237"/>
              <a:chOff x="4462463" y="3544883"/>
              <a:chExt cx="4673600" cy="3296861"/>
            </a:xfrm>
          </p:grpSpPr>
          <p:pic>
            <p:nvPicPr>
              <p:cNvPr id="61" name="Picture 7" descr="H2O_ppm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2463" y="3544883"/>
                <a:ext cx="46736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1"/>
              <p:cNvSpPr txBox="1">
                <a:spLocks noChangeArrowheads="1"/>
              </p:cNvSpPr>
              <p:nvPr/>
            </p:nvSpPr>
            <p:spPr bwMode="auto">
              <a:xfrm>
                <a:off x="4979451" y="3665536"/>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(ppm) Jacobians</a:t>
                </a:r>
              </a:p>
            </p:txBody>
          </p:sp>
          <p:sp>
            <p:nvSpPr>
              <p:cNvPr id="63" name="TextBox 15"/>
              <p:cNvSpPr txBox="1">
                <a:spLocks noChangeArrowheads="1"/>
              </p:cNvSpPr>
              <p:nvPr/>
            </p:nvSpPr>
            <p:spPr bwMode="auto">
              <a:xfrm>
                <a:off x="6333067" y="6079195"/>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64" name="TextBox 24"/>
              <p:cNvSpPr txBox="1">
                <a:spLocks noChangeArrowheads="1"/>
              </p:cNvSpPr>
              <p:nvPr/>
            </p:nvSpPr>
            <p:spPr bwMode="auto">
              <a:xfrm>
                <a:off x="6375401" y="6595523"/>
                <a:ext cx="149013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/ppm</a:t>
                </a:r>
              </a:p>
            </p:txBody>
          </p:sp>
        </p:grpSp>
        <p:grpSp>
          <p:nvGrpSpPr>
            <p:cNvPr id="65" name="Group 30"/>
            <p:cNvGrpSpPr>
              <a:grpSpLocks/>
            </p:cNvGrpSpPr>
            <p:nvPr/>
          </p:nvGrpSpPr>
          <p:grpSpPr bwMode="auto">
            <a:xfrm>
              <a:off x="4462463" y="6350"/>
              <a:ext cx="4681537" cy="3620886"/>
              <a:chOff x="4462463" y="5821"/>
              <a:chExt cx="4681537" cy="3621045"/>
            </a:xfrm>
          </p:grpSpPr>
          <p:pic>
            <p:nvPicPr>
              <p:cNvPr id="66" name="Picture 5" descr="O3_ppb_jacobian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3" y="5821"/>
                <a:ext cx="46815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0"/>
              <p:cNvSpPr txBox="1">
                <a:spLocks noChangeArrowheads="1"/>
              </p:cNvSpPr>
              <p:nvPr/>
            </p:nvSpPr>
            <p:spPr bwMode="auto">
              <a:xfrm>
                <a:off x="5165725" y="101600"/>
                <a:ext cx="225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(ppb) Jacobians</a:t>
                </a:r>
              </a:p>
            </p:txBody>
          </p:sp>
          <p:sp>
            <p:nvSpPr>
              <p:cNvPr id="68" name="TextBox 13"/>
              <p:cNvSpPr txBox="1">
                <a:spLocks noChangeArrowheads="1"/>
              </p:cNvSpPr>
              <p:nvPr/>
            </p:nvSpPr>
            <p:spPr bwMode="auto">
              <a:xfrm>
                <a:off x="6358474" y="2802472"/>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69" name="TextBox 25"/>
              <p:cNvSpPr txBox="1">
                <a:spLocks noChangeArrowheads="1"/>
              </p:cNvSpPr>
              <p:nvPr/>
            </p:nvSpPr>
            <p:spPr bwMode="auto">
              <a:xfrm>
                <a:off x="6383862" y="3369733"/>
                <a:ext cx="1588237" cy="257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/ppb</a:t>
                </a:r>
              </a:p>
            </p:txBody>
          </p:sp>
        </p:grpSp>
        <p:grpSp>
          <p:nvGrpSpPr>
            <p:cNvPr id="70" name="Group 26"/>
            <p:cNvGrpSpPr>
              <a:grpSpLocks/>
            </p:cNvGrpSpPr>
            <p:nvPr/>
          </p:nvGrpSpPr>
          <p:grpSpPr bwMode="auto">
            <a:xfrm>
              <a:off x="11113" y="3570288"/>
              <a:ext cx="4649787" cy="3297237"/>
              <a:chOff x="11396" y="3544883"/>
              <a:chExt cx="4649504" cy="3296861"/>
            </a:xfrm>
          </p:grpSpPr>
          <p:grpSp>
            <p:nvGrpSpPr>
              <p:cNvPr id="71" name="Group 22"/>
              <p:cNvGrpSpPr>
                <a:grpSpLocks/>
              </p:cNvGrpSpPr>
              <p:nvPr/>
            </p:nvGrpSpPr>
            <p:grpSpPr bwMode="auto">
              <a:xfrm>
                <a:off x="11396" y="3544883"/>
                <a:ext cx="4649504" cy="3186112"/>
                <a:chOff x="11396" y="3544883"/>
                <a:chExt cx="4649504" cy="3186112"/>
              </a:xfrm>
            </p:grpSpPr>
            <p:pic>
              <p:nvPicPr>
                <p:cNvPr id="73" name="Picture 6" descr="H2O_lnVMR_jacobian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75" name="TextBox 17"/>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76"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72"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/ln(VMR)</a:t>
                </a:r>
              </a:p>
            </p:txBody>
          </p:sp>
        </p:grpSp>
        <p:grpSp>
          <p:nvGrpSpPr>
            <p:cNvPr id="77" name="Group 29"/>
            <p:cNvGrpSpPr>
              <a:grpSpLocks/>
            </p:cNvGrpSpPr>
            <p:nvPr/>
          </p:nvGrpSpPr>
          <p:grpSpPr bwMode="auto">
            <a:xfrm>
              <a:off x="-18481" y="-7938"/>
              <a:ext cx="4679381" cy="3622473"/>
              <a:chOff x="-18723" y="-8467"/>
              <a:chExt cx="4679623" cy="3622626"/>
            </a:xfrm>
          </p:grpSpPr>
          <p:grpSp>
            <p:nvGrpSpPr>
              <p:cNvPr id="78" name="Group 21"/>
              <p:cNvGrpSpPr>
                <a:grpSpLocks/>
              </p:cNvGrpSpPr>
              <p:nvPr/>
            </p:nvGrpSpPr>
            <p:grpSpPr bwMode="auto">
              <a:xfrm>
                <a:off x="-18723" y="-8467"/>
                <a:ext cx="4679623" cy="3517900"/>
                <a:chOff x="-18723" y="0"/>
                <a:chExt cx="4679623" cy="3517900"/>
              </a:xfrm>
            </p:grpSpPr>
            <p:pic>
              <p:nvPicPr>
                <p:cNvPr id="80" name="Picture 3" descr="O3_lnVMR_jacobians.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82"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83"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79"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graphicFrame>
        <p:nvGraphicFramePr>
          <p:cNvPr id="84" name="Object 5"/>
          <p:cNvGraphicFramePr>
            <a:graphicFrameLocks noChangeAspect="1"/>
          </p:cNvGraphicFramePr>
          <p:nvPr>
            <p:extLst>
              <p:ext uri="{D42A27DB-BD31-4B8C-83A1-F6EECF244321}">
                <p14:modId xmlns:p14="http://schemas.microsoft.com/office/powerpoint/2010/main" val="1193001084"/>
              </p:ext>
            </p:extLst>
          </p:nvPr>
        </p:nvGraphicFramePr>
        <p:xfrm>
          <a:off x="7097712" y="1189037"/>
          <a:ext cx="2167918" cy="778362"/>
        </p:xfrm>
        <a:graphic>
          <a:graphicData uri="http://schemas.openxmlformats.org/presentationml/2006/ole">
            <mc:AlternateContent xmlns:mc="http://schemas.openxmlformats.org/markup-compatibility/2006">
              <mc:Choice xmlns:v="urn:schemas-microsoft-com:vml" Requires="v">
                <p:oleObj spid="_x0000_s1174" name="Equation" r:id="rId8" imgW="1257300" imgH="406400" progId="Equation.3">
                  <p:embed/>
                </p:oleObj>
              </mc:Choice>
              <mc:Fallback>
                <p:oleObj name="Equation" r:id="rId8" imgW="12573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7712" y="1189037"/>
                        <a:ext cx="2167918" cy="778362"/>
                      </a:xfrm>
                      <a:prstGeom prst="rect">
                        <a:avLst/>
                      </a:prstGeom>
                      <a:solidFill>
                        <a:schemeClr val="bg1"/>
                      </a:solidFill>
                      <a:ln w="9525">
                        <a:solidFill>
                          <a:schemeClr val="bg1"/>
                        </a:solidFill>
                        <a:miter lim="800000"/>
                        <a:headEnd/>
                        <a:tailEnd/>
                      </a:ln>
                      <a:effectLst/>
                    </p:spPr>
                  </p:pic>
                </p:oleObj>
              </mc:Fallback>
            </mc:AlternateContent>
          </a:graphicData>
        </a:graphic>
      </p:graphicFrame>
      <p:sp>
        <p:nvSpPr>
          <p:cNvPr id="8" name="TextBox 7"/>
          <p:cNvSpPr txBox="1"/>
          <p:nvPr/>
        </p:nvSpPr>
        <p:spPr>
          <a:xfrm rot="16200000" flipH="1">
            <a:off x="-1889966" y="3707560"/>
            <a:ext cx="4419600" cy="449354"/>
          </a:xfrm>
          <a:prstGeom prst="rect">
            <a:avLst/>
          </a:prstGeom>
          <a:noFill/>
        </p:spPr>
        <p:txBody>
          <a:bodyPr wrap="square" rtlCol="0">
            <a:spAutoFit/>
          </a:bodyPr>
          <a:lstStyle/>
          <a:p>
            <a:r>
              <a:rPr lang="en-US" dirty="0" smtClean="0">
                <a:solidFill>
                  <a:schemeClr val="tx1"/>
                </a:solidFill>
              </a:rPr>
              <a:t>TES obs. </a:t>
            </a:r>
            <a:r>
              <a:rPr lang="en-US" dirty="0">
                <a:solidFill>
                  <a:schemeClr val="tx1"/>
                </a:solidFill>
              </a:rPr>
              <a:t>a</a:t>
            </a:r>
            <a:r>
              <a:rPr lang="en-US" dirty="0" smtClean="0">
                <a:solidFill>
                  <a:schemeClr val="tx1"/>
                </a:solidFill>
              </a:rPr>
              <a:t>t 65°N, Aug. 2006</a:t>
            </a:r>
            <a:endParaRPr lang="en-US" dirty="0">
              <a:solidFill>
                <a:schemeClr val="tx1"/>
              </a:solidFill>
            </a:endParaRPr>
          </a:p>
        </p:txBody>
      </p:sp>
      <p:sp>
        <p:nvSpPr>
          <p:cNvPr id="86" name="TextBox 85"/>
          <p:cNvSpPr txBox="1"/>
          <p:nvPr/>
        </p:nvSpPr>
        <p:spPr>
          <a:xfrm rot="16200000">
            <a:off x="8270928" y="50361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
        <p:nvSpPr>
          <p:cNvPr id="88" name="TextBox 87"/>
          <p:cNvSpPr txBox="1">
            <a:spLocks noChangeArrowheads="1"/>
          </p:cNvSpPr>
          <p:nvPr/>
        </p:nvSpPr>
        <p:spPr bwMode="auto">
          <a:xfrm>
            <a:off x="1611312" y="4962524"/>
            <a:ext cx="4191000" cy="646113"/>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High spectral resolution is critical for separating O3 and H2O flux variability</a:t>
            </a:r>
          </a:p>
        </p:txBody>
      </p:sp>
    </p:spTree>
    <p:extLst>
      <p:ext uri="{BB962C8B-B14F-4D97-AF65-F5344CB8AC3E}">
        <p14:creationId xmlns:p14="http://schemas.microsoft.com/office/powerpoint/2010/main" val="1875782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heckerboard(across)">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iterate type="lt">
                                    <p:tmPct val="0"/>
                                  </p:iterate>
                                  <p:childTnLst>
                                    <p:set>
                                      <p:cBhvr>
                                        <p:cTn id="11" dur="1" fill="hold">
                                          <p:stCondLst>
                                            <p:cond delay="0"/>
                                          </p:stCondLst>
                                        </p:cTn>
                                        <p:tgtEl>
                                          <p:spTgt spid="88"/>
                                        </p:tgtEl>
                                        <p:attrNameLst>
                                          <p:attrName>style.visibility</p:attrName>
                                        </p:attrNameLst>
                                      </p:cBhvr>
                                      <p:to>
                                        <p:strVal val="visible"/>
                                      </p:to>
                                    </p:set>
                                    <p:anim calcmode="lin" valueType="num">
                                      <p:cBhvr>
                                        <p:cTn id="12" dur="1000" fill="hold"/>
                                        <p:tgtEl>
                                          <p:spTgt spid="88"/>
                                        </p:tgtEl>
                                        <p:attrNameLst>
                                          <p:attrName>ppt_w</p:attrName>
                                        </p:attrNameLst>
                                      </p:cBhvr>
                                      <p:tavLst>
                                        <p:tav tm="0">
                                          <p:val>
                                            <p:fltVal val="0"/>
                                          </p:val>
                                        </p:tav>
                                        <p:tav tm="100000">
                                          <p:val>
                                            <p:strVal val="#ppt_w"/>
                                          </p:val>
                                        </p:tav>
                                      </p:tavLst>
                                    </p:anim>
                                    <p:anim calcmode="lin" valueType="num">
                                      <p:cBhvr>
                                        <p:cTn id="13" dur="1000" fill="hold"/>
                                        <p:tgtEl>
                                          <p:spTgt spid="88"/>
                                        </p:tgtEl>
                                        <p:attrNameLst>
                                          <p:attrName>ppt_h</p:attrName>
                                        </p:attrNameLst>
                                      </p:cBhvr>
                                      <p:tavLst>
                                        <p:tav tm="0">
                                          <p:val>
                                            <p:fltVal val="0"/>
                                          </p:val>
                                        </p:tav>
                                        <p:tav tm="100000">
                                          <p:val>
                                            <p:strVal val="#ppt_h"/>
                                          </p:val>
                                        </p:tav>
                                      </p:tavLst>
                                    </p:anim>
                                    <p:anim calcmode="lin" valueType="num">
                                      <p:cBhvr>
                                        <p:cTn id="14" dur="1000" fill="hold"/>
                                        <p:tgtEl>
                                          <p:spTgt spid="88"/>
                                        </p:tgtEl>
                                        <p:attrNameLst>
                                          <p:attrName>style.rotation</p:attrName>
                                        </p:attrNameLst>
                                      </p:cBhvr>
                                      <p:tavLst>
                                        <p:tav tm="0">
                                          <p:val>
                                            <p:fltVal val="90"/>
                                          </p:val>
                                        </p:tav>
                                        <p:tav tm="100000">
                                          <p:val>
                                            <p:fltVal val="0"/>
                                          </p:val>
                                        </p:tav>
                                      </p:tavLst>
                                    </p:anim>
                                    <p:animEffect transition="in" filter="fade">
                                      <p:cBhvr>
                                        <p:cTn id="1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4083" y="-83996"/>
            <a:ext cx="6820429" cy="1259946"/>
          </a:xfrm>
        </p:spPr>
        <p:txBody>
          <a:bodyPr/>
          <a:lstStyle/>
          <a:p>
            <a:r>
              <a:rPr lang="en-US" sz="3600" dirty="0" smtClean="0"/>
              <a:t>Terminology</a:t>
            </a:r>
            <a:endParaRPr lang="en-US" sz="3600" dirty="0"/>
          </a:p>
        </p:txBody>
      </p:sp>
      <p:graphicFrame>
        <p:nvGraphicFramePr>
          <p:cNvPr id="410626" name="Object 2"/>
          <p:cNvGraphicFramePr>
            <a:graphicFrameLocks noChangeAspect="1"/>
          </p:cNvGraphicFramePr>
          <p:nvPr>
            <p:extLst>
              <p:ext uri="{D42A27DB-BD31-4B8C-83A1-F6EECF244321}">
                <p14:modId xmlns:p14="http://schemas.microsoft.com/office/powerpoint/2010/main" val="432859358"/>
              </p:ext>
            </p:extLst>
          </p:nvPr>
        </p:nvGraphicFramePr>
        <p:xfrm>
          <a:off x="2238375" y="4043362"/>
          <a:ext cx="5564188" cy="1031875"/>
        </p:xfrm>
        <a:graphic>
          <a:graphicData uri="http://schemas.openxmlformats.org/presentationml/2006/ole">
            <mc:AlternateContent xmlns:mc="http://schemas.openxmlformats.org/markup-compatibility/2006">
              <mc:Choice xmlns:v="urn:schemas-microsoft-com:vml" Requires="v">
                <p:oleObj spid="_x0000_s2536" name="Equation" r:id="rId3" imgW="3352800" imgH="622300" progId="Equation.3">
                  <p:embed/>
                </p:oleObj>
              </mc:Choice>
              <mc:Fallback>
                <p:oleObj name="Equation" r:id="rId3" imgW="3352800" imgH="622300" progId="Equation.3">
                  <p:embed/>
                  <p:pic>
                    <p:nvPicPr>
                      <p:cNvPr id="0" name=""/>
                      <p:cNvPicPr>
                        <a:picLocks noChangeAspect="1" noChangeArrowheads="1"/>
                      </p:cNvPicPr>
                      <p:nvPr/>
                    </p:nvPicPr>
                    <p:blipFill>
                      <a:blip r:embed="rId4"/>
                      <a:srcRect/>
                      <a:stretch>
                        <a:fillRect/>
                      </a:stretch>
                    </p:blipFill>
                    <p:spPr bwMode="auto">
                      <a:xfrm>
                        <a:off x="2238375" y="4043362"/>
                        <a:ext cx="5564188"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027"/>
          <p:cNvGraphicFramePr>
            <a:graphicFrameLocks noChangeAspect="1"/>
          </p:cNvGraphicFramePr>
          <p:nvPr>
            <p:extLst>
              <p:ext uri="{D42A27DB-BD31-4B8C-83A1-F6EECF244321}">
                <p14:modId xmlns:p14="http://schemas.microsoft.com/office/powerpoint/2010/main" val="1131842147"/>
              </p:ext>
            </p:extLst>
          </p:nvPr>
        </p:nvGraphicFramePr>
        <p:xfrm>
          <a:off x="5040312" y="1259946"/>
          <a:ext cx="4155048" cy="1175949"/>
        </p:xfrm>
        <a:graphic>
          <a:graphicData uri="http://schemas.openxmlformats.org/presentationml/2006/ole">
            <mc:AlternateContent xmlns:mc="http://schemas.openxmlformats.org/markup-compatibility/2006">
              <mc:Choice xmlns:v="urn:schemas-microsoft-com:vml" Requires="v">
                <p:oleObj spid="_x0000_s2537" name="Equation" r:id="rId5" imgW="2197100" imgH="622300" progId="Equation.DSMT4">
                  <p:embed/>
                </p:oleObj>
              </mc:Choice>
              <mc:Fallback>
                <p:oleObj name="Equation" r:id="rId5" imgW="2197100" imgH="622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2" y="1259946"/>
                        <a:ext cx="4155048" cy="11759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4005" y="1235600"/>
            <a:ext cx="4651507" cy="1492723"/>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err="1" smtClean="0">
                <a:effectLst>
                  <a:outerShdw blurRad="50800" dist="38100" dir="2700000" algn="tl" rotWithShape="0">
                    <a:srgbClr val="000000">
                      <a:alpha val="43000"/>
                    </a:srgbClr>
                  </a:outerShdw>
                </a:effectLst>
              </a:rPr>
              <a:t>Jacobian</a:t>
            </a:r>
            <a:r>
              <a:rPr lang="en-US" sz="2200" b="1" dirty="0" smtClean="0"/>
              <a:t>: </a:t>
            </a:r>
            <a:r>
              <a:rPr lang="en-US" sz="2200" dirty="0" smtClean="0"/>
              <a:t>change in Spectral </a:t>
            </a:r>
            <a:r>
              <a:rPr lang="en-US" sz="2200" dirty="0"/>
              <a:t>radiance </a:t>
            </a:r>
            <a:r>
              <a:rPr lang="en-US" sz="2200" dirty="0" smtClean="0"/>
              <a:t>(</a:t>
            </a:r>
            <a:r>
              <a:rPr lang="en-US" sz="2200" i="1" dirty="0" smtClean="0">
                <a:latin typeface="Times New Roman"/>
              </a:rPr>
              <a:t>L</a:t>
            </a:r>
            <a:r>
              <a:rPr lang="en-US" sz="2200" dirty="0" smtClean="0">
                <a:latin typeface="Times New Roman"/>
              </a:rPr>
              <a:t>)</a:t>
            </a:r>
            <a:r>
              <a:rPr lang="en-US" sz="2200" i="1" dirty="0" smtClean="0">
                <a:latin typeface="Times New Roman"/>
              </a:rPr>
              <a:t> </a:t>
            </a:r>
            <a:r>
              <a:rPr lang="en-US" sz="2200" dirty="0" smtClean="0"/>
              <a:t>for VMR </a:t>
            </a:r>
            <a:r>
              <a:rPr lang="en-US" sz="2200" i="1" dirty="0" smtClean="0">
                <a:latin typeface="Times New Roman"/>
              </a:rPr>
              <a:t>q</a:t>
            </a:r>
            <a:r>
              <a:rPr lang="en-US" sz="2200" dirty="0" smtClean="0"/>
              <a:t>, frequency </a:t>
            </a:r>
            <a:r>
              <a:rPr lang="en-US" sz="2200" dirty="0" smtClean="0">
                <a:latin typeface="Symbol"/>
              </a:rPr>
              <a:t>n </a:t>
            </a:r>
          </a:p>
          <a:p>
            <a:r>
              <a:rPr lang="en-US" sz="2200" dirty="0" smtClean="0"/>
              <a:t>in each </a:t>
            </a:r>
            <a:r>
              <a:rPr lang="en-US" sz="2200" dirty="0"/>
              <a:t>vertical layer </a:t>
            </a:r>
            <a:r>
              <a:rPr lang="en-US" sz="2200" i="1" dirty="0" smtClean="0">
                <a:latin typeface="Times New Roman"/>
              </a:rPr>
              <a:t>l, </a:t>
            </a:r>
            <a:endParaRPr lang="en-US" sz="2200" b="1" dirty="0"/>
          </a:p>
          <a:p>
            <a:r>
              <a:rPr lang="en-US" sz="2200" dirty="0" smtClean="0"/>
              <a:t>in </a:t>
            </a:r>
            <a:r>
              <a:rPr lang="en-US" sz="2200" b="1" dirty="0"/>
              <a:t>W</a:t>
            </a:r>
            <a:r>
              <a:rPr lang="en-US" sz="2200" b="1" dirty="0" smtClean="0"/>
              <a:t>/cm</a:t>
            </a:r>
            <a:r>
              <a:rPr lang="en-US" sz="2200" b="1" baseline="30000" dirty="0" smtClean="0"/>
              <a:t>2</a:t>
            </a:r>
            <a:r>
              <a:rPr lang="en-US" sz="2200" b="1" dirty="0"/>
              <a:t>/cm</a:t>
            </a:r>
            <a:r>
              <a:rPr lang="en-US" sz="2200" b="1" baseline="30000" dirty="0"/>
              <a:t>-1</a:t>
            </a:r>
            <a:r>
              <a:rPr lang="en-US" sz="2200" b="1" dirty="0"/>
              <a:t>/</a:t>
            </a:r>
            <a:r>
              <a:rPr lang="en-US" sz="2200" b="1" dirty="0" err="1" smtClean="0"/>
              <a:t>sr</a:t>
            </a:r>
            <a:r>
              <a:rPr lang="en-US" sz="2200" b="1" dirty="0"/>
              <a:t>/ppb</a:t>
            </a:r>
          </a:p>
        </p:txBody>
      </p:sp>
      <p:sp>
        <p:nvSpPr>
          <p:cNvPr id="13" name="TextBox 12"/>
          <p:cNvSpPr txBox="1"/>
          <p:nvPr/>
        </p:nvSpPr>
        <p:spPr>
          <a:xfrm>
            <a:off x="84004" y="3178178"/>
            <a:ext cx="9452107" cy="842699"/>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smtClean="0">
                <a:effectLst>
                  <a:outerShdw blurRad="50800" dist="38100" dir="2700000" algn="tl" rotWithShape="0">
                    <a:srgbClr val="000000">
                      <a:alpha val="43000"/>
                    </a:srgbClr>
                  </a:outerShdw>
                </a:effectLst>
              </a:rPr>
              <a:t>IRK</a:t>
            </a:r>
            <a:r>
              <a:rPr lang="en-US" sz="2200" b="1" dirty="0" smtClean="0"/>
              <a:t>: </a:t>
            </a:r>
            <a:r>
              <a:rPr lang="en-US" sz="2200" dirty="0" smtClean="0"/>
              <a:t>Instantaneous </a:t>
            </a:r>
            <a:r>
              <a:rPr lang="en-US" sz="2200" dirty="0" err="1"/>
              <a:t>radiative</a:t>
            </a:r>
            <a:r>
              <a:rPr lang="en-US" sz="2200" dirty="0"/>
              <a:t> forcing </a:t>
            </a:r>
            <a:r>
              <a:rPr lang="en-US" sz="2200" dirty="0" smtClean="0"/>
              <a:t>kernel including anisotropy R(</a:t>
            </a:r>
            <a:r>
              <a:rPr lang="en-US" sz="2200" dirty="0" smtClean="0">
                <a:latin typeface="Symbol"/>
              </a:rPr>
              <a:t>n</a:t>
            </a:r>
            <a:r>
              <a:rPr lang="en-US" sz="2200" dirty="0" smtClean="0"/>
              <a:t>)</a:t>
            </a:r>
          </a:p>
          <a:p>
            <a:r>
              <a:rPr lang="en-US" sz="2200" dirty="0" smtClean="0"/>
              <a:t>in </a:t>
            </a:r>
            <a:r>
              <a:rPr lang="en-US" sz="2200" b="1" dirty="0"/>
              <a:t>W/m</a:t>
            </a:r>
            <a:r>
              <a:rPr lang="en-US" sz="2200" b="1" baseline="30000" dirty="0"/>
              <a:t>2</a:t>
            </a:r>
            <a:r>
              <a:rPr lang="en-US" sz="2200" b="1" dirty="0"/>
              <a:t>/</a:t>
            </a:r>
            <a:r>
              <a:rPr lang="en-US" sz="2200" b="1" dirty="0" smtClean="0"/>
              <a:t>ppb</a:t>
            </a:r>
            <a:endParaRPr lang="en-US" sz="2200" i="1" dirty="0"/>
          </a:p>
        </p:txBody>
      </p:sp>
      <p:sp>
        <p:nvSpPr>
          <p:cNvPr id="14" name="TextBox 13"/>
          <p:cNvSpPr txBox="1"/>
          <p:nvPr/>
        </p:nvSpPr>
        <p:spPr>
          <a:xfrm>
            <a:off x="1458912" y="7208837"/>
            <a:ext cx="7355379" cy="310040"/>
          </a:xfrm>
          <a:prstGeom prst="rect">
            <a:avLst/>
          </a:prstGeom>
          <a:noFill/>
        </p:spPr>
        <p:txBody>
          <a:bodyPr wrap="none" lIns="100794" tIns="50397" rIns="100794" bIns="50397" rtlCol="0">
            <a:spAutoFit/>
          </a:bodyPr>
          <a:lstStyle/>
          <a:p>
            <a:r>
              <a:rPr lang="en-US" sz="1400" dirty="0">
                <a:solidFill>
                  <a:schemeClr val="tx1"/>
                </a:solidFill>
              </a:rPr>
              <a:t>Forward model based on LBLRTM, Clough et al, IEEE Trans. </a:t>
            </a:r>
            <a:r>
              <a:rPr lang="en-US" sz="1400" dirty="0" err="1">
                <a:solidFill>
                  <a:schemeClr val="tx1"/>
                </a:solidFill>
              </a:rPr>
              <a:t>Geosci</a:t>
            </a:r>
            <a:r>
              <a:rPr lang="en-US" sz="1400" dirty="0">
                <a:solidFill>
                  <a:schemeClr val="tx1"/>
                </a:solidFill>
              </a:rPr>
              <a:t>. Remote Sens. 2006</a:t>
            </a:r>
          </a:p>
        </p:txBody>
      </p:sp>
      <p:sp>
        <p:nvSpPr>
          <p:cNvPr id="16" name="TextBox 15"/>
          <p:cNvSpPr txBox="1"/>
          <p:nvPr/>
        </p:nvSpPr>
        <p:spPr>
          <a:xfrm>
            <a:off x="87312" y="5527938"/>
            <a:ext cx="4724400" cy="842699"/>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smtClean="0">
                <a:effectLst>
                  <a:outerShdw blurRad="50800" dist="38100" dir="2700000" algn="tl" rotWithShape="0">
                    <a:srgbClr val="000000">
                      <a:alpha val="43000"/>
                    </a:srgbClr>
                  </a:outerShdw>
                </a:effectLst>
              </a:rPr>
              <a:t>LWRE</a:t>
            </a:r>
            <a:r>
              <a:rPr lang="en-US" sz="2200" dirty="0" smtClean="0"/>
              <a:t>: </a:t>
            </a:r>
            <a:r>
              <a:rPr lang="en-US" sz="2200" dirty="0" err="1" smtClean="0"/>
              <a:t>Longwave</a:t>
            </a:r>
            <a:r>
              <a:rPr lang="en-US" sz="2200" dirty="0" smtClean="0"/>
              <a:t> </a:t>
            </a:r>
            <a:r>
              <a:rPr lang="en-US" sz="2200" dirty="0" err="1" smtClean="0"/>
              <a:t>Radiative</a:t>
            </a:r>
            <a:r>
              <a:rPr lang="en-US" sz="2200" dirty="0" smtClean="0"/>
              <a:t> Effect</a:t>
            </a:r>
            <a:endParaRPr lang="en-US" sz="2200" dirty="0"/>
          </a:p>
          <a:p>
            <a:r>
              <a:rPr lang="en-US" sz="2200" dirty="0"/>
              <a:t>f</a:t>
            </a:r>
            <a:r>
              <a:rPr lang="en-US" sz="2200" dirty="0" smtClean="0"/>
              <a:t>or tropospheric O3 in </a:t>
            </a:r>
            <a:r>
              <a:rPr lang="en-US" sz="2200" b="1" dirty="0"/>
              <a:t>W/</a:t>
            </a:r>
            <a:r>
              <a:rPr lang="en-US" sz="2200" b="1" dirty="0" smtClean="0"/>
              <a:t>m</a:t>
            </a:r>
            <a:r>
              <a:rPr lang="en-US" sz="2200" b="1" baseline="30000" dirty="0" smtClean="0"/>
              <a:t>2</a:t>
            </a:r>
            <a:r>
              <a:rPr lang="en-US" sz="2200" dirty="0" smtClean="0"/>
              <a:t> </a:t>
            </a:r>
            <a:endParaRPr lang="en-US" sz="2200" dirty="0"/>
          </a:p>
        </p:txBody>
      </p:sp>
      <p:graphicFrame>
        <p:nvGraphicFramePr>
          <p:cNvPr id="18" name="Object 2"/>
          <p:cNvGraphicFramePr>
            <a:graphicFrameLocks noChangeAspect="1"/>
          </p:cNvGraphicFramePr>
          <p:nvPr>
            <p:extLst>
              <p:ext uri="{D42A27DB-BD31-4B8C-83A1-F6EECF244321}">
                <p14:modId xmlns:p14="http://schemas.microsoft.com/office/powerpoint/2010/main" val="2917484580"/>
              </p:ext>
            </p:extLst>
          </p:nvPr>
        </p:nvGraphicFramePr>
        <p:xfrm>
          <a:off x="5268912" y="5414962"/>
          <a:ext cx="3771900" cy="1641475"/>
        </p:xfrm>
        <a:graphic>
          <a:graphicData uri="http://schemas.openxmlformats.org/presentationml/2006/ole">
            <mc:AlternateContent xmlns:mc="http://schemas.openxmlformats.org/markup-compatibility/2006">
              <mc:Choice xmlns:v="urn:schemas-microsoft-com:vml" Requires="v">
                <p:oleObj spid="_x0000_s2538" name="Equation" r:id="rId7" imgW="2273300" imgH="990600" progId="Equation.3">
                  <p:embed/>
                </p:oleObj>
              </mc:Choice>
              <mc:Fallback>
                <p:oleObj name="Equation" r:id="rId7" imgW="2273300" imgH="990600" progId="Equation.3">
                  <p:embed/>
                  <p:pic>
                    <p:nvPicPr>
                      <p:cNvPr id="0" name=""/>
                      <p:cNvPicPr>
                        <a:picLocks noChangeAspect="1" noChangeArrowheads="1"/>
                      </p:cNvPicPr>
                      <p:nvPr/>
                    </p:nvPicPr>
                    <p:blipFill>
                      <a:blip r:embed="rId8"/>
                      <a:srcRect/>
                      <a:stretch>
                        <a:fillRect/>
                      </a:stretch>
                    </p:blipFill>
                    <p:spPr bwMode="auto">
                      <a:xfrm>
                        <a:off x="5268912" y="5414962"/>
                        <a:ext cx="3771900" cy="164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983930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4912" y="1036637"/>
            <a:ext cx="2362200" cy="1167916"/>
          </a:xfrm>
          <a:prstGeom prst="rect">
            <a:avLst/>
          </a:prstGeom>
          <a:ln>
            <a:solidFill>
              <a:srgbClr val="000000"/>
            </a:solidFill>
          </a:ln>
        </p:spPr>
        <p:txBody>
          <a:bodyPr wrap="square" lIns="100794" tIns="50397" rIns="100794" bIns="50397">
            <a:spAutoFit/>
          </a:bodyPr>
          <a:lstStyle/>
          <a:p>
            <a:pPr eaLnBrk="1" hangingPunct="1"/>
            <a:r>
              <a:rPr lang="en-US" dirty="0">
                <a:solidFill>
                  <a:schemeClr val="tx1"/>
                </a:solidFill>
                <a:latin typeface="Calibri" charset="0"/>
              </a:rPr>
              <a:t>TES Seasonal </a:t>
            </a:r>
            <a:endParaRPr lang="en-US" dirty="0" smtClean="0">
              <a:solidFill>
                <a:schemeClr val="tx1"/>
              </a:solidFill>
              <a:latin typeface="Calibri" charset="0"/>
            </a:endParaRPr>
          </a:p>
          <a:p>
            <a:pPr eaLnBrk="1" hangingPunct="1"/>
            <a:r>
              <a:rPr lang="en-US" dirty="0" smtClean="0">
                <a:solidFill>
                  <a:schemeClr val="tx1"/>
                </a:solidFill>
                <a:latin typeface="Calibri" charset="0"/>
              </a:rPr>
              <a:t>All-sky averages </a:t>
            </a:r>
            <a:r>
              <a:rPr lang="en-US" dirty="0">
                <a:solidFill>
                  <a:schemeClr val="tx1"/>
                </a:solidFill>
                <a:latin typeface="Calibri" charset="0"/>
              </a:rPr>
              <a:t>(2005-2009)</a:t>
            </a:r>
          </a:p>
        </p:txBody>
      </p:sp>
      <p:pic>
        <p:nvPicPr>
          <p:cNvPr id="24" name="Picture 23" descr="IRK_season_trend.pdf"/>
          <p:cNvPicPr>
            <a:picLocks noChangeAspect="1"/>
          </p:cNvPicPr>
          <p:nvPr/>
        </p:nvPicPr>
        <p:blipFill rotWithShape="1">
          <a:blip r:embed="rId2">
            <a:extLst>
              <a:ext uri="{28A0092B-C50C-407E-A947-70E740481C1C}">
                <a14:useLocalDpi xmlns:a14="http://schemas.microsoft.com/office/drawing/2010/main" val="0"/>
              </a:ext>
            </a:extLst>
          </a:blip>
          <a:srcRect l="11077" t="18012" r="15050" b="17770"/>
          <a:stretch/>
        </p:blipFill>
        <p:spPr>
          <a:xfrm>
            <a:off x="11112" y="1112837"/>
            <a:ext cx="7315200" cy="6274300"/>
          </a:xfrm>
          <a:prstGeom prst="rect">
            <a:avLst/>
          </a:prstGeom>
        </p:spPr>
      </p:pic>
      <p:grpSp>
        <p:nvGrpSpPr>
          <p:cNvPr id="10" name="Group 9"/>
          <p:cNvGrpSpPr/>
          <p:nvPr/>
        </p:nvGrpSpPr>
        <p:grpSpPr>
          <a:xfrm>
            <a:off x="6411912" y="3932237"/>
            <a:ext cx="3512608" cy="1551406"/>
            <a:chOff x="6411912" y="3932237"/>
            <a:chExt cx="3512608" cy="1551406"/>
          </a:xfrm>
        </p:grpSpPr>
        <p:sp>
          <p:nvSpPr>
            <p:cNvPr id="11" name="TextBox 10"/>
            <p:cNvSpPr txBox="1"/>
            <p:nvPr/>
          </p:nvSpPr>
          <p:spPr>
            <a:xfrm>
              <a:off x="7541154" y="3932237"/>
              <a:ext cx="2383366" cy="1551406"/>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Maximum </a:t>
              </a:r>
              <a:r>
                <a:rPr lang="en-US" sz="2000" dirty="0" smtClean="0">
                  <a:solidFill>
                    <a:schemeClr val="tx1"/>
                  </a:solidFill>
                </a:rPr>
                <a:t>due </a:t>
              </a:r>
              <a:r>
                <a:rPr lang="en-US" sz="2000" dirty="0">
                  <a:solidFill>
                    <a:schemeClr val="tx1"/>
                  </a:solidFill>
                </a:rPr>
                <a:t>to Saharan and Arabian </a:t>
              </a:r>
              <a:r>
                <a:rPr lang="en-US" sz="2000" dirty="0" smtClean="0">
                  <a:solidFill>
                    <a:schemeClr val="tx1"/>
                  </a:solidFill>
                </a:rPr>
                <a:t>anticyclones</a:t>
              </a:r>
            </a:p>
            <a:p>
              <a:r>
                <a:rPr lang="en-US" sz="1800" dirty="0" smtClean="0">
                  <a:solidFill>
                    <a:schemeClr val="tx1"/>
                  </a:solidFill>
                </a:rPr>
                <a:t>Liu et al., JGR, 2009</a:t>
              </a:r>
              <a:endParaRPr lang="en-US" sz="1800" dirty="0">
                <a:solidFill>
                  <a:schemeClr val="tx1"/>
                </a:solidFill>
              </a:endParaRPr>
            </a:p>
          </p:txBody>
        </p:sp>
        <p:cxnSp>
          <p:nvCxnSpPr>
            <p:cNvPr id="15" name="Straight Arrow Connector 14"/>
            <p:cNvCxnSpPr>
              <a:stCxn id="11" idx="1"/>
            </p:cNvCxnSpPr>
            <p:nvPr/>
          </p:nvCxnSpPr>
          <p:spPr bwMode="auto">
            <a:xfrm flipH="1" flipV="1">
              <a:off x="6411912" y="4694237"/>
              <a:ext cx="1129242" cy="1370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3" name="Group 12"/>
          <p:cNvGrpSpPr/>
          <p:nvPr/>
        </p:nvGrpSpPr>
        <p:grpSpPr>
          <a:xfrm>
            <a:off x="6564312" y="6218237"/>
            <a:ext cx="3352800" cy="694761"/>
            <a:chOff x="6564312" y="6218237"/>
            <a:chExt cx="3352800" cy="694761"/>
          </a:xfrm>
        </p:grpSpPr>
        <p:sp>
          <p:nvSpPr>
            <p:cNvPr id="16" name="TextBox 15"/>
            <p:cNvSpPr txBox="1"/>
            <p:nvPr/>
          </p:nvSpPr>
          <p:spPr>
            <a:xfrm>
              <a:off x="7539672" y="621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SH influenced by biomass burning</a:t>
              </a:r>
            </a:p>
          </p:txBody>
        </p:sp>
        <p:cxnSp>
          <p:nvCxnSpPr>
            <p:cNvPr id="17" name="Straight Arrow Connector 16"/>
            <p:cNvCxnSpPr>
              <a:stCxn id="16" idx="1"/>
            </p:cNvCxnSpPr>
            <p:nvPr/>
          </p:nvCxnSpPr>
          <p:spPr bwMode="auto">
            <a:xfrm flipH="1" flipV="1">
              <a:off x="6564312" y="6370637"/>
              <a:ext cx="975360" cy="1949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2" name="Title 1"/>
          <p:cNvSpPr txBox="1">
            <a:spLocks/>
          </p:cNvSpPr>
          <p:nvPr/>
        </p:nvSpPr>
        <p:spPr>
          <a:xfrm>
            <a:off x="468312" y="0"/>
            <a:ext cx="9074150" cy="960437"/>
          </a:xfrm>
          <a:prstGeom prst="rect">
            <a:avLst/>
          </a:prstGeom>
        </p:spPr>
        <p:txBody>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dirty="0" smtClean="0"/>
              <a:t>TES Ozone and Ozone IRKs</a:t>
            </a:r>
            <a:endParaRPr lang="en-US" dirty="0"/>
          </a:p>
        </p:txBody>
      </p:sp>
      <p:grpSp>
        <p:nvGrpSpPr>
          <p:cNvPr id="6" name="Group 5"/>
          <p:cNvGrpSpPr/>
          <p:nvPr/>
        </p:nvGrpSpPr>
        <p:grpSpPr>
          <a:xfrm>
            <a:off x="7097712" y="2408237"/>
            <a:ext cx="2819400" cy="694761"/>
            <a:chOff x="7097712" y="2408237"/>
            <a:chExt cx="2819400" cy="694761"/>
          </a:xfrm>
        </p:grpSpPr>
        <p:sp>
          <p:nvSpPr>
            <p:cNvPr id="9" name="TextBox 8"/>
            <p:cNvSpPr txBox="1"/>
            <p:nvPr/>
          </p:nvSpPr>
          <p:spPr>
            <a:xfrm>
              <a:off x="7539672" y="240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Seasonal migration of </a:t>
              </a:r>
              <a:r>
                <a:rPr lang="en-US" sz="2000" dirty="0" smtClean="0">
                  <a:solidFill>
                    <a:schemeClr val="tx1"/>
                  </a:solidFill>
                </a:rPr>
                <a:t>ITCZ</a:t>
              </a:r>
              <a:endParaRPr lang="en-US" sz="2000" dirty="0">
                <a:solidFill>
                  <a:schemeClr val="tx1"/>
                </a:solidFill>
              </a:endParaRPr>
            </a:p>
          </p:txBody>
        </p:sp>
        <p:cxnSp>
          <p:nvCxnSpPr>
            <p:cNvPr id="12" name="Straight Arrow Connector 11"/>
            <p:cNvCxnSpPr>
              <a:stCxn id="9" idx="1"/>
            </p:cNvCxnSpPr>
            <p:nvPr/>
          </p:nvCxnSpPr>
          <p:spPr bwMode="auto">
            <a:xfrm flipH="1" flipV="1">
              <a:off x="7097712" y="2408237"/>
              <a:ext cx="441960" cy="3473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40817430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SI_LWRE_5angleIn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12" y="1036637"/>
            <a:ext cx="9459913" cy="6370638"/>
          </a:xfrm>
          <a:prstGeom prst="rect">
            <a:avLst/>
          </a:prstGeom>
        </p:spPr>
      </p:pic>
      <p:sp>
        <p:nvSpPr>
          <p:cNvPr id="3" name="Title 1"/>
          <p:cNvSpPr txBox="1">
            <a:spLocks/>
          </p:cNvSpPr>
          <p:nvPr/>
        </p:nvSpPr>
        <p:spPr>
          <a:xfrm>
            <a:off x="468312" y="0"/>
            <a:ext cx="9074150" cy="960437"/>
          </a:xfrm>
          <a:prstGeom prst="rect">
            <a:avLst/>
          </a:prstGeom>
        </p:spPr>
        <p:txBody>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dirty="0" smtClean="0"/>
              <a:t>IASI LWRE</a:t>
            </a:r>
            <a:endParaRPr lang="en-US" dirty="0"/>
          </a:p>
        </p:txBody>
      </p:sp>
      <p:sp>
        <p:nvSpPr>
          <p:cNvPr id="4" name="TextBox 3"/>
          <p:cNvSpPr txBox="1"/>
          <p:nvPr/>
        </p:nvSpPr>
        <p:spPr>
          <a:xfrm>
            <a:off x="6402140" y="7132637"/>
            <a:ext cx="3591172" cy="389850"/>
          </a:xfrm>
          <a:prstGeom prst="rect">
            <a:avLst/>
          </a:prstGeom>
          <a:noFill/>
        </p:spPr>
        <p:txBody>
          <a:bodyPr wrap="none" rtlCol="0">
            <a:spAutoFit/>
          </a:bodyPr>
          <a:lstStyle/>
          <a:p>
            <a:r>
              <a:rPr lang="en-US" sz="2000" dirty="0" smtClean="0">
                <a:solidFill>
                  <a:schemeClr val="tx1"/>
                </a:solidFill>
              </a:rPr>
              <a:t>From S. </a:t>
            </a:r>
            <a:r>
              <a:rPr lang="en-US" sz="2000" dirty="0" err="1" smtClean="0">
                <a:solidFill>
                  <a:schemeClr val="tx1"/>
                </a:solidFill>
              </a:rPr>
              <a:t>Doniki</a:t>
            </a:r>
            <a:r>
              <a:rPr lang="en-US" sz="2000" dirty="0" smtClean="0">
                <a:solidFill>
                  <a:schemeClr val="tx1"/>
                </a:solidFill>
              </a:rPr>
              <a:t>, ULB, Belgium</a:t>
            </a:r>
            <a:endParaRPr lang="en-US" sz="2000" dirty="0">
              <a:solidFill>
                <a:schemeClr val="tx1"/>
              </a:solidFill>
            </a:endParaRPr>
          </a:p>
        </p:txBody>
      </p:sp>
    </p:spTree>
    <p:extLst>
      <p:ext uri="{BB962C8B-B14F-4D97-AF65-F5344CB8AC3E}">
        <p14:creationId xmlns:p14="http://schemas.microsoft.com/office/powerpoint/2010/main" val="2943653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027237"/>
            <a:ext cx="8568531" cy="1501435"/>
          </a:xfrm>
        </p:spPr>
        <p:txBody>
          <a:bodyPr/>
          <a:lstStyle/>
          <a:p>
            <a:r>
              <a:rPr lang="en-US" dirty="0" smtClean="0">
                <a:solidFill>
                  <a:srgbClr val="000000"/>
                </a:solidFill>
              </a:rPr>
              <a:t>How Can we test </a:t>
            </a:r>
            <a:r>
              <a:rPr lang="en-US" dirty="0" smtClean="0">
                <a:solidFill>
                  <a:schemeClr val="tx1"/>
                </a:solidFill>
              </a:rPr>
              <a:t>climate </a:t>
            </a:r>
            <a:r>
              <a:rPr lang="en-US" dirty="0">
                <a:solidFill>
                  <a:schemeClr val="tx1"/>
                </a:solidFill>
              </a:rPr>
              <a:t>model predictions </a:t>
            </a:r>
            <a:r>
              <a:rPr lang="en-US" dirty="0" smtClean="0">
                <a:solidFill>
                  <a:schemeClr val="tx1"/>
                </a:solidFill>
              </a:rPr>
              <a:t>of OZONE RF with satellite measurements of </a:t>
            </a:r>
            <a:r>
              <a:rPr lang="en-US" dirty="0">
                <a:solidFill>
                  <a:schemeClr val="tx1"/>
                </a:solidFill>
              </a:rPr>
              <a:t>present day </a:t>
            </a:r>
            <a:r>
              <a:rPr lang="en-US" dirty="0" smtClean="0">
                <a:solidFill>
                  <a:schemeClr val="tx1"/>
                </a:solidFill>
              </a:rPr>
              <a:t>OZONE concentrations and IRKs?</a:t>
            </a:r>
            <a:r>
              <a:rPr lang="en-US" dirty="0">
                <a:solidFill>
                  <a:schemeClr val="tx1"/>
                </a:solidFill>
              </a:rPr>
              <a:t/>
            </a:r>
            <a:br>
              <a:rPr lang="en-US" dirty="0">
                <a:solidFill>
                  <a:schemeClr val="tx1"/>
                </a:solidFill>
              </a:rPr>
            </a:b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722649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ACCMIP</a:t>
            </a:r>
            <a:endParaRPr lang="en-US" sz="5400" dirty="0"/>
          </a:p>
        </p:txBody>
      </p:sp>
      <p:sp>
        <p:nvSpPr>
          <p:cNvPr id="10" name="TextBox 9"/>
          <p:cNvSpPr txBox="1"/>
          <p:nvPr/>
        </p:nvSpPr>
        <p:spPr>
          <a:xfrm>
            <a:off x="47829" y="1131879"/>
            <a:ext cx="4382883" cy="1876623"/>
          </a:xfrm>
          <a:prstGeom prst="rect">
            <a:avLst/>
          </a:prstGeom>
          <a:solidFill>
            <a:schemeClr val="accent2">
              <a:lumMod val="60000"/>
              <a:lumOff val="40000"/>
            </a:schemeClr>
          </a:solidFill>
          <a:ln>
            <a:solidFill>
              <a:schemeClr val="tx1"/>
            </a:solidFill>
          </a:ln>
        </p:spPr>
        <p:txBody>
          <a:bodyPr wrap="square" lIns="100794" tIns="50397" rIns="100794" bIns="50397" rtlCol="0">
            <a:spAutoFit/>
          </a:bodyPr>
          <a:lstStyle/>
          <a:p>
            <a:r>
              <a:rPr lang="en-US" sz="2000" dirty="0" smtClean="0"/>
              <a:t>The Atmospheric Chemistry-Climate Model </a:t>
            </a:r>
            <a:r>
              <a:rPr lang="en-US" sz="2000" dirty="0" err="1" smtClean="0"/>
              <a:t>Intercomparison</a:t>
            </a:r>
            <a:r>
              <a:rPr lang="en-US" sz="2000" dirty="0" smtClean="0"/>
              <a:t> Project</a:t>
            </a:r>
          </a:p>
          <a:p>
            <a:r>
              <a:rPr lang="en-US" sz="2000" dirty="0" smtClean="0"/>
              <a:t>(ACCMIP) estimated historic </a:t>
            </a:r>
            <a:r>
              <a:rPr lang="en-US" sz="2000" dirty="0" err="1" smtClean="0"/>
              <a:t>radiative</a:t>
            </a:r>
            <a:r>
              <a:rPr lang="en-US" sz="2000" dirty="0" smtClean="0"/>
              <a:t> forcing (RF) and future response using consistent emissions for the IPCC 5</a:t>
            </a:r>
            <a:r>
              <a:rPr lang="en-US" sz="2000" baseline="30000" dirty="0" smtClean="0"/>
              <a:t>th</a:t>
            </a:r>
            <a:r>
              <a:rPr lang="en-US" sz="2000" dirty="0" smtClean="0"/>
              <a:t> assessment.</a:t>
            </a:r>
            <a:endParaRPr lang="en-US" sz="2000" dirty="0"/>
          </a:p>
        </p:txBody>
      </p:sp>
      <p:pic>
        <p:nvPicPr>
          <p:cNvPr id="12" name="Picture 11" descr="lamarque_emiss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112" y="1150937"/>
            <a:ext cx="2133600" cy="1804243"/>
          </a:xfrm>
          <a:prstGeom prst="rect">
            <a:avLst/>
          </a:prstGeom>
          <a:ln>
            <a:solidFill>
              <a:schemeClr val="tx1"/>
            </a:solidFill>
          </a:ln>
        </p:spPr>
      </p:pic>
      <p:sp>
        <p:nvSpPr>
          <p:cNvPr id="13" name="TextBox 12"/>
          <p:cNvSpPr txBox="1"/>
          <p:nvPr/>
        </p:nvSpPr>
        <p:spPr>
          <a:xfrm>
            <a:off x="4735512" y="2941637"/>
            <a:ext cx="1882973" cy="271413"/>
          </a:xfrm>
          <a:prstGeom prst="rect">
            <a:avLst/>
          </a:prstGeom>
          <a:noFill/>
        </p:spPr>
        <p:txBody>
          <a:bodyPr wrap="none" lIns="100794" tIns="50397" rIns="100794" bIns="50397" rtlCol="0">
            <a:spAutoFit/>
          </a:bodyPr>
          <a:lstStyle/>
          <a:p>
            <a:r>
              <a:rPr lang="en-US" sz="1100" dirty="0" err="1">
                <a:solidFill>
                  <a:schemeClr val="tx1"/>
                </a:solidFill>
              </a:rPr>
              <a:t>Lamarque</a:t>
            </a:r>
            <a:r>
              <a:rPr lang="en-US" sz="1100" dirty="0">
                <a:solidFill>
                  <a:schemeClr val="tx1"/>
                </a:solidFill>
              </a:rPr>
              <a:t> </a:t>
            </a:r>
            <a:r>
              <a:rPr lang="en-US" sz="1100" i="1" dirty="0">
                <a:solidFill>
                  <a:schemeClr val="tx1"/>
                </a:solidFill>
              </a:rPr>
              <a:t>et al</a:t>
            </a:r>
            <a:r>
              <a:rPr lang="en-US" sz="1100" dirty="0">
                <a:solidFill>
                  <a:schemeClr val="tx1"/>
                </a:solidFill>
              </a:rPr>
              <a:t>, ACP, 2010</a:t>
            </a:r>
          </a:p>
        </p:txBody>
      </p:sp>
      <p:pic>
        <p:nvPicPr>
          <p:cNvPr id="14" name="Picture 13" descr="accmip-2000.pdf"/>
          <p:cNvPicPr>
            <a:picLocks noChangeAspect="1"/>
          </p:cNvPicPr>
          <p:nvPr/>
        </p:nvPicPr>
        <p:blipFill rotWithShape="1">
          <a:blip r:embed="rId4">
            <a:extLst>
              <a:ext uri="{28A0092B-C50C-407E-A947-70E740481C1C}">
                <a14:useLocalDpi xmlns:a14="http://schemas.microsoft.com/office/drawing/2010/main" val="0"/>
              </a:ext>
            </a:extLst>
          </a:blip>
          <a:srcRect r="32496" b="33084"/>
          <a:stretch/>
        </p:blipFill>
        <p:spPr>
          <a:xfrm>
            <a:off x="163512" y="3322637"/>
            <a:ext cx="5791200" cy="4070486"/>
          </a:xfrm>
          <a:prstGeom prst="rect">
            <a:avLst/>
          </a:prstGeom>
        </p:spPr>
      </p:pic>
      <p:pic>
        <p:nvPicPr>
          <p:cNvPr id="2" name="Picture 1" descr="accmip-models.pdf"/>
          <p:cNvPicPr>
            <a:picLocks noChangeAspect="1"/>
          </p:cNvPicPr>
          <p:nvPr/>
        </p:nvPicPr>
        <p:blipFill rotWithShape="1">
          <a:blip r:embed="rId5">
            <a:extLst>
              <a:ext uri="{28A0092B-C50C-407E-A947-70E740481C1C}">
                <a14:useLocalDpi xmlns:a14="http://schemas.microsoft.com/office/drawing/2010/main" val="0"/>
              </a:ext>
            </a:extLst>
          </a:blip>
          <a:srcRect l="14640" t="10815" r="49705" b="39794"/>
          <a:stretch/>
        </p:blipFill>
        <p:spPr>
          <a:xfrm>
            <a:off x="6792912" y="1189037"/>
            <a:ext cx="3145453" cy="5638800"/>
          </a:xfrm>
          <a:prstGeom prst="rect">
            <a:avLst/>
          </a:prstGeom>
          <a:solidFill>
            <a:schemeClr val="bg1"/>
          </a:solidFill>
          <a:ln>
            <a:solidFill>
              <a:srgbClr val="2C7C9F"/>
            </a:solidFill>
          </a:ln>
        </p:spPr>
      </p:pic>
      <p:sp>
        <p:nvSpPr>
          <p:cNvPr id="16" name="TextBox 15"/>
          <p:cNvSpPr txBox="1"/>
          <p:nvPr/>
        </p:nvSpPr>
        <p:spPr>
          <a:xfrm>
            <a:off x="7554912" y="6791024"/>
            <a:ext cx="1944267" cy="265413"/>
          </a:xfrm>
          <a:prstGeom prst="rect">
            <a:avLst/>
          </a:prstGeom>
          <a:noFill/>
        </p:spPr>
        <p:txBody>
          <a:bodyPr wrap="none" lIns="100794" tIns="50397" rIns="100794" bIns="50397" rtlCol="0">
            <a:spAutoFit/>
          </a:bodyPr>
          <a:lstStyle/>
          <a:p>
            <a:r>
              <a:rPr lang="en-US" sz="1100" dirty="0" err="1">
                <a:solidFill>
                  <a:schemeClr val="tx1"/>
                </a:solidFill>
              </a:rPr>
              <a:t>Lamarque</a:t>
            </a:r>
            <a:r>
              <a:rPr lang="en-US" sz="1100" dirty="0">
                <a:solidFill>
                  <a:schemeClr val="tx1"/>
                </a:solidFill>
              </a:rPr>
              <a:t> </a:t>
            </a:r>
            <a:r>
              <a:rPr lang="en-US" sz="1100" i="1" dirty="0">
                <a:solidFill>
                  <a:schemeClr val="tx1"/>
                </a:solidFill>
              </a:rPr>
              <a:t>et al</a:t>
            </a:r>
            <a:r>
              <a:rPr lang="en-US" sz="1100" dirty="0">
                <a:solidFill>
                  <a:schemeClr val="tx1"/>
                </a:solidFill>
              </a:rPr>
              <a:t>, </a:t>
            </a:r>
            <a:r>
              <a:rPr lang="en-US" sz="1100" dirty="0" smtClean="0">
                <a:solidFill>
                  <a:schemeClr val="tx1"/>
                </a:solidFill>
              </a:rPr>
              <a:t>GMD, 2013</a:t>
            </a:r>
            <a:endParaRPr lang="en-US" sz="1100" dirty="0">
              <a:solidFill>
                <a:schemeClr val="tx1"/>
              </a:solidFill>
            </a:endParaRPr>
          </a:p>
        </p:txBody>
      </p:sp>
      <p:sp>
        <p:nvSpPr>
          <p:cNvPr id="17" name="TextBox 16"/>
          <p:cNvSpPr txBox="1"/>
          <p:nvPr/>
        </p:nvSpPr>
        <p:spPr>
          <a:xfrm rot="16200000">
            <a:off x="5115521" y="5418432"/>
            <a:ext cx="1638996" cy="265413"/>
          </a:xfrm>
          <a:prstGeom prst="rect">
            <a:avLst/>
          </a:prstGeom>
          <a:noFill/>
        </p:spPr>
        <p:txBody>
          <a:bodyPr wrap="none" lIns="100794" tIns="50397" rIns="100794" bIns="50397" rtlCol="0">
            <a:spAutoFit/>
          </a:bodyPr>
          <a:lstStyle/>
          <a:p>
            <a:r>
              <a:rPr lang="en-US" sz="1100" dirty="0" smtClean="0">
                <a:solidFill>
                  <a:schemeClr val="tx1"/>
                </a:solidFill>
              </a:rPr>
              <a:t>Young </a:t>
            </a:r>
            <a:r>
              <a:rPr lang="en-US" sz="1100" i="1" dirty="0">
                <a:solidFill>
                  <a:schemeClr val="tx1"/>
                </a:solidFill>
              </a:rPr>
              <a:t>et al</a:t>
            </a:r>
            <a:r>
              <a:rPr lang="en-US" sz="1100" dirty="0">
                <a:solidFill>
                  <a:schemeClr val="tx1"/>
                </a:solidFill>
              </a:rPr>
              <a:t>, </a:t>
            </a:r>
            <a:r>
              <a:rPr lang="en-US" sz="1100" dirty="0" smtClean="0">
                <a:solidFill>
                  <a:schemeClr val="tx1"/>
                </a:solidFill>
              </a:rPr>
              <a:t>ACP, 2013</a:t>
            </a:r>
            <a:endParaRPr lang="en-US" sz="1100" dirty="0">
              <a:solidFill>
                <a:schemeClr val="tx1"/>
              </a:solidFill>
            </a:endParaRPr>
          </a:p>
        </p:txBody>
      </p:sp>
    </p:spTree>
    <p:extLst>
      <p:ext uri="{BB962C8B-B14F-4D97-AF65-F5344CB8AC3E}">
        <p14:creationId xmlns:p14="http://schemas.microsoft.com/office/powerpoint/2010/main" val="164021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3612224" cy="755968"/>
          </a:xfrm>
        </p:spPr>
        <p:txBody>
          <a:bodyPr/>
          <a:lstStyle/>
          <a:p>
            <a:r>
              <a:rPr lang="en-US" sz="2600" dirty="0"/>
              <a:t>ACCMIP-TES comparisons</a:t>
            </a:r>
          </a:p>
        </p:txBody>
      </p:sp>
      <p:pic>
        <p:nvPicPr>
          <p:cNvPr id="4" name="Picture 3" descr="Young_ACCMIP-TES_diff_noEMAC.pdf"/>
          <p:cNvPicPr>
            <a:picLocks noChangeAspect="1"/>
          </p:cNvPicPr>
          <p:nvPr/>
        </p:nvPicPr>
        <p:blipFill rotWithShape="1">
          <a:blip r:embed="rId2">
            <a:extLst>
              <a:ext uri="{28A0092B-C50C-407E-A947-70E740481C1C}">
                <a14:useLocalDpi xmlns:a14="http://schemas.microsoft.com/office/drawing/2010/main" val="0"/>
              </a:ext>
            </a:extLst>
          </a:blip>
          <a:srcRect l="18693" t="14074" r="18279" b="13518"/>
          <a:stretch/>
        </p:blipFill>
        <p:spPr>
          <a:xfrm>
            <a:off x="4956307" y="1"/>
            <a:ext cx="5124318" cy="7617481"/>
          </a:xfrm>
          <a:prstGeom prst="rect">
            <a:avLst/>
          </a:prstGeom>
        </p:spPr>
      </p:pic>
      <p:sp>
        <p:nvSpPr>
          <p:cNvPr id="5" name="TextBox 4"/>
          <p:cNvSpPr txBox="1"/>
          <p:nvPr/>
        </p:nvSpPr>
        <p:spPr>
          <a:xfrm>
            <a:off x="392113" y="6172645"/>
            <a:ext cx="3810000" cy="369544"/>
          </a:xfrm>
          <a:prstGeom prst="rect">
            <a:avLst/>
          </a:prstGeom>
          <a:noFill/>
        </p:spPr>
        <p:txBody>
          <a:bodyPr wrap="square" lIns="100794" tIns="50397" rIns="100794" bIns="50397" rtlCol="0">
            <a:spAutoFit/>
          </a:bodyPr>
          <a:lstStyle/>
          <a:p>
            <a:r>
              <a:rPr lang="en-US" sz="1800" dirty="0">
                <a:solidFill>
                  <a:srgbClr val="000000"/>
                </a:solidFill>
              </a:rPr>
              <a:t>Bowman </a:t>
            </a:r>
            <a:r>
              <a:rPr lang="en-US" sz="1800" i="1" dirty="0">
                <a:solidFill>
                  <a:srgbClr val="000000"/>
                </a:solidFill>
              </a:rPr>
              <a:t>et al, ACP, 2013</a:t>
            </a:r>
            <a:endParaRPr lang="en-US" sz="1800" dirty="0">
              <a:solidFill>
                <a:srgbClr val="000000"/>
              </a:solidFill>
            </a:endParaRPr>
          </a:p>
        </p:txBody>
      </p:sp>
      <p:sp>
        <p:nvSpPr>
          <p:cNvPr id="3" name="TextBox 2"/>
          <p:cNvSpPr txBox="1"/>
          <p:nvPr/>
        </p:nvSpPr>
        <p:spPr>
          <a:xfrm>
            <a:off x="84005" y="2443771"/>
            <a:ext cx="4452276" cy="1640866"/>
          </a:xfrm>
          <a:prstGeom prst="rect">
            <a:avLst/>
          </a:prstGeom>
          <a:solidFill>
            <a:srgbClr val="244A58"/>
          </a:solidFill>
          <a:ln>
            <a:solidFill>
              <a:schemeClr val="tx1"/>
            </a:solidFill>
          </a:ln>
        </p:spPr>
        <p:txBody>
          <a:bodyPr wrap="square" lIns="100794" tIns="50397" rIns="100794" bIns="50397" rtlCol="0">
            <a:spAutoFit/>
          </a:bodyPr>
          <a:lstStyle/>
          <a:p>
            <a:r>
              <a:rPr lang="en-US" sz="2600" dirty="0"/>
              <a:t>MOCAGE and GISS are high in the Northern Hemisphere (NMLT) by more than 10ppb</a:t>
            </a:r>
          </a:p>
        </p:txBody>
      </p:sp>
      <p:sp>
        <p:nvSpPr>
          <p:cNvPr id="8" name="TextBox 7"/>
          <p:cNvSpPr txBox="1"/>
          <p:nvPr/>
        </p:nvSpPr>
        <p:spPr>
          <a:xfrm>
            <a:off x="84006" y="4618037"/>
            <a:ext cx="4150275" cy="872656"/>
          </a:xfrm>
          <a:prstGeom prst="rect">
            <a:avLst/>
          </a:prstGeom>
          <a:solidFill>
            <a:srgbClr val="244A58"/>
          </a:solidFill>
          <a:ln>
            <a:solidFill>
              <a:srgbClr val="000000"/>
            </a:solidFill>
          </a:ln>
        </p:spPr>
        <p:txBody>
          <a:bodyPr wrap="none" lIns="100794" tIns="50397" rIns="100794" bIns="50397" rtlCol="0">
            <a:spAutoFit/>
          </a:bodyPr>
          <a:lstStyle/>
          <a:p>
            <a:r>
              <a:rPr lang="en-US" sz="2600" dirty="0"/>
              <a:t>Most CCMs underestimate</a:t>
            </a:r>
          </a:p>
          <a:p>
            <a:r>
              <a:rPr lang="en-US" sz="2600" dirty="0"/>
              <a:t>ozone in the tropics</a:t>
            </a:r>
          </a:p>
        </p:txBody>
      </p:sp>
      <p:cxnSp>
        <p:nvCxnSpPr>
          <p:cNvPr id="10" name="Straight Arrow Connector 9"/>
          <p:cNvCxnSpPr>
            <a:stCxn id="3" idx="3"/>
          </p:cNvCxnSpPr>
          <p:nvPr/>
        </p:nvCxnSpPr>
        <p:spPr bwMode="auto">
          <a:xfrm flipV="1">
            <a:off x="4536281" y="2179637"/>
            <a:ext cx="4847431" cy="108456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2" name="Straight Arrow Connector 11"/>
          <p:cNvCxnSpPr>
            <a:stCxn id="3" idx="3"/>
          </p:cNvCxnSpPr>
          <p:nvPr/>
        </p:nvCxnSpPr>
        <p:spPr bwMode="auto">
          <a:xfrm>
            <a:off x="4536281" y="3264204"/>
            <a:ext cx="3247231" cy="173483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8" name="Straight Arrow Connector 17"/>
          <p:cNvCxnSpPr>
            <a:stCxn id="8" idx="3"/>
          </p:cNvCxnSpPr>
          <p:nvPr/>
        </p:nvCxnSpPr>
        <p:spPr bwMode="auto">
          <a:xfrm>
            <a:off x="4234281" y="5054365"/>
            <a:ext cx="4387431" cy="78287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6" name="TextBox 5"/>
          <p:cNvSpPr txBox="1"/>
          <p:nvPr/>
        </p:nvSpPr>
        <p:spPr>
          <a:xfrm>
            <a:off x="8469312" y="5324738"/>
            <a:ext cx="1524000" cy="360099"/>
          </a:xfrm>
          <a:prstGeom prst="rect">
            <a:avLst/>
          </a:prstGeom>
          <a:no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
        <p:nvSpPr>
          <p:cNvPr id="19" name="TextBox 18"/>
          <p:cNvSpPr txBox="1"/>
          <p:nvPr/>
        </p:nvSpPr>
        <p:spPr>
          <a:xfrm>
            <a:off x="392112" y="1417637"/>
            <a:ext cx="3810000" cy="458799"/>
          </a:xfrm>
          <a:prstGeom prst="rect">
            <a:avLst/>
          </a:prstGeom>
          <a:noFill/>
        </p:spPr>
        <p:txBody>
          <a:bodyPr wrap="square" lIns="100794" tIns="50397" rIns="100794" bIns="50397" rtlCol="0">
            <a:spAutoFit/>
          </a:bodyPr>
          <a:lstStyle/>
          <a:p>
            <a:r>
              <a:rPr lang="en-US" dirty="0" smtClean="0">
                <a:solidFill>
                  <a:srgbClr val="000000"/>
                </a:solidFill>
              </a:rPr>
              <a:t>2005-2011 Average</a:t>
            </a:r>
            <a:endParaRPr lang="en-US" dirty="0">
              <a:solidFill>
                <a:srgbClr val="000000"/>
              </a:solidFill>
            </a:endParaRPr>
          </a:p>
        </p:txBody>
      </p:sp>
    </p:spTree>
    <p:extLst>
      <p:ext uri="{BB962C8B-B14F-4D97-AF65-F5344CB8AC3E}">
        <p14:creationId xmlns:p14="http://schemas.microsoft.com/office/powerpoint/2010/main" val="2488621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2" y="-182563"/>
            <a:ext cx="9074150" cy="1258887"/>
          </a:xfrm>
        </p:spPr>
        <p:txBody>
          <a:bodyPr/>
          <a:lstStyle/>
          <a:p>
            <a:r>
              <a:rPr lang="en-US" sz="4000" dirty="0" smtClean="0"/>
              <a:t>IR </a:t>
            </a:r>
            <a:r>
              <a:rPr lang="en-US" sz="4000" dirty="0" smtClean="0"/>
              <a:t>and </a:t>
            </a:r>
            <a:r>
              <a:rPr lang="en-US" sz="4000" dirty="0" smtClean="0"/>
              <a:t>UV O</a:t>
            </a:r>
            <a:r>
              <a:rPr lang="en-US" sz="4000" baseline="-25000" dirty="0" smtClean="0"/>
              <a:t>3</a:t>
            </a:r>
            <a:r>
              <a:rPr lang="en-US" sz="4000" dirty="0" smtClean="0"/>
              <a:t> measurements</a:t>
            </a:r>
            <a:endParaRPr lang="en-US" sz="4000" dirty="0"/>
          </a:p>
        </p:txBody>
      </p:sp>
      <p:sp>
        <p:nvSpPr>
          <p:cNvPr id="2" name="TextBox 1"/>
          <p:cNvSpPr txBox="1"/>
          <p:nvPr/>
        </p:nvSpPr>
        <p:spPr>
          <a:xfrm>
            <a:off x="163512" y="2070897"/>
            <a:ext cx="1531088" cy="3994940"/>
          </a:xfrm>
          <a:prstGeom prst="rect">
            <a:avLst/>
          </a:prstGeom>
          <a:solidFill>
            <a:schemeClr val="accent6">
              <a:lumMod val="20000"/>
              <a:lumOff val="80000"/>
            </a:schemeClr>
          </a:solidFill>
          <a:ln>
            <a:solidFill>
              <a:srgbClr val="000000"/>
            </a:solidFill>
          </a:ln>
        </p:spPr>
        <p:txBody>
          <a:bodyPr wrap="none" rtlCol="0">
            <a:spAutoFit/>
          </a:bodyPr>
          <a:lstStyle/>
          <a:p>
            <a:r>
              <a:rPr lang="en-US" b="1" u="sng" dirty="0" smtClean="0">
                <a:solidFill>
                  <a:schemeClr val="tx1"/>
                </a:solidFill>
              </a:rPr>
              <a:t>IR</a:t>
            </a:r>
          </a:p>
          <a:p>
            <a:r>
              <a:rPr lang="en-US" dirty="0" smtClean="0">
                <a:solidFill>
                  <a:schemeClr val="tx1"/>
                </a:solidFill>
              </a:rPr>
              <a:t>ATMOS</a:t>
            </a:r>
          </a:p>
          <a:p>
            <a:r>
              <a:rPr lang="en-US" dirty="0" smtClean="0">
                <a:solidFill>
                  <a:schemeClr val="tx1"/>
                </a:solidFill>
              </a:rPr>
              <a:t>CLAES</a:t>
            </a:r>
          </a:p>
          <a:p>
            <a:r>
              <a:rPr lang="en-US" dirty="0" smtClean="0">
                <a:solidFill>
                  <a:schemeClr val="tx1"/>
                </a:solidFill>
              </a:rPr>
              <a:t>HALOE</a:t>
            </a:r>
          </a:p>
          <a:p>
            <a:r>
              <a:rPr lang="en-US" dirty="0" smtClean="0">
                <a:solidFill>
                  <a:schemeClr val="tx1"/>
                </a:solidFill>
              </a:rPr>
              <a:t>IMG</a:t>
            </a:r>
          </a:p>
          <a:p>
            <a:r>
              <a:rPr lang="en-US" dirty="0" smtClean="0">
                <a:solidFill>
                  <a:schemeClr val="tx1"/>
                </a:solidFill>
              </a:rPr>
              <a:t>MIPAS</a:t>
            </a:r>
          </a:p>
          <a:p>
            <a:r>
              <a:rPr lang="en-US" b="1" dirty="0" smtClean="0">
                <a:solidFill>
                  <a:schemeClr val="tx1"/>
                </a:solidFill>
              </a:rPr>
              <a:t>AIRS</a:t>
            </a:r>
          </a:p>
          <a:p>
            <a:r>
              <a:rPr lang="en-US" b="1" dirty="0">
                <a:solidFill>
                  <a:schemeClr val="tx1"/>
                </a:solidFill>
              </a:rPr>
              <a:t>ACE-</a:t>
            </a:r>
            <a:r>
              <a:rPr lang="en-US" b="1" dirty="0" smtClean="0">
                <a:solidFill>
                  <a:schemeClr val="tx1"/>
                </a:solidFill>
              </a:rPr>
              <a:t>FTS</a:t>
            </a:r>
            <a:endParaRPr lang="en-US" dirty="0" smtClean="0">
              <a:solidFill>
                <a:schemeClr val="tx1"/>
              </a:solidFill>
            </a:endParaRPr>
          </a:p>
          <a:p>
            <a:r>
              <a:rPr lang="en-US" b="1" dirty="0" smtClean="0">
                <a:solidFill>
                  <a:schemeClr val="tx1"/>
                </a:solidFill>
              </a:rPr>
              <a:t>TES</a:t>
            </a:r>
          </a:p>
          <a:p>
            <a:r>
              <a:rPr lang="en-US" b="1" dirty="0" smtClean="0">
                <a:solidFill>
                  <a:schemeClr val="tx1"/>
                </a:solidFill>
              </a:rPr>
              <a:t>IASI</a:t>
            </a:r>
            <a:endParaRPr lang="en-US" b="1" dirty="0" smtClean="0">
              <a:solidFill>
                <a:schemeClr val="tx1"/>
              </a:solidFill>
            </a:endParaRPr>
          </a:p>
          <a:p>
            <a:r>
              <a:rPr lang="en-US" b="1" dirty="0" err="1" smtClean="0">
                <a:solidFill>
                  <a:schemeClr val="tx1"/>
                </a:solidFill>
              </a:rPr>
              <a:t>CrIS</a:t>
            </a:r>
            <a:endParaRPr lang="en-US" b="1" dirty="0">
              <a:solidFill>
                <a:schemeClr val="tx1"/>
              </a:solidFill>
            </a:endParaRPr>
          </a:p>
        </p:txBody>
      </p:sp>
      <p:sp>
        <p:nvSpPr>
          <p:cNvPr id="3" name="TextBox 2"/>
          <p:cNvSpPr txBox="1"/>
          <p:nvPr/>
        </p:nvSpPr>
        <p:spPr>
          <a:xfrm>
            <a:off x="7974811" y="2196855"/>
            <a:ext cx="2018501" cy="3640382"/>
          </a:xfrm>
          <a:prstGeom prst="rect">
            <a:avLst/>
          </a:prstGeom>
          <a:solidFill>
            <a:schemeClr val="accent5">
              <a:lumMod val="20000"/>
              <a:lumOff val="80000"/>
            </a:schemeClr>
          </a:solidFill>
          <a:ln>
            <a:solidFill>
              <a:srgbClr val="000000"/>
            </a:solidFill>
          </a:ln>
        </p:spPr>
        <p:txBody>
          <a:bodyPr wrap="none" rtlCol="0">
            <a:spAutoFit/>
          </a:bodyPr>
          <a:lstStyle/>
          <a:p>
            <a:r>
              <a:rPr lang="en-US" b="1" u="sng" dirty="0" smtClean="0">
                <a:solidFill>
                  <a:srgbClr val="000000"/>
                </a:solidFill>
              </a:rPr>
              <a:t>UV</a:t>
            </a:r>
          </a:p>
          <a:p>
            <a:r>
              <a:rPr lang="en-US" dirty="0" smtClean="0">
                <a:solidFill>
                  <a:srgbClr val="000000"/>
                </a:solidFill>
              </a:rPr>
              <a:t>TOMS</a:t>
            </a:r>
          </a:p>
          <a:p>
            <a:r>
              <a:rPr lang="en-US" dirty="0" smtClean="0">
                <a:solidFill>
                  <a:srgbClr val="000000"/>
                </a:solidFill>
              </a:rPr>
              <a:t>SAGE</a:t>
            </a:r>
          </a:p>
          <a:p>
            <a:r>
              <a:rPr lang="en-US" dirty="0" smtClean="0">
                <a:solidFill>
                  <a:srgbClr val="000000"/>
                </a:solidFill>
              </a:rPr>
              <a:t>SBUV</a:t>
            </a:r>
          </a:p>
          <a:p>
            <a:r>
              <a:rPr lang="en-US" dirty="0" smtClean="0">
                <a:solidFill>
                  <a:srgbClr val="000000"/>
                </a:solidFill>
              </a:rPr>
              <a:t>SOLCE</a:t>
            </a:r>
          </a:p>
          <a:p>
            <a:r>
              <a:rPr lang="en-US" dirty="0" smtClean="0">
                <a:solidFill>
                  <a:srgbClr val="000000"/>
                </a:solidFill>
              </a:rPr>
              <a:t>SCIAMACHY</a:t>
            </a:r>
          </a:p>
          <a:p>
            <a:r>
              <a:rPr lang="en-US" dirty="0" smtClean="0">
                <a:solidFill>
                  <a:srgbClr val="000000"/>
                </a:solidFill>
              </a:rPr>
              <a:t>GOME</a:t>
            </a:r>
          </a:p>
          <a:p>
            <a:r>
              <a:rPr lang="en-US" b="1" dirty="0" smtClean="0">
                <a:solidFill>
                  <a:srgbClr val="000000"/>
                </a:solidFill>
              </a:rPr>
              <a:t>OSIRIS</a:t>
            </a:r>
            <a:endParaRPr lang="en-US" dirty="0" smtClean="0">
              <a:solidFill>
                <a:srgbClr val="000000"/>
              </a:solidFill>
            </a:endParaRPr>
          </a:p>
          <a:p>
            <a:r>
              <a:rPr lang="en-US" b="1" dirty="0" smtClean="0">
                <a:solidFill>
                  <a:srgbClr val="000000"/>
                </a:solidFill>
              </a:rPr>
              <a:t>OMI</a:t>
            </a:r>
          </a:p>
          <a:p>
            <a:r>
              <a:rPr lang="en-US" b="1" dirty="0">
                <a:solidFill>
                  <a:srgbClr val="000000"/>
                </a:solidFill>
              </a:rPr>
              <a:t>GOME-</a:t>
            </a:r>
            <a:r>
              <a:rPr lang="en-US" b="1" dirty="0" smtClean="0">
                <a:solidFill>
                  <a:srgbClr val="000000"/>
                </a:solidFill>
              </a:rPr>
              <a:t>2</a:t>
            </a:r>
            <a:endParaRPr lang="en-US" b="1" dirty="0">
              <a:solidFill>
                <a:srgbClr val="000000"/>
              </a:solidFill>
            </a:endParaRPr>
          </a:p>
        </p:txBody>
      </p:sp>
      <p:grpSp>
        <p:nvGrpSpPr>
          <p:cNvPr id="6" name="Group 5"/>
          <p:cNvGrpSpPr/>
          <p:nvPr/>
        </p:nvGrpSpPr>
        <p:grpSpPr>
          <a:xfrm>
            <a:off x="1992312" y="2179637"/>
            <a:ext cx="5715000" cy="3763536"/>
            <a:chOff x="2068512" y="2179637"/>
            <a:chExt cx="5715000" cy="3763536"/>
          </a:xfrm>
        </p:grpSpPr>
        <p:pic>
          <p:nvPicPr>
            <p:cNvPr id="11" name="Picture 18"/>
            <p:cNvPicPr>
              <a:picLocks noChangeAspect="1"/>
            </p:cNvPicPr>
            <p:nvPr/>
          </p:nvPicPr>
          <p:blipFill>
            <a:blip r:embed="rId2"/>
            <a:srcRect/>
            <a:stretch>
              <a:fillRect/>
            </a:stretch>
          </p:blipFill>
          <p:spPr bwMode="auto">
            <a:xfrm>
              <a:off x="2068512" y="2179637"/>
              <a:ext cx="5715000" cy="3763536"/>
            </a:xfrm>
            <a:prstGeom prst="rect">
              <a:avLst/>
            </a:prstGeom>
            <a:noFill/>
            <a:ln w="9525">
              <a:solidFill>
                <a:srgbClr val="000000"/>
              </a:solidFill>
              <a:miter lim="800000"/>
              <a:headEnd/>
              <a:tailEnd/>
            </a:ln>
          </p:spPr>
        </p:pic>
        <p:sp>
          <p:nvSpPr>
            <p:cNvPr id="5" name="Rectangle 4"/>
            <p:cNvSpPr/>
            <p:nvPr/>
          </p:nvSpPr>
          <p:spPr>
            <a:xfrm>
              <a:off x="3287712" y="3017837"/>
              <a:ext cx="533400" cy="6858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326312" y="3779837"/>
              <a:ext cx="381000" cy="13716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15468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smtClean="0">
                <a:solidFill>
                  <a:srgbClr val="000000"/>
                </a:solidFill>
              </a:rPr>
              <a:t>What are the </a:t>
            </a:r>
            <a:r>
              <a:rPr lang="en-US" dirty="0" err="1" smtClean="0">
                <a:solidFill>
                  <a:srgbClr val="000000"/>
                </a:solidFill>
              </a:rPr>
              <a:t>radiative</a:t>
            </a:r>
            <a:r>
              <a:rPr lang="en-US" dirty="0" smtClean="0">
                <a:solidFill>
                  <a:srgbClr val="000000"/>
                </a:solidFill>
              </a:rPr>
              <a:t> implications of ozone differences?</a:t>
            </a: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581609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83996"/>
            <a:ext cx="3024188" cy="755968"/>
          </a:xfrm>
        </p:spPr>
        <p:txBody>
          <a:bodyPr/>
          <a:lstStyle/>
          <a:p>
            <a:r>
              <a:rPr lang="en-US" dirty="0">
                <a:solidFill>
                  <a:schemeClr val="bg1"/>
                </a:solidFill>
              </a:rPr>
              <a:t>OLR impact</a:t>
            </a:r>
          </a:p>
        </p:txBody>
      </p:sp>
      <p:pic>
        <p:nvPicPr>
          <p:cNvPr id="3" name="Picture 2" descr="OLR_zon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281" y="-13999"/>
            <a:ext cx="5526068" cy="755967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85752883"/>
              </p:ext>
            </p:extLst>
          </p:nvPr>
        </p:nvGraphicFramePr>
        <p:xfrm>
          <a:off x="168011" y="2183906"/>
          <a:ext cx="4244473" cy="419982"/>
        </p:xfrm>
        <a:graphic>
          <a:graphicData uri="http://schemas.openxmlformats.org/presentationml/2006/ole">
            <mc:AlternateContent xmlns:mc="http://schemas.openxmlformats.org/markup-compatibility/2006">
              <mc:Choice xmlns:v="urn:schemas-microsoft-com:vml" Requires="v">
                <p:oleObj spid="_x0000_s3220" name="Equation" r:id="rId5" imgW="2438400" imgH="241300" progId="Equation.3">
                  <p:embed/>
                </p:oleObj>
              </mc:Choice>
              <mc:Fallback>
                <p:oleObj name="Equation" r:id="rId5" imgW="2438400" imgH="241300" progId="Equation.3">
                  <p:embed/>
                  <p:pic>
                    <p:nvPicPr>
                      <p:cNvPr id="0" name=""/>
                      <p:cNvPicPr/>
                      <p:nvPr/>
                    </p:nvPicPr>
                    <p:blipFill>
                      <a:blip r:embed="rId6"/>
                      <a:stretch>
                        <a:fillRect/>
                      </a:stretch>
                    </p:blipFill>
                    <p:spPr>
                      <a:xfrm>
                        <a:off x="168011" y="2183906"/>
                        <a:ext cx="4244473" cy="419982"/>
                      </a:xfrm>
                      <a:prstGeom prst="rect">
                        <a:avLst/>
                      </a:prstGeom>
                      <a:ln>
                        <a:solidFill>
                          <a:schemeClr val="tx1"/>
                        </a:solidFill>
                      </a:ln>
                    </p:spPr>
                  </p:pic>
                </p:oleObj>
              </mc:Fallback>
            </mc:AlternateContent>
          </a:graphicData>
        </a:graphic>
      </p:graphicFrame>
      <p:sp>
        <p:nvSpPr>
          <p:cNvPr id="6" name="TextBox 5"/>
          <p:cNvSpPr txBox="1"/>
          <p:nvPr/>
        </p:nvSpPr>
        <p:spPr>
          <a:xfrm>
            <a:off x="0" y="1007957"/>
            <a:ext cx="4522280" cy="1119580"/>
          </a:xfrm>
          <a:prstGeom prst="rect">
            <a:avLst/>
          </a:prstGeom>
          <a:noFill/>
          <a:ln>
            <a:noFill/>
          </a:ln>
        </p:spPr>
        <p:txBody>
          <a:bodyPr wrap="square" lIns="100794" tIns="50397" rIns="100794" bIns="50397" rtlCol="0">
            <a:spAutoFit/>
          </a:bodyPr>
          <a:lstStyle/>
          <a:p>
            <a:r>
              <a:rPr lang="en-US" sz="2200" dirty="0">
                <a:solidFill>
                  <a:schemeClr val="tx1"/>
                </a:solidFill>
              </a:rPr>
              <a:t>Change in TOA flux from ozone differences at a particular pressure (altitude):</a:t>
            </a:r>
          </a:p>
        </p:txBody>
      </p:sp>
      <p:sp>
        <p:nvSpPr>
          <p:cNvPr id="7" name="TextBox 6"/>
          <p:cNvSpPr txBox="1"/>
          <p:nvPr/>
        </p:nvSpPr>
        <p:spPr>
          <a:xfrm>
            <a:off x="84005" y="2939874"/>
            <a:ext cx="4200260" cy="1458846"/>
          </a:xfrm>
          <a:prstGeom prst="rect">
            <a:avLst/>
          </a:prstGeom>
          <a:noFill/>
          <a:ln>
            <a:solidFill>
              <a:schemeClr val="tx1"/>
            </a:solidFill>
          </a:ln>
        </p:spPr>
        <p:txBody>
          <a:bodyPr wrap="square" lIns="100794" tIns="50397" rIns="100794" bIns="50397" rtlCol="0">
            <a:spAutoFit/>
          </a:bodyPr>
          <a:lstStyle/>
          <a:p>
            <a:r>
              <a:rPr lang="en-US" sz="2200" dirty="0">
                <a:solidFill>
                  <a:schemeClr val="tx1"/>
                </a:solidFill>
              </a:rPr>
              <a:t>Tropical differences in ozone at pressures greater than 600hPa led to  OLR differences exceeding 10mWm</a:t>
            </a:r>
            <a:r>
              <a:rPr lang="en-US" sz="2200" baseline="30000" dirty="0">
                <a:solidFill>
                  <a:schemeClr val="tx1"/>
                </a:solidFill>
              </a:rPr>
              <a:t>-2</a:t>
            </a:r>
          </a:p>
        </p:txBody>
      </p:sp>
      <p:cxnSp>
        <p:nvCxnSpPr>
          <p:cNvPr id="9" name="Straight Arrow Connector 8"/>
          <p:cNvCxnSpPr>
            <a:stCxn id="7" idx="3"/>
          </p:cNvCxnSpPr>
          <p:nvPr/>
        </p:nvCxnSpPr>
        <p:spPr bwMode="auto">
          <a:xfrm>
            <a:off x="4284265" y="3669297"/>
            <a:ext cx="2688167" cy="19453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 name="TextBox 10"/>
          <p:cNvSpPr txBox="1"/>
          <p:nvPr/>
        </p:nvSpPr>
        <p:spPr>
          <a:xfrm>
            <a:off x="8393112" y="5532437"/>
            <a:ext cx="1524000" cy="360099"/>
          </a:xfrm>
          <a:prstGeom prst="rect">
            <a:avLst/>
          </a:prstGeom>
          <a:solidFill>
            <a:schemeClr val="bg1"/>
          </a:solid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Tree>
    <p:extLst>
      <p:ext uri="{BB962C8B-B14F-4D97-AF65-F5344CB8AC3E}">
        <p14:creationId xmlns:p14="http://schemas.microsoft.com/office/powerpoint/2010/main" val="41531442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2268141" cy="755968"/>
          </a:xfrm>
        </p:spPr>
        <p:txBody>
          <a:bodyPr/>
          <a:lstStyle/>
          <a:p>
            <a:r>
              <a:rPr lang="en-US" sz="3100" dirty="0"/>
              <a:t>Spatial impact</a:t>
            </a:r>
          </a:p>
        </p:txBody>
      </p:sp>
      <p:pic>
        <p:nvPicPr>
          <p:cNvPr id="3" name="Picture 2" descr="Spatial_OLR_accmi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594" y="0"/>
            <a:ext cx="6433031" cy="7559675"/>
          </a:xfrm>
          <a:prstGeom prst="rect">
            <a:avLst/>
          </a:prstGeom>
        </p:spPr>
      </p:pic>
      <p:sp>
        <p:nvSpPr>
          <p:cNvPr id="4" name="TextBox 3"/>
          <p:cNvSpPr txBox="1"/>
          <p:nvPr/>
        </p:nvSpPr>
        <p:spPr>
          <a:xfrm>
            <a:off x="14001" y="1259946"/>
            <a:ext cx="3570221" cy="1640866"/>
          </a:xfrm>
          <a:prstGeom prst="rect">
            <a:avLst/>
          </a:prstGeom>
          <a:noFill/>
          <a:ln>
            <a:solidFill>
              <a:srgbClr val="000000"/>
            </a:solidFill>
          </a:ln>
        </p:spPr>
        <p:txBody>
          <a:bodyPr wrap="square" lIns="100794" tIns="50397" rIns="100794" bIns="50397" rtlCol="0">
            <a:spAutoFit/>
          </a:bodyPr>
          <a:lstStyle/>
          <a:p>
            <a:r>
              <a:rPr lang="en-US" sz="2600" dirty="0">
                <a:solidFill>
                  <a:schemeClr val="tx1"/>
                </a:solidFill>
              </a:rPr>
              <a:t>Tropical Pacific differences vary significantly across ACCMIP models</a:t>
            </a:r>
          </a:p>
        </p:txBody>
      </p:sp>
      <p:cxnSp>
        <p:nvCxnSpPr>
          <p:cNvPr id="6" name="Straight Arrow Connector 5"/>
          <p:cNvCxnSpPr/>
          <p:nvPr/>
        </p:nvCxnSpPr>
        <p:spPr bwMode="auto">
          <a:xfrm>
            <a:off x="3612224" y="2099910"/>
            <a:ext cx="4284266" cy="16799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TextBox 6"/>
          <p:cNvSpPr txBox="1"/>
          <p:nvPr/>
        </p:nvSpPr>
        <p:spPr>
          <a:xfrm>
            <a:off x="0" y="3863834"/>
            <a:ext cx="3444214" cy="2409076"/>
          </a:xfrm>
          <a:prstGeom prst="rect">
            <a:avLst/>
          </a:prstGeom>
          <a:noFill/>
          <a:ln>
            <a:solidFill>
              <a:srgbClr val="000000"/>
            </a:solidFill>
          </a:ln>
        </p:spPr>
        <p:txBody>
          <a:bodyPr wrap="square" lIns="100794" tIns="50397" rIns="100794" bIns="50397" rtlCol="0">
            <a:spAutoFit/>
          </a:bodyPr>
          <a:lstStyle/>
          <a:p>
            <a:r>
              <a:rPr lang="en-US" sz="2600" dirty="0">
                <a:solidFill>
                  <a:srgbClr val="000000"/>
                </a:solidFill>
              </a:rPr>
              <a:t>Ensemble difference shows persistently high values over</a:t>
            </a:r>
          </a:p>
          <a:p>
            <a:r>
              <a:rPr lang="en-US" sz="2600" dirty="0">
                <a:solidFill>
                  <a:srgbClr val="000000"/>
                </a:solidFill>
              </a:rPr>
              <a:t>100 mWm</a:t>
            </a:r>
            <a:r>
              <a:rPr lang="en-US" sz="2600" baseline="30000" dirty="0">
                <a:solidFill>
                  <a:srgbClr val="000000"/>
                </a:solidFill>
              </a:rPr>
              <a:t>-2</a:t>
            </a:r>
            <a:r>
              <a:rPr lang="en-US" sz="2600" dirty="0">
                <a:solidFill>
                  <a:srgbClr val="000000"/>
                </a:solidFill>
              </a:rPr>
              <a:t> in the Tropical Atlantic and South Africa</a:t>
            </a:r>
          </a:p>
        </p:txBody>
      </p:sp>
      <p:cxnSp>
        <p:nvCxnSpPr>
          <p:cNvPr id="9" name="Straight Arrow Connector 8"/>
          <p:cNvCxnSpPr>
            <a:stCxn id="7" idx="3"/>
          </p:cNvCxnSpPr>
          <p:nvPr/>
        </p:nvCxnSpPr>
        <p:spPr bwMode="auto">
          <a:xfrm>
            <a:off x="3444214" y="5068372"/>
            <a:ext cx="5376333" cy="131535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 name="TextBox 7"/>
          <p:cNvSpPr txBox="1"/>
          <p:nvPr/>
        </p:nvSpPr>
        <p:spPr>
          <a:xfrm>
            <a:off x="8240712" y="5629538"/>
            <a:ext cx="1524000" cy="360099"/>
          </a:xfrm>
          <a:prstGeom prst="rect">
            <a:avLst/>
          </a:prstGeom>
          <a:solidFill>
            <a:schemeClr val="bg1"/>
          </a:solid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Tree>
    <p:extLst>
      <p:ext uri="{BB962C8B-B14F-4D97-AF65-F5344CB8AC3E}">
        <p14:creationId xmlns:p14="http://schemas.microsoft.com/office/powerpoint/2010/main" val="5913629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83996"/>
            <a:ext cx="7430029" cy="755968"/>
          </a:xfrm>
        </p:spPr>
        <p:txBody>
          <a:bodyPr/>
          <a:lstStyle/>
          <a:p>
            <a:r>
              <a:rPr lang="en-US" sz="4000" dirty="0"/>
              <a:t>Zonally integrated OLR difference</a:t>
            </a:r>
          </a:p>
        </p:txBody>
      </p:sp>
      <p:pic>
        <p:nvPicPr>
          <p:cNvPr id="4" name="Picture 3" descr="ACCMIP-zonal.pdf"/>
          <p:cNvPicPr>
            <a:picLocks noChangeAspect="1"/>
          </p:cNvPicPr>
          <p:nvPr/>
        </p:nvPicPr>
        <p:blipFill rotWithShape="1">
          <a:blip r:embed="rId2">
            <a:extLst>
              <a:ext uri="{28A0092B-C50C-407E-A947-70E740481C1C}">
                <a14:useLocalDpi xmlns:a14="http://schemas.microsoft.com/office/drawing/2010/main" val="0"/>
              </a:ext>
            </a:extLst>
          </a:blip>
          <a:srcRect l="6950" t="25741" r="8932" b="25740"/>
          <a:stretch/>
        </p:blipFill>
        <p:spPr>
          <a:xfrm>
            <a:off x="1760583" y="1007957"/>
            <a:ext cx="6639938" cy="4955787"/>
          </a:xfrm>
          <a:prstGeom prst="rect">
            <a:avLst/>
          </a:prstGeom>
          <a:ln>
            <a:solidFill>
              <a:srgbClr val="000000"/>
            </a:solidFill>
          </a:ln>
        </p:spPr>
      </p:pic>
      <p:sp>
        <p:nvSpPr>
          <p:cNvPr id="3" name="TextBox 2"/>
          <p:cNvSpPr txBox="1"/>
          <p:nvPr/>
        </p:nvSpPr>
        <p:spPr>
          <a:xfrm>
            <a:off x="42003" y="5931194"/>
            <a:ext cx="9870612" cy="1628481"/>
          </a:xfrm>
          <a:prstGeom prst="rect">
            <a:avLst/>
          </a:prstGeom>
          <a:solidFill>
            <a:srgbClr val="244A58"/>
          </a:solidFill>
          <a:ln>
            <a:solidFill>
              <a:srgbClr val="000000"/>
            </a:solidFill>
          </a:ln>
        </p:spPr>
        <p:txBody>
          <a:bodyPr wrap="square" lIns="100794" tIns="50397" rIns="100794" bIns="50397" rtlCol="0">
            <a:spAutoFit/>
          </a:bodyPr>
          <a:lstStyle/>
          <a:p>
            <a:r>
              <a:rPr lang="en-US" sz="2000" dirty="0"/>
              <a:t>Integrating through the troposphere to the </a:t>
            </a:r>
            <a:r>
              <a:rPr lang="en-US" sz="2000" dirty="0" err="1"/>
              <a:t>tropopause</a:t>
            </a:r>
            <a:r>
              <a:rPr lang="en-US" sz="2000" dirty="0"/>
              <a:t> (q&lt;150 ppb) leads to significant biases relative to TES.</a:t>
            </a:r>
          </a:p>
          <a:p>
            <a:endParaRPr lang="en-US" sz="2000" dirty="0"/>
          </a:p>
          <a:p>
            <a:r>
              <a:rPr lang="en-US" sz="2000" dirty="0"/>
              <a:t>In the tropics, discrepancies lead to over 300 mWm</a:t>
            </a:r>
            <a:r>
              <a:rPr lang="en-US" sz="2000" baseline="30000" dirty="0"/>
              <a:t>-2</a:t>
            </a:r>
            <a:r>
              <a:rPr lang="en-US" sz="2000" dirty="0"/>
              <a:t> for individual models and up to 100 mWm</a:t>
            </a:r>
            <a:r>
              <a:rPr lang="en-US" sz="2000" baseline="30000" dirty="0"/>
              <a:t>-2</a:t>
            </a:r>
            <a:r>
              <a:rPr lang="en-US" sz="2000" dirty="0"/>
              <a:t> for the ACCMIP ensemble. Mean NH bias is negligible.</a:t>
            </a:r>
          </a:p>
        </p:txBody>
      </p:sp>
      <p:sp>
        <p:nvSpPr>
          <p:cNvPr id="6" name="TextBox 5"/>
          <p:cNvSpPr txBox="1"/>
          <p:nvPr/>
        </p:nvSpPr>
        <p:spPr>
          <a:xfrm rot="16200000">
            <a:off x="7628363" y="4849387"/>
            <a:ext cx="1800941" cy="271442"/>
          </a:xfrm>
          <a:prstGeom prst="rect">
            <a:avLst/>
          </a:prstGeom>
          <a:noFill/>
        </p:spPr>
        <p:txBody>
          <a:bodyPr wrap="none" lIns="100794" tIns="50397" rIns="100794" bIns="50397" rtlCol="0">
            <a:spAutoFit/>
          </a:bodyPr>
          <a:lstStyle/>
          <a:p>
            <a:r>
              <a:rPr lang="en-US" sz="1100" dirty="0">
                <a:solidFill>
                  <a:srgbClr val="000000"/>
                </a:solidFill>
              </a:rPr>
              <a:t>Bowman </a:t>
            </a:r>
            <a:r>
              <a:rPr lang="en-US" sz="1100" i="1" dirty="0">
                <a:solidFill>
                  <a:srgbClr val="000000"/>
                </a:solidFill>
              </a:rPr>
              <a:t>et al, ACP, 2013</a:t>
            </a:r>
            <a:endParaRPr lang="en-US" sz="1100" dirty="0">
              <a:solidFill>
                <a:srgbClr val="000000"/>
              </a:solidFill>
            </a:endParaRPr>
          </a:p>
        </p:txBody>
      </p:sp>
    </p:spTree>
    <p:extLst>
      <p:ext uri="{BB962C8B-B14F-4D97-AF65-F5344CB8AC3E}">
        <p14:creationId xmlns:p14="http://schemas.microsoft.com/office/powerpoint/2010/main" val="30329988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0078" y="2687885"/>
            <a:ext cx="8568531" cy="1501435"/>
          </a:xfrm>
        </p:spPr>
        <p:txBody>
          <a:bodyPr/>
          <a:lstStyle/>
          <a:p>
            <a:r>
              <a:rPr lang="en-US" dirty="0" smtClean="0">
                <a:solidFill>
                  <a:srgbClr val="000000"/>
                </a:solidFill>
              </a:rPr>
              <a:t>Where did ozone </a:t>
            </a:r>
            <a:r>
              <a:rPr lang="en-US" dirty="0" err="1" smtClean="0">
                <a:solidFill>
                  <a:srgbClr val="000000"/>
                </a:solidFill>
              </a:rPr>
              <a:t>radiative</a:t>
            </a:r>
            <a:r>
              <a:rPr lang="en-US" dirty="0" smtClean="0">
                <a:solidFill>
                  <a:srgbClr val="000000"/>
                </a:solidFill>
              </a:rPr>
              <a:t> forcing come from?</a:t>
            </a:r>
            <a:endParaRPr lang="en-US" dirty="0">
              <a:solidFill>
                <a:srgbClr val="000000"/>
              </a:solidFill>
            </a:endParaRPr>
          </a:p>
        </p:txBody>
      </p:sp>
    </p:spTree>
    <p:extLst>
      <p:ext uri="{BB962C8B-B14F-4D97-AF65-F5344CB8AC3E}">
        <p14:creationId xmlns:p14="http://schemas.microsoft.com/office/powerpoint/2010/main" val="30341194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5_RFemis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12" y="1112837"/>
            <a:ext cx="4683644" cy="6355496"/>
          </a:xfrm>
          <a:prstGeom prst="rect">
            <a:avLst/>
          </a:prstGeom>
        </p:spPr>
      </p:pic>
      <p:sp>
        <p:nvSpPr>
          <p:cNvPr id="5" name="TextBox 4"/>
          <p:cNvSpPr txBox="1"/>
          <p:nvPr/>
        </p:nvSpPr>
        <p:spPr>
          <a:xfrm>
            <a:off x="2231562" y="163476"/>
            <a:ext cx="5247150" cy="568361"/>
          </a:xfrm>
          <a:prstGeom prst="rect">
            <a:avLst/>
          </a:prstGeom>
          <a:noFill/>
        </p:spPr>
        <p:txBody>
          <a:bodyPr wrap="none" rtlCol="0">
            <a:spAutoFit/>
          </a:bodyPr>
          <a:lstStyle/>
          <a:p>
            <a:r>
              <a:rPr lang="en-US" sz="3200" dirty="0" smtClean="0"/>
              <a:t>IPCC AR5 RF by Emissions</a:t>
            </a:r>
            <a:endParaRPr lang="en-US" sz="3200" dirty="0"/>
          </a:p>
        </p:txBody>
      </p:sp>
      <p:sp>
        <p:nvSpPr>
          <p:cNvPr id="6" name="Oval 5"/>
          <p:cNvSpPr/>
          <p:nvPr/>
        </p:nvSpPr>
        <p:spPr>
          <a:xfrm>
            <a:off x="4049712" y="2484437"/>
            <a:ext cx="6858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limate_AQ_co-b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912" y="3932237"/>
            <a:ext cx="5088617" cy="3073560"/>
          </a:xfrm>
          <a:prstGeom prst="rect">
            <a:avLst/>
          </a:prstGeom>
        </p:spPr>
      </p:pic>
      <p:grpSp>
        <p:nvGrpSpPr>
          <p:cNvPr id="2" name="Group 1"/>
          <p:cNvGrpSpPr/>
          <p:nvPr/>
        </p:nvGrpSpPr>
        <p:grpSpPr>
          <a:xfrm>
            <a:off x="5040312" y="1417637"/>
            <a:ext cx="4953000" cy="1858601"/>
            <a:chOff x="5040312" y="1417637"/>
            <a:chExt cx="4953000" cy="1858601"/>
          </a:xfrm>
        </p:grpSpPr>
        <p:sp>
          <p:nvSpPr>
            <p:cNvPr id="10" name="TextBox 9"/>
            <p:cNvSpPr txBox="1"/>
            <p:nvPr/>
          </p:nvSpPr>
          <p:spPr>
            <a:xfrm>
              <a:off x="5040312" y="1417637"/>
              <a:ext cx="4953000" cy="1858601"/>
            </a:xfrm>
            <a:prstGeom prst="rect">
              <a:avLst/>
            </a:prstGeom>
            <a:noFill/>
            <a:ln>
              <a:solidFill>
                <a:schemeClr val="tx2"/>
              </a:solidFill>
            </a:ln>
          </p:spPr>
          <p:txBody>
            <a:bodyPr wrap="square" lIns="82945" tIns="41473" rIns="82945" bIns="41473" rtlCol="0">
              <a:spAutoFit/>
            </a:bodyPr>
            <a:lstStyle/>
            <a:p>
              <a:pPr marL="311045" indent="-311045">
                <a:buFont typeface="Arial"/>
                <a:buChar char="•"/>
              </a:pPr>
              <a:r>
                <a:rPr lang="en-US" sz="2000" dirty="0" smtClean="0">
                  <a:solidFill>
                    <a:schemeClr val="tx1"/>
                  </a:solidFill>
                </a:rPr>
                <a:t>Ozone doesn’t have direct emissions</a:t>
              </a:r>
            </a:p>
            <a:p>
              <a:pPr marL="311045" indent="-311045">
                <a:buFont typeface="Arial"/>
                <a:buChar char="•"/>
              </a:pPr>
              <a:r>
                <a:rPr lang="en-US" sz="2000" dirty="0" smtClean="0">
                  <a:solidFill>
                    <a:schemeClr val="tx1"/>
                  </a:solidFill>
                </a:rPr>
                <a:t>Ozone precursor emissions are</a:t>
              </a:r>
              <a:endParaRPr lang="en-US" sz="2000" dirty="0">
                <a:solidFill>
                  <a:schemeClr val="tx1"/>
                </a:solidFill>
              </a:endParaRPr>
            </a:p>
            <a:p>
              <a:r>
                <a:rPr lang="en-US" sz="2000" dirty="0">
                  <a:solidFill>
                    <a:schemeClr val="tx1"/>
                  </a:solidFill>
                </a:rPr>
                <a:t> </a:t>
              </a:r>
              <a:r>
                <a:rPr lang="en-US" sz="2000" dirty="0" smtClean="0">
                  <a:solidFill>
                    <a:schemeClr val="tx1"/>
                  </a:solidFill>
                </a:rPr>
                <a:t>     </a:t>
              </a:r>
              <a:r>
                <a:rPr lang="en-US" sz="2000" dirty="0" err="1" smtClean="0">
                  <a:solidFill>
                    <a:schemeClr val="tx1"/>
                  </a:solidFill>
                </a:rPr>
                <a:t>NOx</a:t>
              </a:r>
              <a:r>
                <a:rPr lang="en-US" sz="2000" dirty="0" smtClean="0">
                  <a:solidFill>
                    <a:schemeClr val="tx1"/>
                  </a:solidFill>
                </a:rPr>
                <a:t>, VOCs, CO and CH</a:t>
              </a:r>
              <a:r>
                <a:rPr lang="en-US" sz="2000" baseline="-25000" dirty="0" smtClean="0">
                  <a:solidFill>
                    <a:schemeClr val="tx1"/>
                  </a:solidFill>
                </a:rPr>
                <a:t>4</a:t>
              </a:r>
              <a:r>
                <a:rPr lang="en-US" sz="2000" dirty="0" smtClean="0">
                  <a:solidFill>
                    <a:schemeClr val="tx1"/>
                  </a:solidFill>
                </a:rPr>
                <a:t> </a:t>
              </a:r>
            </a:p>
            <a:p>
              <a:pPr marL="311045" indent="-311045">
                <a:buFont typeface="Arial"/>
                <a:buChar char="•"/>
              </a:pPr>
              <a:r>
                <a:rPr lang="en-US" sz="2000" dirty="0">
                  <a:solidFill>
                    <a:schemeClr val="tx1"/>
                  </a:solidFill>
                </a:rPr>
                <a:t>I</a:t>
              </a:r>
              <a:r>
                <a:rPr lang="en-US" sz="2000" dirty="0" smtClean="0">
                  <a:solidFill>
                    <a:schemeClr val="tx1"/>
                  </a:solidFill>
                </a:rPr>
                <a:t>nteractions through OH and CH</a:t>
              </a:r>
              <a:r>
                <a:rPr lang="en-US" sz="2000" baseline="-25000" dirty="0" smtClean="0">
                  <a:solidFill>
                    <a:schemeClr val="tx1"/>
                  </a:solidFill>
                </a:rPr>
                <a:t>4</a:t>
              </a:r>
              <a:r>
                <a:rPr lang="en-US" sz="2000" dirty="0" smtClean="0">
                  <a:solidFill>
                    <a:schemeClr val="tx1"/>
                  </a:solidFill>
                </a:rPr>
                <a:t>:</a:t>
              </a:r>
            </a:p>
            <a:p>
              <a:pPr marL="984975" lvl="1" indent="-311045">
                <a:buFont typeface="Arial"/>
                <a:buChar char="•"/>
              </a:pPr>
              <a:r>
                <a:rPr lang="en-US" sz="2000" dirty="0" smtClean="0">
                  <a:solidFill>
                    <a:schemeClr val="tx1"/>
                  </a:solidFill>
                </a:rPr>
                <a:t>CO increases </a:t>
              </a:r>
              <a:r>
                <a:rPr lang="en-US" sz="2000" dirty="0">
                  <a:solidFill>
                    <a:schemeClr val="tx1"/>
                  </a:solidFill>
                </a:rPr>
                <a:t>CH</a:t>
              </a:r>
              <a:r>
                <a:rPr lang="en-US" sz="2000" baseline="-25000" dirty="0">
                  <a:solidFill>
                    <a:schemeClr val="tx1"/>
                  </a:solidFill>
                </a:rPr>
                <a:t>4</a:t>
              </a:r>
              <a:r>
                <a:rPr lang="en-US" sz="2000" dirty="0">
                  <a:solidFill>
                    <a:schemeClr val="tx1"/>
                  </a:solidFill>
                </a:rPr>
                <a:t> </a:t>
              </a:r>
              <a:r>
                <a:rPr lang="en-US" sz="2000" dirty="0" smtClean="0">
                  <a:solidFill>
                    <a:schemeClr val="tx1"/>
                  </a:solidFill>
                </a:rPr>
                <a:t>lifetime</a:t>
              </a:r>
              <a:endParaRPr lang="en-US" sz="2000" dirty="0">
                <a:solidFill>
                  <a:schemeClr val="tx1"/>
                </a:solidFill>
              </a:endParaRPr>
            </a:p>
            <a:p>
              <a:pPr marL="984975" lvl="1" indent="-311045">
                <a:buFont typeface="Arial"/>
                <a:buChar char="•"/>
              </a:pPr>
              <a:r>
                <a:rPr lang="en-US" sz="2000" dirty="0" err="1" smtClean="0">
                  <a:solidFill>
                    <a:schemeClr val="tx1"/>
                  </a:solidFill>
                </a:rPr>
                <a:t>NOx</a:t>
              </a:r>
              <a:r>
                <a:rPr lang="en-US" sz="2000" dirty="0" smtClean="0">
                  <a:solidFill>
                    <a:schemeClr val="tx1"/>
                  </a:solidFill>
                </a:rPr>
                <a:t> </a:t>
              </a:r>
              <a:r>
                <a:rPr lang="en-US" sz="2000" dirty="0">
                  <a:solidFill>
                    <a:schemeClr val="tx1"/>
                  </a:solidFill>
                </a:rPr>
                <a:t>decreases CH</a:t>
              </a:r>
              <a:r>
                <a:rPr lang="en-US" sz="2000" baseline="-25000" dirty="0">
                  <a:solidFill>
                    <a:schemeClr val="tx1"/>
                  </a:solidFill>
                </a:rPr>
                <a:t>4</a:t>
              </a:r>
              <a:r>
                <a:rPr lang="en-US" sz="2000" dirty="0">
                  <a:solidFill>
                    <a:schemeClr val="tx1"/>
                  </a:solidFill>
                </a:rPr>
                <a:t> lifetime</a:t>
              </a:r>
            </a:p>
          </p:txBody>
        </p:sp>
        <p:grpSp>
          <p:nvGrpSpPr>
            <p:cNvPr id="11" name="Group 10"/>
            <p:cNvGrpSpPr/>
            <p:nvPr/>
          </p:nvGrpSpPr>
          <p:grpSpPr>
            <a:xfrm>
              <a:off x="5726113" y="2636838"/>
              <a:ext cx="228599" cy="609600"/>
              <a:chOff x="5195525" y="6065060"/>
              <a:chExt cx="77683" cy="451242"/>
            </a:xfrm>
          </p:grpSpPr>
          <p:sp>
            <p:nvSpPr>
              <p:cNvPr id="12" name="Up Arrow 11"/>
              <p:cNvSpPr/>
              <p:nvPr/>
            </p:nvSpPr>
            <p:spPr>
              <a:xfrm flipH="1">
                <a:off x="5195525" y="6065060"/>
                <a:ext cx="74707" cy="176586"/>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Up Arrow 12"/>
              <p:cNvSpPr/>
              <p:nvPr/>
            </p:nvSpPr>
            <p:spPr>
              <a:xfrm flipH="1">
                <a:off x="5198501" y="6339716"/>
                <a:ext cx="74707" cy="176586"/>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3265825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Evolution of Air Quality</a:t>
            </a:r>
            <a:endParaRPr lang="en-US" dirty="0"/>
          </a:p>
        </p:txBody>
      </p:sp>
      <p:pic>
        <p:nvPicPr>
          <p:cNvPr id="3" name="Picture 2" descr="omi_scalefacto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189037"/>
            <a:ext cx="7173912" cy="3909138"/>
          </a:xfrm>
          <a:prstGeom prst="rect">
            <a:avLst/>
          </a:prstGeom>
        </p:spPr>
      </p:pic>
      <p:sp>
        <p:nvSpPr>
          <p:cNvPr id="4" name="TextBox 3"/>
          <p:cNvSpPr txBox="1"/>
          <p:nvPr/>
        </p:nvSpPr>
        <p:spPr>
          <a:xfrm>
            <a:off x="1535112" y="5227637"/>
            <a:ext cx="8328572" cy="1158471"/>
          </a:xfrm>
          <a:prstGeom prst="rect">
            <a:avLst/>
          </a:prstGeom>
          <a:solidFill>
            <a:srgbClr val="6FB7D7"/>
          </a:solidFill>
          <a:ln>
            <a:solidFill>
              <a:srgbClr val="2C7C9F"/>
            </a:solidFill>
          </a:ln>
        </p:spPr>
        <p:txBody>
          <a:bodyPr wrap="none" rtlCol="0">
            <a:spAutoFit/>
          </a:bodyPr>
          <a:lstStyle/>
          <a:p>
            <a:r>
              <a:rPr lang="en-US" dirty="0" smtClean="0">
                <a:solidFill>
                  <a:srgbClr val="000000"/>
                </a:solidFill>
              </a:rPr>
              <a:t>There has been a dramatic shift in the spatial distribution</a:t>
            </a:r>
          </a:p>
          <a:p>
            <a:r>
              <a:rPr lang="en-US" dirty="0" smtClean="0">
                <a:solidFill>
                  <a:srgbClr val="000000"/>
                </a:solidFill>
              </a:rPr>
              <a:t>of pollution.  Decreases in the Eastern US and Europe have</a:t>
            </a:r>
          </a:p>
          <a:p>
            <a:r>
              <a:rPr lang="en-US" dirty="0" smtClean="0">
                <a:solidFill>
                  <a:srgbClr val="000000"/>
                </a:solidFill>
              </a:rPr>
              <a:t>been offset by Asia.</a:t>
            </a:r>
            <a:endParaRPr lang="en-US" dirty="0">
              <a:solidFill>
                <a:srgbClr val="000000"/>
              </a:solidFill>
            </a:endParaRPr>
          </a:p>
        </p:txBody>
      </p:sp>
      <p:sp>
        <p:nvSpPr>
          <p:cNvPr id="5" name="TextBox 4"/>
          <p:cNvSpPr txBox="1"/>
          <p:nvPr/>
        </p:nvSpPr>
        <p:spPr>
          <a:xfrm>
            <a:off x="23812" y="1189037"/>
            <a:ext cx="2806700" cy="2753575"/>
          </a:xfrm>
          <a:prstGeom prst="rect">
            <a:avLst/>
          </a:prstGeom>
          <a:noFill/>
          <a:ln>
            <a:solidFill>
              <a:srgbClr val="2C7C9F"/>
            </a:solidFill>
          </a:ln>
        </p:spPr>
        <p:txBody>
          <a:bodyPr wrap="square" rtlCol="0">
            <a:spAutoFit/>
          </a:bodyPr>
          <a:lstStyle/>
          <a:p>
            <a:r>
              <a:rPr lang="en-US" sz="2000" dirty="0" smtClean="0">
                <a:solidFill>
                  <a:srgbClr val="000000"/>
                </a:solidFill>
              </a:rPr>
              <a:t>Fractional </a:t>
            </a:r>
            <a:r>
              <a:rPr lang="en-US" sz="2000" dirty="0">
                <a:solidFill>
                  <a:srgbClr val="000000"/>
                </a:solidFill>
              </a:rPr>
              <a:t>c</a:t>
            </a:r>
            <a:r>
              <a:rPr lang="en-US" sz="2000" dirty="0" smtClean="0">
                <a:solidFill>
                  <a:srgbClr val="000000"/>
                </a:solidFill>
              </a:rPr>
              <a:t>hange in NO2 emissions from 2005-2010 constrained by OMI observations. </a:t>
            </a:r>
          </a:p>
          <a:p>
            <a:endParaRPr lang="en-US" sz="2000" dirty="0">
              <a:solidFill>
                <a:srgbClr val="000000"/>
              </a:solidFill>
            </a:endParaRPr>
          </a:p>
          <a:p>
            <a:r>
              <a:rPr lang="en-US" sz="2000" dirty="0" smtClean="0">
                <a:solidFill>
                  <a:srgbClr val="000000"/>
                </a:solidFill>
              </a:rPr>
              <a:t>From </a:t>
            </a:r>
            <a:r>
              <a:rPr lang="en-US" sz="2000" dirty="0" err="1" smtClean="0">
                <a:solidFill>
                  <a:srgbClr val="000000"/>
                </a:solidFill>
              </a:rPr>
              <a:t>Lamsal</a:t>
            </a:r>
            <a:r>
              <a:rPr lang="en-US" sz="2000" dirty="0" smtClean="0">
                <a:solidFill>
                  <a:srgbClr val="000000"/>
                </a:solidFill>
              </a:rPr>
              <a:t> </a:t>
            </a:r>
            <a:r>
              <a:rPr lang="en-US" sz="2000" i="1" dirty="0" smtClean="0">
                <a:solidFill>
                  <a:srgbClr val="000000"/>
                </a:solidFill>
              </a:rPr>
              <a:t>et al</a:t>
            </a:r>
            <a:r>
              <a:rPr lang="en-US" sz="2000" dirty="0" smtClean="0">
                <a:solidFill>
                  <a:srgbClr val="000000"/>
                </a:solidFill>
              </a:rPr>
              <a:t>, GRL, 2011. Taken from</a:t>
            </a:r>
          </a:p>
          <a:p>
            <a:r>
              <a:rPr lang="en-US" sz="2000" dirty="0">
                <a:solidFill>
                  <a:srgbClr val="000000"/>
                </a:solidFill>
              </a:rPr>
              <a:t>http://</a:t>
            </a:r>
            <a:r>
              <a:rPr lang="en-US" sz="2000" dirty="0" err="1">
                <a:solidFill>
                  <a:srgbClr val="000000"/>
                </a:solidFill>
              </a:rPr>
              <a:t>fizz.phys.dal.ca</a:t>
            </a:r>
            <a:r>
              <a:rPr lang="en-US" sz="2000" dirty="0">
                <a:solidFill>
                  <a:srgbClr val="000000"/>
                </a:solidFill>
              </a:rPr>
              <a:t>/~</a:t>
            </a:r>
            <a:r>
              <a:rPr lang="en-US" sz="2000" dirty="0" err="1">
                <a:solidFill>
                  <a:srgbClr val="000000"/>
                </a:solidFill>
              </a:rPr>
              <a:t>atmos</a:t>
            </a:r>
            <a:r>
              <a:rPr lang="en-US" sz="2000" dirty="0">
                <a:solidFill>
                  <a:srgbClr val="000000"/>
                </a:solidFill>
              </a:rPr>
              <a:t>/martin/</a:t>
            </a:r>
          </a:p>
        </p:txBody>
      </p:sp>
      <p:sp>
        <p:nvSpPr>
          <p:cNvPr id="6" name="TextBox 5"/>
          <p:cNvSpPr txBox="1"/>
          <p:nvPr/>
        </p:nvSpPr>
        <p:spPr>
          <a:xfrm>
            <a:off x="620712" y="6599237"/>
            <a:ext cx="9067800" cy="803912"/>
          </a:xfrm>
          <a:prstGeom prst="rect">
            <a:avLst/>
          </a:prstGeom>
          <a:solidFill>
            <a:schemeClr val="accent5">
              <a:lumMod val="40000"/>
              <a:lumOff val="60000"/>
            </a:schemeClr>
          </a:solidFill>
          <a:ln>
            <a:solidFill>
              <a:schemeClr val="tx1"/>
            </a:solidFill>
          </a:ln>
        </p:spPr>
        <p:txBody>
          <a:bodyPr wrap="square" rtlCol="0">
            <a:spAutoFit/>
          </a:bodyPr>
          <a:lstStyle/>
          <a:p>
            <a:r>
              <a:rPr lang="en-US" dirty="0" smtClean="0">
                <a:solidFill>
                  <a:schemeClr val="tx1"/>
                </a:solidFill>
              </a:rPr>
              <a:t>What are the implications for global surface ozone (air quality)</a:t>
            </a:r>
          </a:p>
          <a:p>
            <a:r>
              <a:rPr lang="en-US" dirty="0" smtClean="0">
                <a:solidFill>
                  <a:schemeClr val="tx1"/>
                </a:solidFill>
              </a:rPr>
              <a:t>And mid-upper tropospheric ozone (climate)?</a:t>
            </a:r>
            <a:endParaRPr lang="en-US" dirty="0">
              <a:solidFill>
                <a:schemeClr val="tx1"/>
              </a:solidFill>
            </a:endParaRPr>
          </a:p>
        </p:txBody>
      </p:sp>
    </p:spTree>
    <p:extLst>
      <p:ext uri="{BB962C8B-B14F-4D97-AF65-F5344CB8AC3E}">
        <p14:creationId xmlns:p14="http://schemas.microsoft.com/office/powerpoint/2010/main" val="37842193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Connecting TOA O</a:t>
            </a:r>
            <a:r>
              <a:rPr lang="en-US" sz="3600" baseline="-25000" dirty="0" smtClean="0"/>
              <a:t>3 </a:t>
            </a:r>
            <a:r>
              <a:rPr lang="en-US" sz="3600" dirty="0" smtClean="0"/>
              <a:t>flux</a:t>
            </a:r>
            <a:br>
              <a:rPr lang="en-US" sz="3600" dirty="0" smtClean="0"/>
            </a:br>
            <a:r>
              <a:rPr lang="en-US" sz="3600" dirty="0" smtClean="0"/>
              <a:t>to emissions</a:t>
            </a:r>
            <a:endParaRPr lang="en-US" sz="3600"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370" y="2099909"/>
            <a:ext cx="3124994" cy="1336663"/>
          </a:xfrm>
          <a:prstGeom prst="rect">
            <a:avLst/>
          </a:prstGeom>
        </p:spPr>
      </p:pic>
      <p:sp>
        <p:nvSpPr>
          <p:cNvPr id="5" name="TextBox 4"/>
          <p:cNvSpPr txBox="1"/>
          <p:nvPr/>
        </p:nvSpPr>
        <p:spPr>
          <a:xfrm>
            <a:off x="252016" y="1847920"/>
            <a:ext cx="3618255" cy="1522475"/>
          </a:xfrm>
          <a:prstGeom prst="rect">
            <a:avLst/>
          </a:prstGeom>
          <a:solidFill>
            <a:srgbClr val="244A58"/>
          </a:solidFill>
          <a:ln>
            <a:solidFill>
              <a:schemeClr val="tx1"/>
            </a:solidFill>
          </a:ln>
        </p:spPr>
        <p:txBody>
          <a:bodyPr wrap="none" lIns="100794" tIns="50397" rIns="100794" bIns="50397" rtlCol="0">
            <a:spAutoFit/>
          </a:bodyPr>
          <a:lstStyle/>
          <a:p>
            <a:r>
              <a:rPr lang="en-US" dirty="0" smtClean="0"/>
              <a:t>Sensitivity of TOA at </a:t>
            </a:r>
          </a:p>
          <a:p>
            <a:r>
              <a:rPr lang="en-US" dirty="0" smtClean="0"/>
              <a:t>one location with respect</a:t>
            </a:r>
          </a:p>
          <a:p>
            <a:r>
              <a:rPr lang="en-US" dirty="0" smtClean="0"/>
              <a:t>to precursor emissions</a:t>
            </a:r>
          </a:p>
          <a:p>
            <a:r>
              <a:rPr lang="en-US" b="1" i="1" dirty="0" smtClean="0"/>
              <a:t>E</a:t>
            </a:r>
            <a:r>
              <a:rPr lang="en-US" dirty="0" smtClean="0"/>
              <a:t>=[E</a:t>
            </a:r>
            <a:r>
              <a:rPr lang="en-US" baseline="-25000" dirty="0" smtClean="0"/>
              <a:t>1</a:t>
            </a:r>
            <a:r>
              <a:rPr lang="en-US" dirty="0" smtClean="0"/>
              <a:t>,E</a:t>
            </a:r>
            <a:r>
              <a:rPr lang="en-US" baseline="-25000" dirty="0" smtClean="0"/>
              <a:t>2</a:t>
            </a:r>
            <a:r>
              <a:rPr lang="en-US" dirty="0" smtClean="0"/>
              <a:t>,…,E</a:t>
            </a:r>
            <a:r>
              <a:rPr lang="en-US" baseline="-25000" dirty="0" smtClean="0"/>
              <a:t>N</a:t>
            </a:r>
            <a:r>
              <a:rPr lang="en-US" dirty="0" smtClean="0"/>
              <a:t>]</a:t>
            </a:r>
            <a:endParaRPr lang="en-US" b="1" i="1"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270" y="4199819"/>
            <a:ext cx="5199780" cy="1847921"/>
          </a:xfrm>
          <a:prstGeom prst="rect">
            <a:avLst/>
          </a:prstGeom>
        </p:spPr>
      </p:pic>
      <p:sp>
        <p:nvSpPr>
          <p:cNvPr id="7" name="TextBox 6"/>
          <p:cNvSpPr txBox="1"/>
          <p:nvPr/>
        </p:nvSpPr>
        <p:spPr>
          <a:xfrm>
            <a:off x="6335712" y="6065837"/>
            <a:ext cx="2209800" cy="813358"/>
          </a:xfrm>
          <a:prstGeom prst="rect">
            <a:avLst/>
          </a:prstGeom>
          <a:noFill/>
        </p:spPr>
        <p:txBody>
          <a:bodyPr wrap="square" lIns="100794" tIns="50397" rIns="100794" bIns="50397" rtlCol="0">
            <a:spAutoFit/>
          </a:bodyPr>
          <a:lstStyle/>
          <a:p>
            <a:r>
              <a:rPr lang="en-US" dirty="0" smtClean="0">
                <a:solidFill>
                  <a:srgbClr val="000000"/>
                </a:solidFill>
              </a:rPr>
              <a:t>GEOS-</a:t>
            </a:r>
            <a:r>
              <a:rPr lang="en-US" dirty="0" err="1" smtClean="0">
                <a:solidFill>
                  <a:srgbClr val="000000"/>
                </a:solidFill>
              </a:rPr>
              <a:t>Chem</a:t>
            </a:r>
            <a:endParaRPr lang="en-US" dirty="0" smtClean="0">
              <a:solidFill>
                <a:srgbClr val="000000"/>
              </a:solidFill>
            </a:endParaRPr>
          </a:p>
          <a:p>
            <a:r>
              <a:rPr lang="en-US" dirty="0" err="1" smtClean="0">
                <a:solidFill>
                  <a:srgbClr val="000000"/>
                </a:solidFill>
              </a:rPr>
              <a:t>adjoint</a:t>
            </a:r>
            <a:endParaRPr lang="en-US" dirty="0">
              <a:solidFill>
                <a:srgbClr val="000000"/>
              </a:solidFill>
            </a:endParaRPr>
          </a:p>
        </p:txBody>
      </p:sp>
      <p:sp>
        <p:nvSpPr>
          <p:cNvPr id="8" name="TextBox 7"/>
          <p:cNvSpPr txBox="1"/>
          <p:nvPr/>
        </p:nvSpPr>
        <p:spPr>
          <a:xfrm>
            <a:off x="8652537" y="6087967"/>
            <a:ext cx="802128" cy="813358"/>
          </a:xfrm>
          <a:prstGeom prst="rect">
            <a:avLst/>
          </a:prstGeom>
          <a:noFill/>
        </p:spPr>
        <p:txBody>
          <a:bodyPr wrap="none" lIns="100794" tIns="50397" rIns="100794" bIns="50397" rtlCol="0">
            <a:spAutoFit/>
          </a:bodyPr>
          <a:lstStyle/>
          <a:p>
            <a:r>
              <a:rPr lang="en-US" dirty="0" smtClean="0">
                <a:solidFill>
                  <a:srgbClr val="000000"/>
                </a:solidFill>
              </a:rPr>
              <a:t>TES</a:t>
            </a:r>
          </a:p>
          <a:p>
            <a:r>
              <a:rPr lang="en-US" dirty="0" smtClean="0">
                <a:solidFill>
                  <a:srgbClr val="000000"/>
                </a:solidFill>
              </a:rPr>
              <a:t>IRK</a:t>
            </a:r>
            <a:endParaRPr lang="en-US" dirty="0">
              <a:solidFill>
                <a:srgbClr val="000000"/>
              </a:solidFill>
            </a:endParaRPr>
          </a:p>
        </p:txBody>
      </p:sp>
      <p:sp>
        <p:nvSpPr>
          <p:cNvPr id="9" name="TextBox 8"/>
          <p:cNvSpPr txBox="1"/>
          <p:nvPr/>
        </p:nvSpPr>
        <p:spPr>
          <a:xfrm>
            <a:off x="252016" y="4283816"/>
            <a:ext cx="4032250" cy="2024971"/>
          </a:xfrm>
          <a:prstGeom prst="rect">
            <a:avLst/>
          </a:prstGeom>
          <a:solidFill>
            <a:srgbClr val="244A58"/>
          </a:solidFill>
          <a:ln>
            <a:solidFill>
              <a:srgbClr val="000000"/>
            </a:solidFill>
          </a:ln>
        </p:spPr>
        <p:txBody>
          <a:bodyPr wrap="square" lIns="100794" tIns="50397" rIns="100794" bIns="50397" rtlCol="0">
            <a:spAutoFit/>
          </a:bodyPr>
          <a:lstStyle/>
          <a:p>
            <a:r>
              <a:rPr lang="en-US" sz="2600" dirty="0"/>
              <a:t>Use chain-rule to</a:t>
            </a:r>
          </a:p>
          <a:p>
            <a:r>
              <a:rPr lang="en-US" sz="2600" dirty="0"/>
              <a:t>link TES Instantaneous</a:t>
            </a:r>
          </a:p>
          <a:p>
            <a:r>
              <a:rPr lang="en-US" sz="2600" dirty="0" err="1"/>
              <a:t>Radiative</a:t>
            </a:r>
            <a:r>
              <a:rPr lang="en-US" sz="2600" dirty="0"/>
              <a:t> Kernels to emissions through GEOS-</a:t>
            </a:r>
            <a:r>
              <a:rPr lang="en-US" sz="2600" dirty="0" err="1"/>
              <a:t>Chem</a:t>
            </a:r>
            <a:r>
              <a:rPr lang="en-US" sz="2600" dirty="0"/>
              <a:t> </a:t>
            </a:r>
            <a:r>
              <a:rPr lang="en-US" sz="2600" dirty="0" err="1"/>
              <a:t>adjoint</a:t>
            </a:r>
            <a:endParaRPr lang="en-US" sz="2600" dirty="0"/>
          </a:p>
        </p:txBody>
      </p:sp>
      <p:sp>
        <p:nvSpPr>
          <p:cNvPr id="4" name="TextBox 3"/>
          <p:cNvSpPr txBox="1"/>
          <p:nvPr/>
        </p:nvSpPr>
        <p:spPr>
          <a:xfrm>
            <a:off x="315912" y="6980237"/>
            <a:ext cx="5507688" cy="449354"/>
          </a:xfrm>
          <a:prstGeom prst="rect">
            <a:avLst/>
          </a:prstGeom>
          <a:noFill/>
        </p:spPr>
        <p:txBody>
          <a:bodyPr wrap="none" rtlCol="0">
            <a:spAutoFit/>
          </a:bodyPr>
          <a:lstStyle/>
          <a:p>
            <a:r>
              <a:rPr lang="en-US" dirty="0" smtClean="0">
                <a:solidFill>
                  <a:schemeClr val="tx1"/>
                </a:solidFill>
              </a:rPr>
              <a:t>(</a:t>
            </a:r>
            <a:r>
              <a:rPr lang="en-US" dirty="0" err="1" smtClean="0">
                <a:solidFill>
                  <a:schemeClr val="tx1"/>
                </a:solidFill>
              </a:rPr>
              <a:t>a</a:t>
            </a:r>
            <a:r>
              <a:rPr lang="en-US" baseline="-25000" dirty="0" err="1" smtClean="0">
                <a:solidFill>
                  <a:schemeClr val="tx1"/>
                </a:solidFill>
              </a:rPr>
              <a:t>i</a:t>
            </a:r>
            <a:r>
              <a:rPr lang="en-US" dirty="0" smtClean="0">
                <a:solidFill>
                  <a:schemeClr val="tx1"/>
                </a:solidFill>
              </a:rPr>
              <a:t>/A = normalized model grid cell area)</a:t>
            </a:r>
            <a:endParaRPr lang="en-US" dirty="0">
              <a:solidFill>
                <a:schemeClr val="tx1"/>
              </a:solidFill>
            </a:endParaRPr>
          </a:p>
        </p:txBody>
      </p:sp>
    </p:spTree>
    <p:extLst>
      <p:ext uri="{BB962C8B-B14F-4D97-AF65-F5344CB8AC3E}">
        <p14:creationId xmlns:p14="http://schemas.microsoft.com/office/powerpoint/2010/main" val="33811727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22237"/>
            <a:ext cx="7506229" cy="755968"/>
          </a:xfrm>
        </p:spPr>
        <p:txBody>
          <a:bodyPr/>
          <a:lstStyle/>
          <a:p>
            <a:r>
              <a:rPr lang="en-US" sz="3500" dirty="0"/>
              <a:t>Attribution of ozone </a:t>
            </a:r>
            <a:r>
              <a:rPr lang="en-US" sz="3500" dirty="0" smtClean="0"/>
              <a:t>Direct </a:t>
            </a:r>
            <a:r>
              <a:rPr lang="en-US" sz="3500" dirty="0" err="1" smtClean="0"/>
              <a:t>Radiative</a:t>
            </a:r>
            <a:r>
              <a:rPr lang="en-US" sz="3500" dirty="0" smtClean="0"/>
              <a:t> Forcing (DRF) </a:t>
            </a:r>
            <a:r>
              <a:rPr lang="en-US" sz="3500" dirty="0"/>
              <a:t>to </a:t>
            </a:r>
            <a:r>
              <a:rPr lang="en-US" sz="3500" dirty="0" err="1" smtClean="0"/>
              <a:t>NOx</a:t>
            </a:r>
            <a:r>
              <a:rPr lang="en-US" sz="3500" dirty="0" smtClean="0"/>
              <a:t> </a:t>
            </a:r>
            <a:r>
              <a:rPr lang="en-US" sz="3500" dirty="0"/>
              <a:t>emissions</a:t>
            </a:r>
          </a:p>
        </p:txBody>
      </p:sp>
      <p:pic>
        <p:nvPicPr>
          <p:cNvPr id="4" name="Picture 3" descr="Figure1_O3_DRF.pdf"/>
          <p:cNvPicPr>
            <a:picLocks noChangeAspect="1"/>
          </p:cNvPicPr>
          <p:nvPr/>
        </p:nvPicPr>
        <p:blipFill rotWithShape="1">
          <a:blip r:embed="rId2">
            <a:extLst>
              <a:ext uri="{28A0092B-C50C-407E-A947-70E740481C1C}">
                <a14:useLocalDpi xmlns:a14="http://schemas.microsoft.com/office/drawing/2010/main" val="0"/>
              </a:ext>
            </a:extLst>
          </a:blip>
          <a:srcRect r="66768" b="83703"/>
          <a:stretch/>
        </p:blipFill>
        <p:spPr>
          <a:xfrm>
            <a:off x="756046" y="923960"/>
            <a:ext cx="8471801" cy="5375769"/>
          </a:xfrm>
          <a:prstGeom prst="rect">
            <a:avLst/>
          </a:prstGeom>
        </p:spPr>
      </p:pic>
      <p:pic>
        <p:nvPicPr>
          <p:cNvPr id="5" name="Picture 4" descr="Figure1_O3_DRF.pdf"/>
          <p:cNvPicPr>
            <a:picLocks noChangeAspect="1"/>
          </p:cNvPicPr>
          <p:nvPr/>
        </p:nvPicPr>
        <p:blipFill rotWithShape="1">
          <a:blip r:embed="rId3">
            <a:extLst>
              <a:ext uri="{28A0092B-C50C-407E-A947-70E740481C1C}">
                <a14:useLocalDpi xmlns:a14="http://schemas.microsoft.com/office/drawing/2010/main" val="0"/>
              </a:ext>
            </a:extLst>
          </a:blip>
          <a:srcRect l="24125" t="15431" r="13406" b="78891"/>
          <a:stretch/>
        </p:blipFill>
        <p:spPr>
          <a:xfrm>
            <a:off x="840052" y="6383726"/>
            <a:ext cx="9282569" cy="1091953"/>
          </a:xfrm>
          <a:prstGeom prst="rect">
            <a:avLst/>
          </a:prstGeom>
        </p:spPr>
      </p:pic>
      <p:sp>
        <p:nvSpPr>
          <p:cNvPr id="3" name="TextBox 2"/>
          <p:cNvSpPr txBox="1"/>
          <p:nvPr/>
        </p:nvSpPr>
        <p:spPr>
          <a:xfrm>
            <a:off x="2184136" y="1343942"/>
            <a:ext cx="357445" cy="458799"/>
          </a:xfrm>
          <a:prstGeom prst="rect">
            <a:avLst/>
          </a:prstGeom>
          <a:noFill/>
        </p:spPr>
        <p:txBody>
          <a:bodyPr wrap="none" lIns="100794" tIns="50397" rIns="100794" bIns="50397" rtlCol="0">
            <a:spAutoFit/>
          </a:bodyPr>
          <a:lstStyle/>
          <a:p>
            <a:r>
              <a:rPr lang="en-US" dirty="0" smtClean="0">
                <a:solidFill>
                  <a:srgbClr val="000000"/>
                </a:solidFill>
              </a:rPr>
              <a:t>x</a:t>
            </a:r>
            <a:endParaRPr lang="en-US" dirty="0">
              <a:solidFill>
                <a:srgbClr val="000000"/>
              </a:solidFill>
            </a:endParaRPr>
          </a:p>
        </p:txBody>
      </p:sp>
      <p:sp>
        <p:nvSpPr>
          <p:cNvPr id="6" name="TextBox 5"/>
          <p:cNvSpPr txBox="1"/>
          <p:nvPr/>
        </p:nvSpPr>
        <p:spPr>
          <a:xfrm>
            <a:off x="1344084" y="7118628"/>
            <a:ext cx="4275209" cy="441047"/>
          </a:xfrm>
          <a:prstGeom prst="rect">
            <a:avLst/>
          </a:prstGeom>
          <a:noFill/>
        </p:spPr>
        <p:txBody>
          <a:bodyPr wrap="none" lIns="100794" tIns="50397" rIns="100794" bIns="50397" rtlCol="0">
            <a:spAutoFit/>
          </a:bodyPr>
          <a:lstStyle/>
          <a:p>
            <a:r>
              <a:rPr lang="en-US" sz="2200" dirty="0">
                <a:solidFill>
                  <a:srgbClr val="000000"/>
                </a:solidFill>
              </a:rPr>
              <a:t>Bowman and </a:t>
            </a:r>
            <a:r>
              <a:rPr lang="en-US" sz="2200" dirty="0" err="1">
                <a:solidFill>
                  <a:srgbClr val="000000"/>
                </a:solidFill>
              </a:rPr>
              <a:t>Henze</a:t>
            </a:r>
            <a:r>
              <a:rPr lang="en-US" sz="2200" dirty="0">
                <a:solidFill>
                  <a:srgbClr val="000000"/>
                </a:solidFill>
              </a:rPr>
              <a:t>, GRL, </a:t>
            </a:r>
            <a:r>
              <a:rPr lang="en-US" sz="2200" i="1" dirty="0">
                <a:solidFill>
                  <a:srgbClr val="000000"/>
                </a:solidFill>
              </a:rPr>
              <a:t>2012</a:t>
            </a:r>
            <a:endParaRPr lang="en-US" sz="2200" dirty="0">
              <a:solidFill>
                <a:srgbClr val="000000"/>
              </a:solidFill>
            </a:endParaRPr>
          </a:p>
        </p:txBody>
      </p:sp>
    </p:spTree>
    <p:extLst>
      <p:ext uri="{BB962C8B-B14F-4D97-AF65-F5344CB8AC3E}">
        <p14:creationId xmlns:p14="http://schemas.microsoft.com/office/powerpoint/2010/main" val="18491616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46037"/>
            <a:ext cx="7582429" cy="755968"/>
          </a:xfrm>
        </p:spPr>
        <p:txBody>
          <a:bodyPr/>
          <a:lstStyle/>
          <a:p>
            <a:r>
              <a:rPr lang="en-US" sz="3500" dirty="0"/>
              <a:t>Attribution of ozone DRF to </a:t>
            </a:r>
            <a:r>
              <a:rPr lang="en-US" sz="3500" dirty="0" smtClean="0"/>
              <a:t/>
            </a:r>
            <a:br>
              <a:rPr lang="en-US" sz="3500" dirty="0" smtClean="0"/>
            </a:br>
            <a:r>
              <a:rPr lang="en-US" sz="3500" dirty="0" smtClean="0"/>
              <a:t>CO </a:t>
            </a:r>
            <a:r>
              <a:rPr lang="en-US" sz="3500" dirty="0"/>
              <a:t>emissions</a:t>
            </a:r>
          </a:p>
        </p:txBody>
      </p:sp>
      <p:pic>
        <p:nvPicPr>
          <p:cNvPr id="3" name="Picture 2" descr="Figure1_O3_DRF.pdf"/>
          <p:cNvPicPr>
            <a:picLocks noChangeAspect="1"/>
          </p:cNvPicPr>
          <p:nvPr/>
        </p:nvPicPr>
        <p:blipFill rotWithShape="1">
          <a:blip r:embed="rId2">
            <a:extLst>
              <a:ext uri="{28A0092B-C50C-407E-A947-70E740481C1C}">
                <a14:useLocalDpi xmlns:a14="http://schemas.microsoft.com/office/drawing/2010/main" val="0"/>
              </a:ext>
            </a:extLst>
          </a:blip>
          <a:srcRect l="24125" t="15431" r="13406" b="78891"/>
          <a:stretch/>
        </p:blipFill>
        <p:spPr>
          <a:xfrm>
            <a:off x="588036" y="6551719"/>
            <a:ext cx="9615790" cy="1131151"/>
          </a:xfrm>
          <a:prstGeom prst="rect">
            <a:avLst/>
          </a:prstGeom>
        </p:spPr>
      </p:pic>
      <p:pic>
        <p:nvPicPr>
          <p:cNvPr id="4" name="Picture 3" descr="Figure1_O3_DRF.pdf"/>
          <p:cNvPicPr>
            <a:picLocks noChangeAspect="1"/>
          </p:cNvPicPr>
          <p:nvPr/>
        </p:nvPicPr>
        <p:blipFill rotWithShape="1">
          <a:blip r:embed="rId2">
            <a:extLst>
              <a:ext uri="{28A0092B-C50C-407E-A947-70E740481C1C}">
                <a14:useLocalDpi xmlns:a14="http://schemas.microsoft.com/office/drawing/2010/main" val="0"/>
              </a:ext>
            </a:extLst>
          </a:blip>
          <a:srcRect l="32810" r="33642" b="83703"/>
          <a:stretch/>
        </p:blipFill>
        <p:spPr>
          <a:xfrm>
            <a:off x="336021" y="755968"/>
            <a:ext cx="8953379" cy="5627758"/>
          </a:xfrm>
          <a:prstGeom prst="rect">
            <a:avLst/>
          </a:prstGeom>
        </p:spPr>
      </p:pic>
    </p:spTree>
    <p:extLst>
      <p:ext uri="{BB962C8B-B14F-4D97-AF65-F5344CB8AC3E}">
        <p14:creationId xmlns:p14="http://schemas.microsoft.com/office/powerpoint/2010/main" val="24807133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82712" y="167993"/>
            <a:ext cx="7620000" cy="671971"/>
          </a:xfrm>
        </p:spPr>
        <p:txBody>
          <a:bodyPr/>
          <a:lstStyle/>
          <a:p>
            <a:pPr algn="l" eaLnBrk="1" hangingPunct="1"/>
            <a:r>
              <a:rPr lang="en-US" sz="3600" dirty="0" err="1">
                <a:ea typeface="ＭＳ Ｐゴシック" pitchFamily="26" charset="-128"/>
                <a:cs typeface="ＭＳ Ｐゴシック" pitchFamily="26" charset="-128"/>
              </a:rPr>
              <a:t>Tropospheric</a:t>
            </a:r>
            <a:r>
              <a:rPr lang="en-US" sz="3600" dirty="0">
                <a:ea typeface="ＭＳ Ｐゴシック" pitchFamily="26" charset="-128"/>
                <a:cs typeface="ＭＳ Ｐゴシック" pitchFamily="26" charset="-128"/>
              </a:rPr>
              <a:t> Emission Spectrometer</a:t>
            </a:r>
            <a:endParaRPr lang="en-US" sz="4000" dirty="0">
              <a:ea typeface="ＭＳ Ｐゴシック" pitchFamily="26" charset="-128"/>
              <a:cs typeface="ＭＳ Ｐゴシック" pitchFamily="26" charset="-128"/>
            </a:endParaRPr>
          </a:p>
        </p:txBody>
      </p:sp>
      <p:graphicFrame>
        <p:nvGraphicFramePr>
          <p:cNvPr id="269315" name="Group 3"/>
          <p:cNvGraphicFramePr>
            <a:graphicFrameLocks noGrp="1"/>
          </p:cNvGraphicFramePr>
          <p:nvPr>
            <p:extLst>
              <p:ext uri="{D42A27DB-BD31-4B8C-83A1-F6EECF244321}">
                <p14:modId xmlns:p14="http://schemas.microsoft.com/office/powerpoint/2010/main" val="3420177195"/>
              </p:ext>
            </p:extLst>
          </p:nvPr>
        </p:nvGraphicFramePr>
        <p:xfrm>
          <a:off x="168010" y="4955788"/>
          <a:ext cx="3276203" cy="2430647"/>
        </p:xfrm>
        <a:graphic>
          <a:graphicData uri="http://schemas.openxmlformats.org/drawingml/2006/table">
            <a:tbl>
              <a:tblPr/>
              <a:tblGrid>
                <a:gridCol w="1443302"/>
                <a:gridCol w="1832901"/>
              </a:tblGrid>
              <a:tr h="40073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Resolution</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err="1" smtClean="0">
                          <a:ln>
                            <a:noFill/>
                          </a:ln>
                          <a:solidFill>
                            <a:schemeClr val="tx1"/>
                          </a:solidFill>
                          <a:effectLst/>
                          <a:latin typeface="Helvetica" pitchFamily="4" charset="0"/>
                        </a:rPr>
                        <a:t>unapodized</a:t>
                      </a:r>
                      <a:r>
                        <a:rPr kumimoji="0" lang="en-US" sz="1100" b="0" i="0" u="none" strike="noStrike" cap="none" normalizeH="0" baseline="0" dirty="0">
                          <a:ln>
                            <a:noFill/>
                          </a:ln>
                          <a:solidFill>
                            <a:schemeClr val="tx1"/>
                          </a:solidFill>
                          <a:effectLst/>
                          <a:latin typeface="Helvetica" pitchFamily="4" charset="0"/>
                        </a:rPr>
                        <a: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0.06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a:t>
                      </a:r>
                      <a:r>
                        <a:rPr kumimoji="0" lang="en-US" sz="1100" b="0" i="0" u="none" strike="noStrike" cap="none" normalizeH="0" baseline="0" dirty="0">
                          <a:ln>
                            <a:noFill/>
                          </a:ln>
                          <a:solidFill>
                            <a:schemeClr val="tx1"/>
                          </a:solidFill>
                          <a:effectLst/>
                          <a:latin typeface="Helvetica" pitchFamily="4" charset="0"/>
                        </a:rPr>
                        <a:t>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0.015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 </a:t>
                      </a:r>
                      <a:r>
                        <a:rPr kumimoji="0" lang="en-US" sz="1100" b="0" i="0" u="none" strike="noStrike" cap="none" normalizeH="0" baseline="0" dirty="0">
                          <a:ln>
                            <a:noFill/>
                          </a:ln>
                          <a:solidFill>
                            <a:schemeClr val="tx1"/>
                          </a:solidFill>
                          <a:effectLst/>
                          <a:latin typeface="Helvetica" pitchFamily="4" charset="0"/>
                        </a:rPr>
                        <a:t>(hi-res)</a:t>
                      </a:r>
                      <a:endParaRPr kumimoji="0" lang="en-US" sz="1100" b="0" i="0" u="none" strike="noStrike" cap="none" normalizeH="0" baseline="3000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9232">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Coverage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650 </a:t>
                      </a:r>
                      <a:r>
                        <a:rPr kumimoji="0" lang="en-US" sz="1100" b="0" i="0" u="none" strike="noStrike" cap="none" normalizeH="0" baseline="0" dirty="0">
                          <a:ln>
                            <a:noFill/>
                          </a:ln>
                          <a:solidFill>
                            <a:schemeClr val="tx1"/>
                          </a:solidFill>
                          <a:effectLst/>
                          <a:latin typeface="Helvetica" pitchFamily="4" charset="0"/>
                        </a:rPr>
                        <a:t>to 3050 cm</a:t>
                      </a:r>
                      <a:r>
                        <a:rPr kumimoji="0" lang="en-US" sz="1100" b="0" i="0" u="none" strike="noStrike" cap="none" normalizeH="0" baseline="30000" dirty="0">
                          <a:ln>
                            <a:noFill/>
                          </a:ln>
                          <a:solidFill>
                            <a:schemeClr val="tx1"/>
                          </a:solidFill>
                          <a:effectLst/>
                          <a:latin typeface="Helvetica" pitchFamily="4" charset="0"/>
                        </a:rPr>
                        <a:t>-1 </a:t>
                      </a:r>
                      <a:endParaRPr kumimoji="0" lang="en-US" sz="1100" b="0" i="0" u="none" strike="noStrike" cap="none" normalizeH="0" baseline="3000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a:ln>
                            <a:noFill/>
                          </a:ln>
                          <a:solidFill>
                            <a:schemeClr val="tx1"/>
                          </a:solidFill>
                          <a:effectLst/>
                          <a:latin typeface="Helvetica" pitchFamily="4" charset="0"/>
                        </a:rPr>
                        <a:t>3.2 to 15.4</a:t>
                      </a: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Symbol" pitchFamily="4" charset="2"/>
                          <a:sym typeface="Symbol" pitchFamily="4" charset="2"/>
                        </a:rPr>
                        <a:t>m</a:t>
                      </a:r>
                      <a:r>
                        <a:rPr kumimoji="0" lang="en-US" sz="1100" b="0" i="0" u="none" strike="noStrike" cap="none" normalizeH="0" baseline="0" dirty="0" smtClean="0">
                          <a:ln>
                            <a:noFill/>
                          </a:ln>
                          <a:solidFill>
                            <a:schemeClr val="tx1"/>
                          </a:solidFill>
                          <a:effectLst/>
                          <a:latin typeface="Helvetica"/>
                          <a:sym typeface="Symbol" pitchFamily="4" charset="2"/>
                        </a:rPr>
                        <a:t>m</a:t>
                      </a:r>
                      <a:r>
                        <a:rPr kumimoji="0" lang="en-US" sz="1100" b="0" i="0" u="none" strike="noStrike" cap="none" normalizeH="0" baseline="0" dirty="0" smtClean="0">
                          <a:ln>
                            <a:noFill/>
                          </a:ln>
                          <a:solidFill>
                            <a:schemeClr val="tx1"/>
                          </a:solidFill>
                          <a:effectLst/>
                          <a:latin typeface="Helvetica" pitchFamily="4" charset="0"/>
                        </a:rPr>
                        <a:t>)</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Global </a:t>
                      </a:r>
                      <a:r>
                        <a:rPr kumimoji="0" lang="en-US" sz="1100" b="0" i="0" u="none" strike="noStrike" cap="none" normalizeH="0" baseline="0" dirty="0">
                          <a:ln>
                            <a:noFill/>
                          </a:ln>
                          <a:solidFill>
                            <a:schemeClr val="tx1"/>
                          </a:solidFill>
                          <a:effectLst/>
                          <a:latin typeface="Helvetica" pitchFamily="4" charset="0"/>
                        </a:rPr>
                        <a:t>survey </a:t>
                      </a:r>
                      <a:endParaRPr kumimoji="0" lang="en-US" sz="1100" b="0" i="0" u="none" strike="noStrike" cap="none" normalizeH="0" baseline="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Helvetica" pitchFamily="4" charset="0"/>
                        </a:rPr>
                        <a:t>1152 – 2048 nadir obs./day</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(2004-2011)</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Spatial Resolution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0.5 </a:t>
                      </a:r>
                      <a:r>
                        <a:rPr kumimoji="0" lang="en-US" sz="1100" b="0" i="0" u="none" strike="noStrike" cap="none" normalizeH="0" baseline="0" dirty="0">
                          <a:ln>
                            <a:noFill/>
                          </a:ln>
                          <a:solidFill>
                            <a:schemeClr val="tx1"/>
                          </a:solidFill>
                          <a:effectLst/>
                          <a:latin typeface="Helvetica" pitchFamily="4" charset="0"/>
                        </a:rPr>
                        <a:t>x 5 km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2.3 </a:t>
                      </a:r>
                      <a:r>
                        <a:rPr kumimoji="0" lang="en-US" sz="1100" b="0" i="0" u="none" strike="noStrike" cap="none" normalizeH="0" baseline="0" dirty="0">
                          <a:ln>
                            <a:noFill/>
                          </a:ln>
                          <a:solidFill>
                            <a:schemeClr val="tx1"/>
                          </a:solidFill>
                          <a:effectLst/>
                          <a:latin typeface="Helvetica" pitchFamily="4" charset="0"/>
                        </a:rPr>
                        <a:t>x 23 km (limb)</a:t>
                      </a:r>
                      <a:endParaRPr kumimoji="0" lang="en-US" sz="1300" b="0" i="0" u="none" strike="noStrike" cap="none" normalizeH="0" baseline="0" dirty="0">
                        <a:ln>
                          <a:noFill/>
                        </a:ln>
                        <a:solidFill>
                          <a:srgbClr val="3CFFFC"/>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99716">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Nadir NEDT @290K</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(Noise Equivalent</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Delta Temperature)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2B1</a:t>
                      </a:r>
                      <a:r>
                        <a:rPr kumimoji="0" lang="en-US" sz="1100" b="0" i="0" u="none" strike="noStrike" cap="none" normalizeH="0" baseline="0" dirty="0">
                          <a:ln>
                            <a:noFill/>
                          </a:ln>
                          <a:solidFill>
                            <a:schemeClr val="tx1"/>
                          </a:solidFill>
                          <a:effectLst/>
                          <a:latin typeface="Helvetica" pitchFamily="4" charset="0"/>
                        </a:rPr>
                        <a:t>: 1.08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1B2</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2A1</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1A1</a:t>
                      </a:r>
                      <a:r>
                        <a:rPr kumimoji="0" lang="en-US" sz="1100" b="0" i="0" u="none" strike="noStrike" cap="none" normalizeH="0" baseline="0" dirty="0">
                          <a:ln>
                            <a:noFill/>
                          </a:ln>
                          <a:solidFill>
                            <a:schemeClr val="tx1"/>
                          </a:solidFill>
                          <a:effectLst/>
                          <a:latin typeface="Helvetica" pitchFamily="4" charset="0"/>
                        </a:rPr>
                        <a:t>: 2.07 K</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69335" name="Text Box 23"/>
          <p:cNvSpPr txBox="1">
            <a:spLocks noChangeArrowheads="1"/>
          </p:cNvSpPr>
          <p:nvPr/>
        </p:nvSpPr>
        <p:spPr bwMode="auto">
          <a:xfrm>
            <a:off x="7631112" y="1130541"/>
            <a:ext cx="2325141" cy="2496896"/>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square" lIns="100794" tIns="50397" rIns="100794" bIns="50397">
            <a:prstTxWarp prst="textNoShape">
              <a:avLst/>
            </a:prstTxWarp>
            <a:spAutoFit/>
          </a:bodyPr>
          <a:lstStyle/>
          <a:p>
            <a:pPr>
              <a:defRPr/>
            </a:pPr>
            <a:r>
              <a:rPr lang="en-US" sz="1600" dirty="0">
                <a:solidFill>
                  <a:srgbClr val="000000"/>
                </a:solidFill>
                <a:latin typeface="Arial" pitchFamily="4" charset="0"/>
                <a:ea typeface="ＭＳ Ｐゴシック" pitchFamily="4" charset="-128"/>
                <a:cs typeface="ＭＳ Ｐゴシック" pitchFamily="4" charset="-128"/>
              </a:rPr>
              <a:t>TES, launched aboard the </a:t>
            </a:r>
            <a:r>
              <a:rPr lang="en-US" sz="1600" dirty="0" smtClean="0">
                <a:solidFill>
                  <a:srgbClr val="000000"/>
                </a:solidFill>
                <a:latin typeface="Arial" pitchFamily="4" charset="0"/>
                <a:ea typeface="ＭＳ Ｐゴシック" pitchFamily="4" charset="-128"/>
                <a:cs typeface="ＭＳ Ｐゴシック" pitchFamily="4" charset="-128"/>
              </a:rPr>
              <a:t>EOS-Aura </a:t>
            </a:r>
            <a:r>
              <a:rPr lang="en-US" sz="1600" dirty="0">
                <a:solidFill>
                  <a:srgbClr val="000000"/>
                </a:solidFill>
                <a:latin typeface="Arial" pitchFamily="4" charset="0"/>
                <a:ea typeface="ＭＳ Ｐゴシック" pitchFamily="4" charset="-128"/>
                <a:cs typeface="ＭＳ Ｐゴシック" pitchFamily="4" charset="-128"/>
              </a:rPr>
              <a:t>spacecraft</a:t>
            </a:r>
          </a:p>
          <a:p>
            <a:pPr>
              <a:defRPr/>
            </a:pPr>
            <a:r>
              <a:rPr lang="en-US" sz="1600" dirty="0">
                <a:solidFill>
                  <a:srgbClr val="000000"/>
                </a:solidFill>
                <a:latin typeface="Arial" pitchFamily="4" charset="0"/>
                <a:ea typeface="ＭＳ Ｐゴシック" pitchFamily="4" charset="-128"/>
                <a:cs typeface="ＭＳ Ｐゴシック" pitchFamily="4" charset="-128"/>
              </a:rPr>
              <a:t>in 2004, is a Fourier Transform </a:t>
            </a:r>
            <a:r>
              <a:rPr lang="en-US" sz="1600" dirty="0" smtClean="0">
                <a:solidFill>
                  <a:srgbClr val="000000"/>
                </a:solidFill>
                <a:latin typeface="Arial" pitchFamily="4" charset="0"/>
                <a:ea typeface="ＭＳ Ｐゴシック" pitchFamily="4" charset="-128"/>
                <a:cs typeface="ＭＳ Ｐゴシック" pitchFamily="4" charset="-128"/>
              </a:rPr>
              <a:t>Spectrometer (FTS)</a:t>
            </a:r>
          </a:p>
          <a:p>
            <a:pPr>
              <a:defRPr/>
            </a:pPr>
            <a:endParaRPr lang="en-US" sz="1600" dirty="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TES measures </a:t>
            </a:r>
            <a:r>
              <a:rPr lang="en-US" sz="1600" dirty="0">
                <a:solidFill>
                  <a:srgbClr val="000000"/>
                </a:solidFill>
                <a:latin typeface="Arial" pitchFamily="4" charset="0"/>
                <a:ea typeface="ＭＳ Ｐゴシック" pitchFamily="4" charset="-128"/>
                <a:cs typeface="ＭＳ Ｐゴシック" pitchFamily="4" charset="-128"/>
              </a:rPr>
              <a:t>infrared spectral radiances from </a:t>
            </a:r>
            <a:endParaRPr lang="en-US" sz="1600" dirty="0" smtClean="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3.2 </a:t>
            </a:r>
            <a:r>
              <a:rPr lang="en-US" sz="1600" dirty="0">
                <a:solidFill>
                  <a:srgbClr val="000000"/>
                </a:solidFill>
                <a:latin typeface="Arial" pitchFamily="4" charset="0"/>
                <a:ea typeface="ＭＳ Ｐゴシック" pitchFamily="4" charset="-128"/>
                <a:cs typeface="ＭＳ Ｐゴシック" pitchFamily="4" charset="-128"/>
              </a:rPr>
              <a:t>to </a:t>
            </a:r>
            <a:r>
              <a:rPr lang="en-US" sz="1600" dirty="0" smtClean="0">
                <a:solidFill>
                  <a:srgbClr val="000000"/>
                </a:solidFill>
                <a:latin typeface="Arial" pitchFamily="4" charset="0"/>
                <a:ea typeface="ＭＳ Ｐゴシック" pitchFamily="4" charset="-128"/>
                <a:cs typeface="ＭＳ Ｐゴシック" pitchFamily="4" charset="-128"/>
              </a:rPr>
              <a:t>15.4 </a:t>
            </a:r>
            <a:r>
              <a:rPr lang="en-US" sz="1800" dirty="0">
                <a:solidFill>
                  <a:schemeClr val="tx1"/>
                </a:solidFill>
                <a:latin typeface="Symbol" pitchFamily="4" charset="2"/>
                <a:sym typeface="Symbol" pitchFamily="4" charset="2"/>
              </a:rPr>
              <a:t>m</a:t>
            </a:r>
            <a:r>
              <a:rPr lang="en-US" sz="1600" dirty="0" smtClean="0">
                <a:solidFill>
                  <a:srgbClr val="000000"/>
                </a:solidFill>
                <a:latin typeface="Arial" pitchFamily="4" charset="0"/>
                <a:ea typeface="ＭＳ Ｐゴシック" pitchFamily="4" charset="-128"/>
                <a:cs typeface="ＭＳ Ｐゴシック" pitchFamily="4" charset="-128"/>
              </a:rPr>
              <a:t>m</a:t>
            </a:r>
            <a:endParaRPr lang="en-US" sz="1400" dirty="0">
              <a:solidFill>
                <a:srgbClr val="000000"/>
              </a:solidFill>
              <a:latin typeface="Helvetica" pitchFamily="4" charset="0"/>
              <a:ea typeface="ＭＳ Ｐゴシック" pitchFamily="4" charset="-128"/>
              <a:cs typeface="ＭＳ Ｐゴシック" pitchFamily="4" charset="-128"/>
            </a:endParaRPr>
          </a:p>
        </p:txBody>
      </p:sp>
      <p:pic>
        <p:nvPicPr>
          <p:cNvPr id="33817" name="Picture 25" descr="/Users/kbowman/Documents/Meetings/Georgia Tech 2007/Aura-TES.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3108193" y="1007956"/>
            <a:ext cx="4480278" cy="3219862"/>
          </a:xfrm>
          <a:prstGeom prst="rect">
            <a:avLst/>
          </a:prstGeom>
          <a:noFill/>
          <a:ln w="9525">
            <a:noFill/>
            <a:miter lim="800000"/>
            <a:headEnd/>
            <a:tailEnd/>
          </a:ln>
        </p:spPr>
      </p:pic>
      <p:pic>
        <p:nvPicPr>
          <p:cNvPr id="33818" name="Picture 30"/>
          <p:cNvPicPr>
            <a:picLocks noChangeAspect="1" noChangeArrowheads="1"/>
          </p:cNvPicPr>
          <p:nvPr/>
        </p:nvPicPr>
        <p:blipFill>
          <a:blip r:embed="rId6"/>
          <a:srcRect/>
          <a:stretch>
            <a:fillRect/>
          </a:stretch>
        </p:blipFill>
        <p:spPr bwMode="auto">
          <a:xfrm>
            <a:off x="84005" y="1007957"/>
            <a:ext cx="2850927" cy="3863834"/>
          </a:xfrm>
          <a:prstGeom prst="rect">
            <a:avLst/>
          </a:prstGeom>
          <a:noFill/>
          <a:ln w="9525">
            <a:noFill/>
            <a:miter lim="800000"/>
            <a:headEnd/>
            <a:tailEnd/>
          </a:ln>
        </p:spPr>
      </p:pic>
      <p:grpSp>
        <p:nvGrpSpPr>
          <p:cNvPr id="5" name="Group 4"/>
          <p:cNvGrpSpPr/>
          <p:nvPr/>
        </p:nvGrpSpPr>
        <p:grpSpPr>
          <a:xfrm>
            <a:off x="4019770" y="4360756"/>
            <a:ext cx="5516342" cy="2771881"/>
            <a:chOff x="3668712" y="4541837"/>
            <a:chExt cx="5516342" cy="2771881"/>
          </a:xfrm>
        </p:grpSpPr>
        <p:grpSp>
          <p:nvGrpSpPr>
            <p:cNvPr id="33816" name="Group 24"/>
            <p:cNvGrpSpPr>
              <a:grpSpLocks/>
            </p:cNvGrpSpPr>
            <p:nvPr/>
          </p:nvGrpSpPr>
          <p:grpSpPr bwMode="auto">
            <a:xfrm>
              <a:off x="3668712" y="4541837"/>
              <a:ext cx="5516342" cy="2771881"/>
              <a:chOff x="624" y="96"/>
              <a:chExt cx="3471" cy="1882"/>
            </a:xfrm>
          </p:grpSpPr>
          <p:pic>
            <p:nvPicPr>
              <p:cNvPr id="33819" name="Picture 25" descr="Run_2931_Nadir_Seq_0000805_Scan_2_1B2"/>
              <p:cNvPicPr>
                <a:picLocks noChangeAspect="1" noChangeArrowheads="1"/>
              </p:cNvPicPr>
              <p:nvPr/>
            </p:nvPicPr>
            <p:blipFill>
              <a:blip r:embed="rId7"/>
              <a:srcRect r="32401" b="48000"/>
              <a:stretch>
                <a:fillRect/>
              </a:stretch>
            </p:blipFill>
            <p:spPr bwMode="auto">
              <a:xfrm>
                <a:off x="624" y="96"/>
                <a:ext cx="3471" cy="1882"/>
              </a:xfrm>
              <a:prstGeom prst="rect">
                <a:avLst/>
              </a:prstGeom>
              <a:noFill/>
              <a:ln w="9525">
                <a:noFill/>
                <a:miter lim="800000"/>
                <a:headEnd/>
                <a:tailEnd/>
              </a:ln>
            </p:spPr>
          </p:pic>
          <p:sp>
            <p:nvSpPr>
              <p:cNvPr id="33820"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33821"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33822"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3" name="Straight Connector 2"/>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3516312" y="6980237"/>
            <a:ext cx="6468688" cy="449354"/>
          </a:xfrm>
          <a:prstGeom prst="rect">
            <a:avLst/>
          </a:prstGeom>
          <a:noFill/>
        </p:spPr>
        <p:txBody>
          <a:bodyPr wrap="none" rtlCol="0">
            <a:spAutoFit/>
          </a:bodyPr>
          <a:lstStyle/>
          <a:p>
            <a:r>
              <a:rPr lang="en-US" dirty="0" smtClean="0">
                <a:solidFill>
                  <a:schemeClr val="tx1"/>
                </a:solidFill>
              </a:rPr>
              <a:t>Unfortunately, TES is having end-of-life issues </a:t>
            </a:r>
            <a:endParaRPr lang="en-US" dirty="0">
              <a:solidFill>
                <a:schemeClr val="tx1"/>
              </a:solidFill>
            </a:endParaRPr>
          </a:p>
        </p:txBody>
      </p:sp>
    </p:spTree>
    <p:extLst>
      <p:ext uri="{BB962C8B-B14F-4D97-AF65-F5344CB8AC3E}">
        <p14:creationId xmlns:p14="http://schemas.microsoft.com/office/powerpoint/2010/main" val="328331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3" fill="hold"/>
                                        <p:tgtEl>
                                          <p:spTgt spid="33817"/>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33817"/>
                </p:tgtEl>
              </p:cMediaNode>
            </p:video>
            <p:seq concurrent="1" nextAc="seek">
              <p:cTn id="15" restart="whenNotActive" fill="hold" evtFilter="cancelBubble" nodeType="interactiveSeq">
                <p:stCondLst>
                  <p:cond evt="onClick" delay="0">
                    <p:tgtEl>
                      <p:spTgt spid="338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3817"/>
                                        </p:tgtEl>
                                      </p:cBhvr>
                                    </p:cmd>
                                  </p:childTnLst>
                                </p:cTn>
                              </p:par>
                            </p:childTnLst>
                          </p:cTn>
                        </p:par>
                      </p:childTnLst>
                    </p:cTn>
                  </p:par>
                </p:childTnLst>
              </p:cTn>
              <p:nextCondLst>
                <p:cond evt="onClick" delay="0">
                  <p:tgtEl>
                    <p:spTgt spid="33817"/>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Radiative</a:t>
            </a:r>
            <a:r>
              <a:rPr lang="en-US" dirty="0" smtClean="0"/>
              <a:t> Forcing Efficiency</a:t>
            </a:r>
            <a:endParaRPr lang="en-US" dirty="0"/>
          </a:p>
        </p:txBody>
      </p:sp>
      <p:pic>
        <p:nvPicPr>
          <p:cNvPr id="4" name="Picture 3" descr="efficiency_NOx_NA_scales.pdf"/>
          <p:cNvPicPr>
            <a:picLocks noChangeAspect="1"/>
          </p:cNvPicPr>
          <p:nvPr/>
        </p:nvPicPr>
        <p:blipFill rotWithShape="1">
          <a:blip r:embed="rId2">
            <a:extLst>
              <a:ext uri="{28A0092B-C50C-407E-A947-70E740481C1C}">
                <a14:useLocalDpi xmlns:a14="http://schemas.microsoft.com/office/drawing/2010/main" val="0"/>
              </a:ext>
            </a:extLst>
          </a:blip>
          <a:srcRect l="8461" r="61184" b="74938"/>
          <a:stretch/>
        </p:blipFill>
        <p:spPr>
          <a:xfrm>
            <a:off x="1" y="853620"/>
            <a:ext cx="3210865" cy="3430196"/>
          </a:xfrm>
          <a:prstGeom prst="rect">
            <a:avLst/>
          </a:prstGeom>
        </p:spPr>
      </p:pic>
      <p:pic>
        <p:nvPicPr>
          <p:cNvPr id="5" name="Picture 4" descr="efficiecy_NOx.pdf"/>
          <p:cNvPicPr>
            <a:picLocks noChangeAspect="1"/>
          </p:cNvPicPr>
          <p:nvPr/>
        </p:nvPicPr>
        <p:blipFill rotWithShape="1">
          <a:blip r:embed="rId3">
            <a:extLst>
              <a:ext uri="{28A0092B-C50C-407E-A947-70E740481C1C}">
                <a14:useLocalDpi xmlns:a14="http://schemas.microsoft.com/office/drawing/2010/main" val="0"/>
              </a:ext>
            </a:extLst>
          </a:blip>
          <a:srcRect l="24118" t="-248" r="27313" b="76297"/>
          <a:stretch/>
        </p:blipFill>
        <p:spPr>
          <a:xfrm>
            <a:off x="3528219" y="1011041"/>
            <a:ext cx="6708656" cy="4280732"/>
          </a:xfrm>
          <a:prstGeom prst="rect">
            <a:avLst/>
          </a:prstGeom>
        </p:spPr>
      </p:pic>
      <p:pic>
        <p:nvPicPr>
          <p:cNvPr id="6" name="Picture 5"/>
          <p:cNvPicPr>
            <a:picLocks noChangeAspect="1"/>
          </p:cNvPicPr>
          <p:nvPr/>
        </p:nvPicPr>
        <p:blipFill>
          <a:blip r:embed="rId4"/>
          <a:stretch>
            <a:fillRect/>
          </a:stretch>
        </p:blipFill>
        <p:spPr>
          <a:xfrm>
            <a:off x="4735512" y="5303837"/>
            <a:ext cx="4620286" cy="724329"/>
          </a:xfrm>
          <a:prstGeom prst="rect">
            <a:avLst/>
          </a:prstGeom>
          <a:ln w="38100" cap="sq">
            <a:solidFill>
              <a:srgbClr val="000000"/>
            </a:solidFill>
            <a:prstDash val="solid"/>
            <a:miter lim="800000"/>
          </a:ln>
          <a:effectLst/>
        </p:spPr>
      </p:pic>
      <p:sp>
        <p:nvSpPr>
          <p:cNvPr id="7" name="TextBox 6"/>
          <p:cNvSpPr txBox="1"/>
          <p:nvPr/>
        </p:nvSpPr>
        <p:spPr>
          <a:xfrm>
            <a:off x="167992" y="5039783"/>
            <a:ext cx="3596613" cy="1522475"/>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dirty="0" smtClean="0"/>
              <a:t>Define a </a:t>
            </a:r>
            <a:r>
              <a:rPr lang="en-US" dirty="0" err="1" smtClean="0"/>
              <a:t>radiative</a:t>
            </a:r>
            <a:r>
              <a:rPr lang="en-US" dirty="0" smtClean="0"/>
              <a:t> </a:t>
            </a:r>
          </a:p>
          <a:p>
            <a:r>
              <a:rPr lang="en-US" dirty="0" smtClean="0"/>
              <a:t>forcing efficiency to</a:t>
            </a:r>
          </a:p>
          <a:p>
            <a:r>
              <a:rPr lang="en-US" dirty="0" smtClean="0"/>
              <a:t>separate emission strength</a:t>
            </a:r>
          </a:p>
          <a:p>
            <a:r>
              <a:rPr lang="en-US" dirty="0" smtClean="0"/>
              <a:t>versus location</a:t>
            </a:r>
            <a:endParaRPr lang="en-US" dirty="0"/>
          </a:p>
        </p:txBody>
      </p:sp>
    </p:spTree>
    <p:extLst>
      <p:ext uri="{BB962C8B-B14F-4D97-AF65-F5344CB8AC3E}">
        <p14:creationId xmlns:p14="http://schemas.microsoft.com/office/powerpoint/2010/main" val="2503473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089" y="83996"/>
            <a:ext cx="8568531" cy="755968"/>
          </a:xfrm>
        </p:spPr>
        <p:txBody>
          <a:bodyPr/>
          <a:lstStyle/>
          <a:p>
            <a:r>
              <a:rPr lang="en-US" sz="3100" dirty="0">
                <a:solidFill>
                  <a:schemeClr val="bg1"/>
                </a:solidFill>
              </a:rPr>
              <a:t>Implications for air quality-climate co-benefits</a:t>
            </a:r>
          </a:p>
        </p:txBody>
      </p:sp>
      <p:sp>
        <p:nvSpPr>
          <p:cNvPr id="6" name="TextBox 5"/>
          <p:cNvSpPr txBox="1"/>
          <p:nvPr/>
        </p:nvSpPr>
        <p:spPr>
          <a:xfrm>
            <a:off x="168010" y="1175950"/>
            <a:ext cx="3376375" cy="1700985"/>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sz="3600" dirty="0" smtClean="0">
                <a:solidFill>
                  <a:srgbClr val="000000"/>
                </a:solidFill>
              </a:rPr>
              <a:t>Define emissions</a:t>
            </a:r>
          </a:p>
          <a:p>
            <a:r>
              <a:rPr lang="en-US" sz="3600" dirty="0" smtClean="0">
                <a:solidFill>
                  <a:srgbClr val="000000"/>
                </a:solidFill>
              </a:rPr>
              <a:t>with equivalent</a:t>
            </a:r>
          </a:p>
          <a:p>
            <a:r>
              <a:rPr lang="en-US" sz="3600" dirty="0">
                <a:solidFill>
                  <a:srgbClr val="000000"/>
                </a:solidFill>
              </a:rPr>
              <a:t>o</a:t>
            </a:r>
            <a:r>
              <a:rPr lang="en-US" sz="3600" dirty="0" smtClean="0">
                <a:solidFill>
                  <a:srgbClr val="000000"/>
                </a:solidFill>
              </a:rPr>
              <a:t>zone DRF</a:t>
            </a:r>
            <a:endParaRPr lang="en-US" sz="3600" dirty="0">
              <a:solidFill>
                <a:srgbClr val="000000"/>
              </a:solidFill>
            </a:endParaRPr>
          </a:p>
        </p:txBody>
      </p:sp>
      <p:sp>
        <p:nvSpPr>
          <p:cNvPr id="7" name="TextBox 6"/>
          <p:cNvSpPr txBox="1"/>
          <p:nvPr/>
        </p:nvSpPr>
        <p:spPr>
          <a:xfrm>
            <a:off x="163512" y="3094037"/>
            <a:ext cx="4428722" cy="458799"/>
          </a:xfrm>
          <a:prstGeom prst="rect">
            <a:avLst/>
          </a:prstGeom>
          <a:noFill/>
        </p:spPr>
        <p:txBody>
          <a:bodyPr wrap="none" lIns="100794" tIns="50397" rIns="100794" bIns="50397" rtlCol="0">
            <a:spAutoFit/>
          </a:bodyPr>
          <a:lstStyle/>
          <a:p>
            <a:r>
              <a:rPr lang="en-US" dirty="0" smtClean="0">
                <a:solidFill>
                  <a:srgbClr val="000000"/>
                </a:solidFill>
              </a:rPr>
              <a:t>27 regions satisfy this criterion. </a:t>
            </a:r>
            <a:endParaRPr lang="en-US" dirty="0">
              <a:solidFill>
                <a:srgbClr val="000000"/>
              </a:solidFill>
            </a:endParaRPr>
          </a:p>
        </p:txBody>
      </p:sp>
      <p:sp>
        <p:nvSpPr>
          <p:cNvPr id="8" name="TextBox 7"/>
          <p:cNvSpPr txBox="1"/>
          <p:nvPr/>
        </p:nvSpPr>
        <p:spPr>
          <a:xfrm>
            <a:off x="168010" y="5543762"/>
            <a:ext cx="9324578" cy="813358"/>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smtClean="0">
                <a:solidFill>
                  <a:srgbClr val="000000"/>
                </a:solidFill>
              </a:rPr>
              <a:t>How do emissions vary intercontinentally and </a:t>
            </a:r>
            <a:r>
              <a:rPr lang="en-US" dirty="0" err="1" smtClean="0">
                <a:solidFill>
                  <a:srgbClr val="000000"/>
                </a:solidFill>
              </a:rPr>
              <a:t>intracontinentally</a:t>
            </a:r>
            <a:r>
              <a:rPr lang="en-US" dirty="0" smtClean="0">
                <a:solidFill>
                  <a:srgbClr val="000000"/>
                </a:solidFill>
              </a:rPr>
              <a:t> for the same ozone DRF?</a:t>
            </a:r>
            <a:endParaRPr lang="en-US" dirty="0">
              <a:solidFill>
                <a:srgbClr val="000000"/>
              </a:solidFill>
            </a:endParaRP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234" y="1511935"/>
            <a:ext cx="3794235" cy="1133951"/>
          </a:xfrm>
          <a:prstGeom prst="rect">
            <a:avLst/>
          </a:prstGeom>
        </p:spPr>
      </p:pic>
      <p:sp>
        <p:nvSpPr>
          <p:cNvPr id="11" name="TextBox 10"/>
          <p:cNvSpPr txBox="1"/>
          <p:nvPr/>
        </p:nvSpPr>
        <p:spPr>
          <a:xfrm>
            <a:off x="7812485" y="1775146"/>
            <a:ext cx="1540728" cy="577806"/>
          </a:xfrm>
          <a:prstGeom prst="rect">
            <a:avLst/>
          </a:prstGeom>
          <a:noFill/>
        </p:spPr>
        <p:txBody>
          <a:bodyPr wrap="none" lIns="100794" tIns="50397" rIns="100794" bIns="50397" rtlCol="0">
            <a:spAutoFit/>
          </a:bodyPr>
          <a:lstStyle/>
          <a:p>
            <a:r>
              <a:rPr lang="en-US" sz="3200" dirty="0" err="1" smtClean="0">
                <a:solidFill>
                  <a:srgbClr val="000000"/>
                </a:solidFill>
              </a:rPr>
              <a:t>mW</a:t>
            </a:r>
            <a:r>
              <a:rPr lang="en-US" sz="3200" dirty="0" smtClean="0">
                <a:solidFill>
                  <a:srgbClr val="000000"/>
                </a:solidFill>
              </a:rPr>
              <a:t>/m</a:t>
            </a:r>
            <a:r>
              <a:rPr lang="en-US" sz="3200" baseline="30000" dirty="0" smtClean="0">
                <a:solidFill>
                  <a:srgbClr val="000000"/>
                </a:solidFill>
              </a:rPr>
              <a:t>2</a:t>
            </a:r>
            <a:endParaRPr lang="en-US" sz="3200" dirty="0">
              <a:solidFill>
                <a:srgbClr val="000000"/>
              </a:solidFill>
            </a:endParaRPr>
          </a:p>
        </p:txBody>
      </p:sp>
      <p:sp>
        <p:nvSpPr>
          <p:cNvPr id="12" name="TextBox 11"/>
          <p:cNvSpPr txBox="1"/>
          <p:nvPr/>
        </p:nvSpPr>
        <p:spPr>
          <a:xfrm>
            <a:off x="168010" y="4115824"/>
            <a:ext cx="9324578" cy="458799"/>
          </a:xfrm>
          <a:prstGeom prst="rect">
            <a:avLst/>
          </a:prstGeom>
          <a:noFill/>
          <a:ln>
            <a:solidFill>
              <a:srgbClr val="000000"/>
            </a:solidFill>
          </a:ln>
        </p:spPr>
        <p:txBody>
          <a:bodyPr wrap="square" lIns="100794" tIns="50397" rIns="100794" bIns="50397" rtlCol="0">
            <a:spAutoFit/>
          </a:bodyPr>
          <a:lstStyle/>
          <a:p>
            <a:r>
              <a:rPr lang="en-US" dirty="0" err="1">
                <a:solidFill>
                  <a:srgbClr val="000000"/>
                </a:solidFill>
              </a:rPr>
              <a:t>NOx</a:t>
            </a:r>
            <a:r>
              <a:rPr lang="en-US" dirty="0">
                <a:solidFill>
                  <a:srgbClr val="000000"/>
                </a:solidFill>
              </a:rPr>
              <a:t> emissions represent about </a:t>
            </a:r>
            <a:r>
              <a:rPr lang="en-US" dirty="0" smtClean="0">
                <a:solidFill>
                  <a:srgbClr val="000000"/>
                </a:solidFill>
              </a:rPr>
              <a:t> 64</a:t>
            </a:r>
            <a:r>
              <a:rPr lang="en-US" dirty="0">
                <a:solidFill>
                  <a:srgbClr val="000000"/>
                </a:solidFill>
              </a:rPr>
              <a:t>±14% of the total </a:t>
            </a:r>
            <a:r>
              <a:rPr lang="en-US" dirty="0" smtClean="0">
                <a:solidFill>
                  <a:srgbClr val="000000"/>
                </a:solidFill>
              </a:rPr>
              <a:t>ozone DRF </a:t>
            </a:r>
            <a:endParaRPr lang="en-US" dirty="0">
              <a:solidFill>
                <a:srgbClr val="000000"/>
              </a:solidFill>
            </a:endParaRPr>
          </a:p>
        </p:txBody>
      </p:sp>
    </p:spTree>
    <p:extLst>
      <p:ext uri="{BB962C8B-B14F-4D97-AF65-F5344CB8AC3E}">
        <p14:creationId xmlns:p14="http://schemas.microsoft.com/office/powerpoint/2010/main" val="31032066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absolute emissions</a:t>
            </a:r>
            <a:endParaRPr lang="en-US" dirty="0"/>
          </a:p>
        </p:txBody>
      </p:sp>
      <p:sp>
        <p:nvSpPr>
          <p:cNvPr id="4" name="TextBox 3"/>
          <p:cNvSpPr txBox="1"/>
          <p:nvPr/>
        </p:nvSpPr>
        <p:spPr>
          <a:xfrm>
            <a:off x="84005" y="1702617"/>
            <a:ext cx="4284266" cy="2763020"/>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sz="2000" dirty="0" err="1"/>
              <a:t>NOx</a:t>
            </a:r>
            <a:r>
              <a:rPr lang="en-US" sz="2000" dirty="0"/>
              <a:t> emissions from Atlanta are over a factor of 3 smaller than Chicago but with comparable ozone DRF. </a:t>
            </a:r>
          </a:p>
          <a:p>
            <a:endParaRPr lang="en-US" sz="2000" dirty="0"/>
          </a:p>
          <a:p>
            <a:r>
              <a:rPr lang="en-US" sz="2000" dirty="0"/>
              <a:t>CO emissions from Guatemala City are a factor of 20 smaller than Beijing.  </a:t>
            </a:r>
          </a:p>
          <a:p>
            <a:endParaRPr lang="en-US" sz="2000" dirty="0"/>
          </a:p>
          <a:p>
            <a:r>
              <a:rPr lang="en-US" sz="2000" dirty="0"/>
              <a:t>Brunei NMHC emissions are a factor of 5 smaller than Philadelphia</a:t>
            </a:r>
          </a:p>
        </p:txBody>
      </p:sp>
      <p:sp>
        <p:nvSpPr>
          <p:cNvPr id="6" name="TextBox 5"/>
          <p:cNvSpPr txBox="1"/>
          <p:nvPr/>
        </p:nvSpPr>
        <p:spPr>
          <a:xfrm>
            <a:off x="84005" y="5456237"/>
            <a:ext cx="9828609" cy="1877033"/>
          </a:xfrm>
          <a:prstGeom prst="rect">
            <a:avLst/>
          </a:prstGeom>
          <a:solidFill>
            <a:srgbClr val="6FB7D7"/>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a:t>Regional air quality/climate co-benefits can be quantified  in terms of ozone direct </a:t>
            </a:r>
            <a:r>
              <a:rPr lang="en-US" dirty="0" err="1"/>
              <a:t>radiative</a:t>
            </a:r>
            <a:r>
              <a:rPr lang="en-US" dirty="0"/>
              <a:t> </a:t>
            </a:r>
            <a:r>
              <a:rPr lang="en-US" dirty="0" smtClean="0"/>
              <a:t>forcing.</a:t>
            </a:r>
            <a:endParaRPr lang="en-US" dirty="0"/>
          </a:p>
          <a:p>
            <a:endParaRPr lang="en-US" dirty="0"/>
          </a:p>
          <a:p>
            <a:r>
              <a:rPr lang="en-US" dirty="0" smtClean="0"/>
              <a:t>But… Quantification </a:t>
            </a:r>
            <a:r>
              <a:rPr lang="en-US" dirty="0"/>
              <a:t>of methane feedbacks necessary for a full air quality-climate co-benefit analysis. </a:t>
            </a:r>
          </a:p>
        </p:txBody>
      </p:sp>
      <p:pic>
        <p:nvPicPr>
          <p:cNvPr id="7" name="Picture 6" descr="Figure3_NOxCONMHC_reductionsv5.pdf"/>
          <p:cNvPicPr>
            <a:picLocks noChangeAspect="1"/>
          </p:cNvPicPr>
          <p:nvPr/>
        </p:nvPicPr>
        <p:blipFill rotWithShape="1">
          <a:blip r:embed="rId2">
            <a:extLst>
              <a:ext uri="{28A0092B-C50C-407E-A947-70E740481C1C}">
                <a14:useLocalDpi xmlns:a14="http://schemas.microsoft.com/office/drawing/2010/main" val="0"/>
              </a:ext>
            </a:extLst>
          </a:blip>
          <a:srcRect l="4457" t="22666" r="4858" b="22666"/>
          <a:stretch/>
        </p:blipFill>
        <p:spPr>
          <a:xfrm>
            <a:off x="4536281" y="1175950"/>
            <a:ext cx="5297928" cy="4132622"/>
          </a:xfrm>
          <a:prstGeom prst="rect">
            <a:avLst/>
          </a:prstGeom>
          <a:ln>
            <a:solidFill>
              <a:schemeClr val="tx1"/>
            </a:solidFill>
          </a:ln>
        </p:spPr>
      </p:pic>
      <p:sp>
        <p:nvSpPr>
          <p:cNvPr id="3" name="TextBox 2"/>
          <p:cNvSpPr txBox="1"/>
          <p:nvPr/>
        </p:nvSpPr>
        <p:spPr>
          <a:xfrm>
            <a:off x="5268912" y="1646237"/>
            <a:ext cx="2165502" cy="980781"/>
          </a:xfrm>
          <a:prstGeom prst="rect">
            <a:avLst/>
          </a:prstGeom>
          <a:noFill/>
        </p:spPr>
        <p:txBody>
          <a:bodyPr wrap="none" rtlCol="0">
            <a:spAutoFit/>
          </a:bodyPr>
          <a:lstStyle/>
          <a:p>
            <a:r>
              <a:rPr lang="en-US" sz="2000" dirty="0" err="1" smtClean="0">
                <a:solidFill>
                  <a:schemeClr val="tx1"/>
                </a:solidFill>
              </a:rPr>
              <a:t>NOx</a:t>
            </a:r>
            <a:r>
              <a:rPr lang="en-US" sz="2000" dirty="0" smtClean="0">
                <a:solidFill>
                  <a:schemeClr val="tx1"/>
                </a:solidFill>
              </a:rPr>
              <a:t> emissions</a:t>
            </a:r>
          </a:p>
          <a:p>
            <a:r>
              <a:rPr lang="en-US" sz="2000" dirty="0" smtClean="0">
                <a:solidFill>
                  <a:srgbClr val="FF0000"/>
                </a:solidFill>
              </a:rPr>
              <a:t>CO emissions</a:t>
            </a:r>
          </a:p>
          <a:p>
            <a:r>
              <a:rPr lang="en-US" sz="2000" dirty="0" smtClean="0">
                <a:solidFill>
                  <a:srgbClr val="20CC39"/>
                </a:solidFill>
              </a:rPr>
              <a:t>NMHC emissions </a:t>
            </a:r>
            <a:endParaRPr lang="en-US" sz="2000" dirty="0">
              <a:solidFill>
                <a:srgbClr val="20CC39"/>
              </a:solidFill>
            </a:endParaRPr>
          </a:p>
        </p:txBody>
      </p:sp>
    </p:spTree>
    <p:extLst>
      <p:ext uri="{BB962C8B-B14F-4D97-AF65-F5344CB8AC3E}">
        <p14:creationId xmlns:p14="http://schemas.microsoft.com/office/powerpoint/2010/main" val="21504311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544512" y="1265237"/>
            <a:ext cx="9074150" cy="5410200"/>
          </a:xfrm>
        </p:spPr>
        <p:txBody>
          <a:bodyPr/>
          <a:lstStyle/>
          <a:p>
            <a:r>
              <a:rPr lang="en-US" sz="2400" dirty="0" smtClean="0"/>
              <a:t>The international consensus to avoid “dangerous” climate change has intensified interest in mitigating climate change through controls of short-lived climate forcers (or short-lived climate pollutants)</a:t>
            </a:r>
          </a:p>
          <a:p>
            <a:r>
              <a:rPr lang="en-US" sz="2400" dirty="0" smtClean="0"/>
              <a:t>Strategies for controlling both air and climate pollutants require accurate measurements, models and assessments</a:t>
            </a:r>
          </a:p>
          <a:p>
            <a:r>
              <a:rPr lang="en-US" sz="2400" dirty="0" smtClean="0"/>
              <a:t>Satellite </a:t>
            </a:r>
            <a:r>
              <a:rPr lang="en-US" sz="2400" dirty="0"/>
              <a:t>o</a:t>
            </a:r>
            <a:r>
              <a:rPr lang="en-US" sz="2400" dirty="0" smtClean="0"/>
              <a:t>bservations can contribute to this:</a:t>
            </a:r>
          </a:p>
          <a:p>
            <a:pPr lvl="1"/>
            <a:r>
              <a:rPr lang="en-US" sz="2000" dirty="0" smtClean="0"/>
              <a:t>TES observations have documented present day biases in ACCMIP OLR and reduced ensemble model spread of ozone </a:t>
            </a:r>
            <a:r>
              <a:rPr lang="en-US" sz="2000" dirty="0" err="1" smtClean="0"/>
              <a:t>radiative</a:t>
            </a:r>
            <a:r>
              <a:rPr lang="en-US" sz="2000" dirty="0" smtClean="0"/>
              <a:t> forcing</a:t>
            </a:r>
          </a:p>
          <a:p>
            <a:pPr lvl="1"/>
            <a:r>
              <a:rPr lang="en-US" sz="2000" dirty="0" smtClean="0"/>
              <a:t>The integration of TES with GEOS-</a:t>
            </a:r>
            <a:r>
              <a:rPr lang="en-US" sz="2000" dirty="0" err="1" smtClean="0"/>
              <a:t>Chem</a:t>
            </a:r>
            <a:r>
              <a:rPr lang="en-US" sz="2000" dirty="0" smtClean="0"/>
              <a:t> has shown large regional variability of direct ozone </a:t>
            </a:r>
            <a:r>
              <a:rPr lang="en-US" sz="2000" dirty="0" err="1" smtClean="0"/>
              <a:t>radiative</a:t>
            </a:r>
            <a:r>
              <a:rPr lang="en-US" sz="2000" dirty="0" smtClean="0"/>
              <a:t> forcing from precursor emissions</a:t>
            </a:r>
          </a:p>
          <a:p>
            <a:pPr lvl="1"/>
            <a:r>
              <a:rPr lang="en-US" sz="2000" dirty="0" smtClean="0"/>
              <a:t>Proposed work to benchmark satellite – model differences in O</a:t>
            </a:r>
            <a:r>
              <a:rPr lang="en-US" sz="2000" baseline="-25000" dirty="0" smtClean="0"/>
              <a:t>3</a:t>
            </a:r>
            <a:r>
              <a:rPr lang="en-US" sz="2000" dirty="0" smtClean="0"/>
              <a:t> band TOA flux and flux sensitivity</a:t>
            </a:r>
          </a:p>
          <a:p>
            <a:pPr marL="406400" indent="-342900"/>
            <a:r>
              <a:rPr lang="en-US" sz="2400" dirty="0" smtClean="0"/>
              <a:t>Continuing the TES record with IASI data is critical for understanding present day – future changes in O</a:t>
            </a:r>
            <a:r>
              <a:rPr lang="en-US" sz="2400" baseline="-25000" dirty="0" smtClean="0"/>
              <a:t>3</a:t>
            </a:r>
            <a:r>
              <a:rPr lang="en-US" sz="2400" dirty="0" smtClean="0"/>
              <a:t> </a:t>
            </a:r>
            <a:r>
              <a:rPr lang="en-US" sz="2400" dirty="0" err="1" smtClean="0"/>
              <a:t>radiative</a:t>
            </a:r>
            <a:r>
              <a:rPr lang="en-US" sz="2400" dirty="0" smtClean="0"/>
              <a:t> </a:t>
            </a:r>
            <a:r>
              <a:rPr lang="en-US" sz="2400" dirty="0" smtClean="0"/>
              <a:t>forcing</a:t>
            </a:r>
          </a:p>
          <a:p>
            <a:pPr marL="406400" indent="-342900"/>
            <a:r>
              <a:rPr lang="en-US" sz="2400" dirty="0" smtClean="0"/>
              <a:t>Next – Multi-spectral O</a:t>
            </a:r>
            <a:r>
              <a:rPr lang="en-US" sz="2400" baseline="-25000" dirty="0" smtClean="0"/>
              <a:t>3</a:t>
            </a:r>
            <a:r>
              <a:rPr lang="en-US" sz="2400" dirty="0" smtClean="0"/>
              <a:t> observations for future satellites</a:t>
            </a:r>
            <a:endParaRPr lang="en-US" sz="2400" dirty="0" smtClean="0"/>
          </a:p>
          <a:p>
            <a:pPr marL="503238" lvl="1" indent="0">
              <a:buNone/>
            </a:pPr>
            <a:endParaRPr lang="en-US" sz="2000" dirty="0"/>
          </a:p>
          <a:p>
            <a:pPr marL="503238" lvl="1" indent="0">
              <a:buNone/>
            </a:pPr>
            <a:endParaRPr lang="en-US" sz="2000" dirty="0" smtClean="0"/>
          </a:p>
          <a:p>
            <a:pPr marL="503238" lvl="1" indent="0">
              <a:buNone/>
            </a:pPr>
            <a:endParaRPr lang="en-US" sz="2000" dirty="0" smtClean="0"/>
          </a:p>
          <a:p>
            <a:pPr lvl="1"/>
            <a:endParaRPr lang="en-US" sz="2000" dirty="0"/>
          </a:p>
        </p:txBody>
      </p:sp>
    </p:spTree>
    <p:extLst>
      <p:ext uri="{BB962C8B-B14F-4D97-AF65-F5344CB8AC3E}">
        <p14:creationId xmlns:p14="http://schemas.microsoft.com/office/powerpoint/2010/main" val="20374147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Group 19"/>
          <p:cNvGrpSpPr>
            <a:grpSpLocks/>
          </p:cNvGrpSpPr>
          <p:nvPr/>
        </p:nvGrpSpPr>
        <p:grpSpPr bwMode="auto">
          <a:xfrm>
            <a:off x="-21001" y="0"/>
            <a:ext cx="10101626" cy="7559675"/>
            <a:chOff x="-19610" y="0"/>
            <a:chExt cx="9163610" cy="6858000"/>
          </a:xfrm>
        </p:grpSpPr>
        <p:sp>
          <p:nvSpPr>
            <p:cNvPr id="4" name="Rectangle 3"/>
            <p:cNvSpPr>
              <a:spLocks noChangeArrowheads="1"/>
            </p:cNvSpPr>
            <p:nvPr/>
          </p:nvSpPr>
          <p:spPr bwMode="auto">
            <a:xfrm>
              <a:off x="242344" y="6057900"/>
              <a:ext cx="4151566" cy="556092"/>
            </a:xfrm>
            <a:prstGeom prst="rect">
              <a:avLst/>
            </a:prstGeom>
            <a:solidFill>
              <a:schemeClr val="accent2"/>
            </a:solidFill>
            <a:ln w="9525">
              <a:noFill/>
              <a:miter lim="800000"/>
              <a:headEnd/>
              <a:tailEnd/>
            </a:ln>
          </p:spPr>
          <p:txBody>
            <a:bodyPr>
              <a:spAutoFit/>
            </a:bodyPr>
            <a:lstStyle/>
            <a:p>
              <a:r>
                <a:rPr lang="en-US" sz="3500" b="1">
                  <a:effectLst>
                    <a:outerShdw blurRad="38100" dist="38100" dir="2700000" algn="tl">
                      <a:srgbClr val="000000"/>
                    </a:outerShdw>
                  </a:effectLst>
                </a:rPr>
                <a:t>DOAS UV Retrieval</a:t>
              </a:r>
            </a:p>
          </p:txBody>
        </p:sp>
        <p:pic>
          <p:nvPicPr>
            <p:cNvPr id="37936"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0" y="0"/>
              <a:ext cx="91636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7" name="Rectangle 7"/>
            <p:cNvSpPr>
              <a:spLocks noChangeArrowheads="1"/>
            </p:cNvSpPr>
            <p:nvPr/>
          </p:nvSpPr>
          <p:spPr bwMode="auto">
            <a:xfrm>
              <a:off x="0" y="0"/>
              <a:ext cx="9144000" cy="5372100"/>
            </a:xfrm>
            <a:prstGeom prst="rect">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sp>
          <p:nvSpPr>
            <p:cNvPr id="37938" name="Right Triangle 11"/>
            <p:cNvSpPr>
              <a:spLocks noChangeArrowheads="1"/>
            </p:cNvSpPr>
            <p:nvPr/>
          </p:nvSpPr>
          <p:spPr bwMode="auto">
            <a:xfrm rot="-10121160">
              <a:off x="1066208" y="5316650"/>
              <a:ext cx="534583" cy="491898"/>
            </a:xfrm>
            <a:prstGeom prst="rtTriangle">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sp>
          <p:nvSpPr>
            <p:cNvPr id="37939" name="Rectangle 12"/>
            <p:cNvSpPr>
              <a:spLocks noChangeArrowheads="1"/>
            </p:cNvSpPr>
            <p:nvPr/>
          </p:nvSpPr>
          <p:spPr bwMode="auto">
            <a:xfrm>
              <a:off x="2146300" y="5372100"/>
              <a:ext cx="241300" cy="304800"/>
            </a:xfrm>
            <a:prstGeom prst="rect">
              <a:avLst/>
            </a:prstGeom>
            <a:solidFill>
              <a:schemeClr val="tx1"/>
            </a:solidFill>
            <a:ln>
              <a:noFill/>
            </a:ln>
            <a:extLst>
              <a:ext uri="{91240B29-F687-4f45-9708-019B960494DF}">
                <a14:hiddenLine xmlns:a14="http://schemas.microsoft.com/office/drawing/2010/main" w="88900">
                  <a:solidFill>
                    <a:srgbClr val="000000"/>
                  </a:solidFill>
                  <a:round/>
                  <a:headEnd type="triangle" w="med" len="med"/>
                  <a:tailEnd/>
                </a14:hiddenLine>
              </a:ext>
            </a:extLst>
          </p:spPr>
          <p:txBody>
            <a:bodyPr/>
            <a:lstStyle/>
            <a:p>
              <a:endParaRPr lang="en-US"/>
            </a:p>
          </p:txBody>
        </p:sp>
        <p:pic>
          <p:nvPicPr>
            <p:cNvPr id="37940"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l="48305" t="79814" r="49478" b="19519"/>
            <a:stretch>
              <a:fillRect/>
            </a:stretch>
          </p:blipFill>
          <p:spPr bwMode="auto">
            <a:xfrm rot="-602206">
              <a:off x="2143722" y="5611101"/>
              <a:ext cx="302658" cy="1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1" name="Picture 7" descr="prinzip_scia"/>
            <p:cNvPicPr>
              <a:picLocks noChangeAspect="1" noChangeArrowheads="1"/>
            </p:cNvPicPr>
            <p:nvPr/>
          </p:nvPicPr>
          <p:blipFill>
            <a:blip r:embed="rId4">
              <a:extLst>
                <a:ext uri="{28A0092B-C50C-407E-A947-70E740481C1C}">
                  <a14:useLocalDpi xmlns:a14="http://schemas.microsoft.com/office/drawing/2010/main" val="0"/>
                </a:ext>
              </a:extLst>
            </a:blip>
            <a:srcRect l="48305" t="79814" r="49478" b="19519"/>
            <a:stretch>
              <a:fillRect/>
            </a:stretch>
          </p:blipFill>
          <p:spPr bwMode="auto">
            <a:xfrm rot="-602206">
              <a:off x="1445222" y="5738101"/>
              <a:ext cx="302658" cy="1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4" name="Picture 6" descr="Poster_B copy 1"/>
          <p:cNvPicPr>
            <a:picLocks noChangeAspect="1" noChangeArrowheads="1"/>
          </p:cNvPicPr>
          <p:nvPr/>
        </p:nvPicPr>
        <p:blipFill>
          <a:blip r:embed="rId5">
            <a:extLst>
              <a:ext uri="{28A0092B-C50C-407E-A947-70E740481C1C}">
                <a14:useLocalDpi xmlns:a14="http://schemas.microsoft.com/office/drawing/2010/main" val="0"/>
              </a:ext>
            </a:extLst>
          </a:blip>
          <a:srcRect l="8279" t="6480" r="55981" b="57037"/>
          <a:stretch>
            <a:fillRect/>
          </a:stretch>
        </p:blipFill>
        <p:spPr bwMode="auto">
          <a:xfrm>
            <a:off x="4322768" y="0"/>
            <a:ext cx="1557597" cy="111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oup 10"/>
          <p:cNvGrpSpPr>
            <a:grpSpLocks/>
          </p:cNvGrpSpPr>
          <p:nvPr/>
        </p:nvGrpSpPr>
        <p:grpSpPr bwMode="auto">
          <a:xfrm>
            <a:off x="297519" y="323737"/>
            <a:ext cx="1846365" cy="1419188"/>
            <a:chOff x="192" y="96"/>
            <a:chExt cx="816" cy="672"/>
          </a:xfrm>
        </p:grpSpPr>
        <p:sp>
          <p:nvSpPr>
            <p:cNvPr id="37926" name="Oval 11"/>
            <p:cNvSpPr>
              <a:spLocks noChangeArrowheads="1"/>
            </p:cNvSpPr>
            <p:nvPr/>
          </p:nvSpPr>
          <p:spPr bwMode="auto">
            <a:xfrm>
              <a:off x="489" y="320"/>
              <a:ext cx="222" cy="192"/>
            </a:xfrm>
            <a:prstGeom prst="ellipse">
              <a:avLst/>
            </a:prstGeom>
            <a:solidFill>
              <a:srgbClr val="FFFF00"/>
            </a:solidFill>
            <a:ln w="28575">
              <a:solidFill>
                <a:srgbClr val="FFFF00"/>
              </a:solidFill>
              <a:round/>
              <a:headEnd/>
              <a:tailEnd/>
            </a:ln>
          </p:spPr>
          <p:txBody>
            <a:bodyPr wrap="none" anchor="ctr"/>
            <a:lstStyle/>
            <a:p>
              <a:endParaRPr lang="en-US"/>
            </a:p>
          </p:txBody>
        </p:sp>
        <p:sp>
          <p:nvSpPr>
            <p:cNvPr id="37927" name="Line 12"/>
            <p:cNvSpPr>
              <a:spLocks noChangeShapeType="1"/>
            </p:cNvSpPr>
            <p:nvPr/>
          </p:nvSpPr>
          <p:spPr bwMode="auto">
            <a:xfrm>
              <a:off x="192" y="416"/>
              <a:ext cx="26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8" name="Line 13"/>
            <p:cNvSpPr>
              <a:spLocks noChangeShapeType="1"/>
            </p:cNvSpPr>
            <p:nvPr/>
          </p:nvSpPr>
          <p:spPr bwMode="auto">
            <a:xfrm>
              <a:off x="303" y="224"/>
              <a:ext cx="186" cy="9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9" name="Line 14"/>
            <p:cNvSpPr>
              <a:spLocks noChangeShapeType="1"/>
            </p:cNvSpPr>
            <p:nvPr/>
          </p:nvSpPr>
          <p:spPr bwMode="auto">
            <a:xfrm flipV="1">
              <a:off x="303" y="512"/>
              <a:ext cx="186"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0" name="Line 15"/>
            <p:cNvSpPr>
              <a:spLocks noChangeShapeType="1"/>
            </p:cNvSpPr>
            <p:nvPr/>
          </p:nvSpPr>
          <p:spPr bwMode="auto">
            <a:xfrm flipV="1">
              <a:off x="600" y="544"/>
              <a:ext cx="0" cy="22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1" name="Line 16"/>
            <p:cNvSpPr>
              <a:spLocks noChangeShapeType="1"/>
            </p:cNvSpPr>
            <p:nvPr/>
          </p:nvSpPr>
          <p:spPr bwMode="auto">
            <a:xfrm flipV="1">
              <a:off x="600" y="96"/>
              <a:ext cx="0" cy="19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2" name="Line 17"/>
            <p:cNvSpPr>
              <a:spLocks noChangeShapeType="1"/>
            </p:cNvSpPr>
            <p:nvPr/>
          </p:nvSpPr>
          <p:spPr bwMode="auto">
            <a:xfrm>
              <a:off x="748" y="416"/>
              <a:ext cx="26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3" name="Line 18"/>
            <p:cNvSpPr>
              <a:spLocks noChangeShapeType="1"/>
            </p:cNvSpPr>
            <p:nvPr/>
          </p:nvSpPr>
          <p:spPr bwMode="auto">
            <a:xfrm>
              <a:off x="711" y="512"/>
              <a:ext cx="223"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4" name="Line 19"/>
            <p:cNvSpPr>
              <a:spLocks noChangeShapeType="1"/>
            </p:cNvSpPr>
            <p:nvPr/>
          </p:nvSpPr>
          <p:spPr bwMode="auto">
            <a:xfrm flipV="1">
              <a:off x="711" y="192"/>
              <a:ext cx="186" cy="12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896" name="Line 20"/>
          <p:cNvSpPr>
            <a:spLocks noChangeShapeType="1"/>
          </p:cNvSpPr>
          <p:nvPr/>
        </p:nvSpPr>
        <p:spPr bwMode="auto">
          <a:xfrm>
            <a:off x="1652103" y="1525934"/>
            <a:ext cx="1876116" cy="4563804"/>
          </a:xfrm>
          <a:prstGeom prst="line">
            <a:avLst/>
          </a:prstGeom>
          <a:noFill/>
          <a:ln w="127000">
            <a:solidFill>
              <a:srgbClr val="FFCC00"/>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sp>
        <p:nvSpPr>
          <p:cNvPr id="37897" name="Line 20"/>
          <p:cNvSpPr>
            <a:spLocks noChangeShapeType="1"/>
          </p:cNvSpPr>
          <p:nvPr/>
        </p:nvSpPr>
        <p:spPr bwMode="auto">
          <a:xfrm flipH="1" flipV="1">
            <a:off x="3360208" y="1203948"/>
            <a:ext cx="98006" cy="4577803"/>
          </a:xfrm>
          <a:prstGeom prst="line">
            <a:avLst/>
          </a:prstGeom>
          <a:noFill/>
          <a:ln w="76200">
            <a:solidFill>
              <a:srgbClr val="FFCC00"/>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grpSp>
        <p:nvGrpSpPr>
          <p:cNvPr id="37919" name="Group 42"/>
          <p:cNvGrpSpPr>
            <a:grpSpLocks/>
          </p:cNvGrpSpPr>
          <p:nvPr/>
        </p:nvGrpSpPr>
        <p:grpSpPr bwMode="auto">
          <a:xfrm>
            <a:off x="6750169" y="1595931"/>
            <a:ext cx="3638475" cy="4675419"/>
            <a:chOff x="3646488" y="1295400"/>
            <a:chExt cx="3300412" cy="4241455"/>
          </a:xfrm>
        </p:grpSpPr>
        <p:sp>
          <p:nvSpPr>
            <p:cNvPr id="25" name="Rectangle 24"/>
            <p:cNvSpPr>
              <a:spLocks noChangeArrowheads="1"/>
            </p:cNvSpPr>
            <p:nvPr/>
          </p:nvSpPr>
          <p:spPr bwMode="auto">
            <a:xfrm>
              <a:off x="3798888" y="5156200"/>
              <a:ext cx="3148012" cy="380655"/>
            </a:xfrm>
            <a:prstGeom prst="rect">
              <a:avLst/>
            </a:prstGeom>
            <a:noFill/>
            <a:ln w="9525">
              <a:noFill/>
              <a:miter lim="800000"/>
              <a:headEnd/>
              <a:tailEnd/>
            </a:ln>
          </p:spPr>
          <p:txBody>
            <a:bodyPr>
              <a:spAutoFit/>
            </a:bodyPr>
            <a:lstStyle/>
            <a:p>
              <a:r>
                <a:rPr lang="en-US" sz="2200" b="1">
                  <a:solidFill>
                    <a:srgbClr val="FF0000"/>
                  </a:solidFill>
                  <a:effectLst>
                    <a:outerShdw blurRad="38100" dist="38100" dir="2700000" algn="tl">
                      <a:srgbClr val="DDDDDD"/>
                    </a:outerShdw>
                  </a:effectLst>
                </a:rPr>
                <a:t>surface emission</a:t>
              </a:r>
            </a:p>
          </p:txBody>
        </p:sp>
        <p:sp>
          <p:nvSpPr>
            <p:cNvPr id="26" name="Rectangle 25"/>
            <p:cNvSpPr>
              <a:spLocks noChangeArrowheads="1"/>
            </p:cNvSpPr>
            <p:nvPr/>
          </p:nvSpPr>
          <p:spPr bwMode="auto">
            <a:xfrm>
              <a:off x="3646488" y="4305300"/>
              <a:ext cx="2462212" cy="675500"/>
            </a:xfrm>
            <a:prstGeom prst="rect">
              <a:avLst/>
            </a:prstGeom>
            <a:noFill/>
            <a:ln w="9525">
              <a:noFill/>
              <a:miter lim="800000"/>
              <a:headEnd/>
              <a:tailEnd/>
            </a:ln>
          </p:spPr>
          <p:txBody>
            <a:bodyPr>
              <a:spAutoFit/>
            </a:bodyPr>
            <a:lstStyle/>
            <a:p>
              <a:pPr algn="r"/>
              <a:r>
                <a:rPr lang="en-US" sz="2200" b="1">
                  <a:solidFill>
                    <a:srgbClr val="FFA69D"/>
                  </a:solidFill>
                  <a:effectLst>
                    <a:outerShdw blurRad="38100" dist="38100" dir="2700000" algn="tl">
                      <a:srgbClr val="DDDDDD"/>
                    </a:outerShdw>
                  </a:effectLst>
                </a:rPr>
                <a:t>atmospheric emission</a:t>
              </a:r>
            </a:p>
          </p:txBody>
        </p:sp>
        <p:sp>
          <p:nvSpPr>
            <p:cNvPr id="37922" name="Line 21"/>
            <p:cNvSpPr>
              <a:spLocks noChangeShapeType="1"/>
            </p:cNvSpPr>
            <p:nvPr/>
          </p:nvSpPr>
          <p:spPr bwMode="auto">
            <a:xfrm flipH="1" flipV="1">
              <a:off x="3662363" y="1295400"/>
              <a:ext cx="46037" cy="42037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21"/>
            <p:cNvSpPr>
              <a:spLocks noChangeShapeType="1"/>
            </p:cNvSpPr>
            <p:nvPr/>
          </p:nvSpPr>
          <p:spPr bwMode="auto">
            <a:xfrm flipH="1" flipV="1">
              <a:off x="4161008" y="1701800"/>
              <a:ext cx="29991" cy="2997200"/>
            </a:xfrm>
            <a:prstGeom prst="line">
              <a:avLst/>
            </a:prstGeom>
            <a:noFill/>
            <a:ln w="76200" cap="flat" cmpd="sng" algn="ctr">
              <a:gradFill flip="none" rotWithShape="1">
                <a:gsLst>
                  <a:gs pos="24000">
                    <a:srgbClr val="FF0000"/>
                  </a:gs>
                  <a:gs pos="100000">
                    <a:srgbClr val="FFFFFF"/>
                  </a:gs>
                </a:gsLst>
                <a:lin ang="0" scaled="1"/>
                <a:tileRect/>
              </a:gradFill>
              <a:prstDash val="solid"/>
              <a:round/>
              <a:headEnd type="none" w="med" len="med"/>
              <a:tailEnd type="triangle" w="med" len="med"/>
            </a:ln>
            <a:effectLst/>
          </p:spPr>
          <p:txBody>
            <a:bodyPr/>
            <a:lstStyle/>
            <a:p>
              <a:pPr>
                <a:defRPr/>
              </a:pPr>
              <a:endParaRPr lang="en-US">
                <a:latin typeface="Verdana" pitchFamily="-106" charset="0"/>
                <a:ea typeface="+mn-ea"/>
                <a:cs typeface="+mn-cs"/>
              </a:endParaRPr>
            </a:p>
          </p:txBody>
        </p:sp>
      </p:grpSp>
      <p:sp>
        <p:nvSpPr>
          <p:cNvPr id="52" name="Rectangle 51"/>
          <p:cNvSpPr>
            <a:spLocks noChangeArrowheads="1"/>
          </p:cNvSpPr>
          <p:nvPr/>
        </p:nvSpPr>
        <p:spPr bwMode="auto">
          <a:xfrm>
            <a:off x="193331" y="6599237"/>
            <a:ext cx="8580781" cy="696813"/>
          </a:xfrm>
          <a:prstGeom prst="rect">
            <a:avLst/>
          </a:prstGeom>
          <a:solidFill>
            <a:schemeClr val="accent6"/>
          </a:solidFill>
          <a:ln w="9525">
            <a:noFill/>
            <a:miter lim="800000"/>
            <a:headEnd/>
            <a:tailEnd/>
          </a:ln>
          <a:effectLst>
            <a:outerShdw blurRad="50800" dist="127000" dir="2700000">
              <a:srgbClr val="000000">
                <a:alpha val="43000"/>
              </a:srgbClr>
            </a:outerShdw>
          </a:effectLst>
        </p:spPr>
        <p:txBody>
          <a:bodyPr lIns="100794" tIns="50397" rIns="100794" bIns="50397">
            <a:spAutoFit/>
          </a:bodyPr>
          <a:lstStyle/>
          <a:p>
            <a:r>
              <a:rPr lang="en-US" sz="4000" b="1" dirty="0">
                <a:solidFill>
                  <a:srgbClr val="FFFFFF"/>
                </a:solidFill>
                <a:effectLst>
                  <a:outerShdw blurRad="38100" dist="38100" dir="2700000" algn="tl">
                    <a:srgbClr val="000000"/>
                  </a:outerShdw>
                </a:effectLst>
              </a:rPr>
              <a:t>O</a:t>
            </a:r>
            <a:r>
              <a:rPr lang="en-US" sz="4000" b="1" baseline="-25000" dirty="0">
                <a:solidFill>
                  <a:srgbClr val="FFFFFF"/>
                </a:solidFill>
                <a:effectLst>
                  <a:outerShdw blurRad="38100" dist="38100" dir="2700000" algn="tl">
                    <a:srgbClr val="000000"/>
                  </a:outerShdw>
                </a:effectLst>
              </a:rPr>
              <a:t>3</a:t>
            </a:r>
            <a:r>
              <a:rPr lang="en-US" sz="4000" b="1" dirty="0">
                <a:solidFill>
                  <a:srgbClr val="FFFFFF"/>
                </a:solidFill>
                <a:effectLst>
                  <a:outerShdw blurRad="38100" dist="38100" dir="2700000" algn="tl">
                    <a:srgbClr val="000000"/>
                  </a:outerShdw>
                </a:effectLst>
              </a:rPr>
              <a:t> Multi-Spectral Remote Sensing</a:t>
            </a:r>
          </a:p>
        </p:txBody>
      </p:sp>
      <p:grpSp>
        <p:nvGrpSpPr>
          <p:cNvPr id="37900" name="Group 57"/>
          <p:cNvGrpSpPr>
            <a:grpSpLocks/>
          </p:cNvGrpSpPr>
          <p:nvPr/>
        </p:nvGrpSpPr>
        <p:grpSpPr bwMode="auto">
          <a:xfrm>
            <a:off x="3416212" y="2295901"/>
            <a:ext cx="2422150" cy="3067619"/>
            <a:chOff x="-381000" y="2273300"/>
            <a:chExt cx="2197100" cy="2782888"/>
          </a:xfrm>
        </p:grpSpPr>
        <p:cxnSp>
          <p:nvCxnSpPr>
            <p:cNvPr id="37914" name="Straight Connector 40"/>
            <p:cNvCxnSpPr>
              <a:cxnSpLocks noChangeShapeType="1"/>
            </p:cNvCxnSpPr>
            <p:nvPr/>
          </p:nvCxnSpPr>
          <p:spPr bwMode="auto">
            <a:xfrm rot="10800000" flipV="1">
              <a:off x="817562" y="5054600"/>
              <a:ext cx="998538" cy="15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cxnSp>
          <p:nvCxnSpPr>
            <p:cNvPr id="37915" name="Straight Connector 39"/>
            <p:cNvCxnSpPr>
              <a:cxnSpLocks noChangeShapeType="1"/>
            </p:cNvCxnSpPr>
            <p:nvPr/>
          </p:nvCxnSpPr>
          <p:spPr bwMode="auto">
            <a:xfrm rot="5400000">
              <a:off x="799306" y="40449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sp>
          <p:nvSpPr>
            <p:cNvPr id="37916" name="Freeform 41"/>
            <p:cNvSpPr>
              <a:spLocks noChangeArrowheads="1"/>
            </p:cNvSpPr>
            <p:nvPr/>
          </p:nvSpPr>
          <p:spPr bwMode="auto">
            <a:xfrm>
              <a:off x="1320798" y="3263900"/>
              <a:ext cx="45719" cy="1752600"/>
            </a:xfrm>
            <a:custGeom>
              <a:avLst/>
              <a:gdLst>
                <a:gd name="T0" fmla="*/ 0 w 1322917"/>
                <a:gd name="T1" fmla="*/ 0 h 2768600"/>
                <a:gd name="T2" fmla="*/ 0 w 1322917"/>
                <a:gd name="T3" fmla="*/ 1 h 2768600"/>
                <a:gd name="T4" fmla="*/ 0 w 1322917"/>
                <a:gd name="T5" fmla="*/ 1 h 2768600"/>
                <a:gd name="T6" fmla="*/ 0 w 1322917"/>
                <a:gd name="T7" fmla="*/ 1 h 2768600"/>
                <a:gd name="T8" fmla="*/ 0 w 1322917"/>
                <a:gd name="T9" fmla="*/ 1 h 2768600"/>
                <a:gd name="T10" fmla="*/ 0 w 1322917"/>
                <a:gd name="T11" fmla="*/ 1 h 2768600"/>
                <a:gd name="T12" fmla="*/ 0 w 1322917"/>
                <a:gd name="T13" fmla="*/ 1 h 2768600"/>
                <a:gd name="T14" fmla="*/ 0 w 1322917"/>
                <a:gd name="T15" fmla="*/ 1 h 2768600"/>
                <a:gd name="T16" fmla="*/ 0 w 1322917"/>
                <a:gd name="T17" fmla="*/ 1 h 2768600"/>
                <a:gd name="T18" fmla="*/ 0 w 1322917"/>
                <a:gd name="T19" fmla="*/ 1 h 2768600"/>
                <a:gd name="T20" fmla="*/ 0 w 1322917"/>
                <a:gd name="T21" fmla="*/ 1 h 2768600"/>
                <a:gd name="T22" fmla="*/ 0 w 1322917"/>
                <a:gd name="T23" fmla="*/ 1 h 2768600"/>
                <a:gd name="T24" fmla="*/ 0 w 1322917"/>
                <a:gd name="T25" fmla="*/ 1 h 2768600"/>
                <a:gd name="T26" fmla="*/ 0 w 1322917"/>
                <a:gd name="T27" fmla="*/ 1 h 2768600"/>
                <a:gd name="T28" fmla="*/ 0 w 1322917"/>
                <a:gd name="T29" fmla="*/ 1 h 2768600"/>
                <a:gd name="T30" fmla="*/ 0 w 1322917"/>
                <a:gd name="T31" fmla="*/ 1 h 2768600"/>
                <a:gd name="T32" fmla="*/ 0 w 1322917"/>
                <a:gd name="T33" fmla="*/ 1 h 2768600"/>
                <a:gd name="T34" fmla="*/ 0 w 1322917"/>
                <a:gd name="T35" fmla="*/ 1 h 2768600"/>
                <a:gd name="T36" fmla="*/ 0 w 1322917"/>
                <a:gd name="T37" fmla="*/ 1 h 2768600"/>
                <a:gd name="T38" fmla="*/ 0 w 1322917"/>
                <a:gd name="T39" fmla="*/ 1 h 2768600"/>
                <a:gd name="T40" fmla="*/ 0 w 1322917"/>
                <a:gd name="T41" fmla="*/ 1 h 2768600"/>
                <a:gd name="T42" fmla="*/ 0 w 1322917"/>
                <a:gd name="T43" fmla="*/ 1 h 2768600"/>
                <a:gd name="T44" fmla="*/ 0 w 1322917"/>
                <a:gd name="T45" fmla="*/ 1 h 2768600"/>
                <a:gd name="T46" fmla="*/ 0 w 1322917"/>
                <a:gd name="T47" fmla="*/ 1 h 2768600"/>
                <a:gd name="T48" fmla="*/ 0 w 1322917"/>
                <a:gd name="T49" fmla="*/ 1 h 2768600"/>
                <a:gd name="T50" fmla="*/ 0 w 1322917"/>
                <a:gd name="T51" fmla="*/ 1 h 2768600"/>
                <a:gd name="T52" fmla="*/ 0 w 1322917"/>
                <a:gd name="T53" fmla="*/ 1 h 2768600"/>
                <a:gd name="T54" fmla="*/ 0 w 1322917"/>
                <a:gd name="T55" fmla="*/ 1 h 2768600"/>
                <a:gd name="T56" fmla="*/ 0 w 1322917"/>
                <a:gd name="T57" fmla="*/ 1 h 2768600"/>
                <a:gd name="T58" fmla="*/ 0 w 1322917"/>
                <a:gd name="T59" fmla="*/ 1 h 2768600"/>
                <a:gd name="T60" fmla="*/ 0 w 1322917"/>
                <a:gd name="T61" fmla="*/ 1 h 2768600"/>
                <a:gd name="T62" fmla="*/ 0 w 1322917"/>
                <a:gd name="T63" fmla="*/ 1 h 2768600"/>
                <a:gd name="T64" fmla="*/ 0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2" name="Object 4"/>
            <p:cNvGraphicFramePr>
              <a:graphicFrameLocks noChangeAspect="1"/>
            </p:cNvGraphicFramePr>
            <p:nvPr/>
          </p:nvGraphicFramePr>
          <p:xfrm>
            <a:off x="242888" y="3884613"/>
            <a:ext cx="950912" cy="1044575"/>
          </p:xfrm>
          <a:graphic>
            <a:graphicData uri="http://schemas.openxmlformats.org/presentationml/2006/ole">
              <mc:AlternateContent xmlns:mc="http://schemas.openxmlformats.org/markup-compatibility/2006">
                <mc:Choice xmlns:v="urn:schemas-microsoft-com:vml" Requires="v">
                  <p:oleObj spid="_x0000_s15373" name="Equation" r:id="rId6" imgW="393700" imgH="431800" progId="Equation.DSMT4">
                    <p:embed/>
                  </p:oleObj>
                </mc:Choice>
                <mc:Fallback>
                  <p:oleObj name="Equation" r:id="rId6" imgW="3937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3884613"/>
                          <a:ext cx="950912"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1" name="Rectangle 50"/>
            <p:cNvSpPr>
              <a:spLocks noChangeArrowheads="1"/>
            </p:cNvSpPr>
            <p:nvPr/>
          </p:nvSpPr>
          <p:spPr bwMode="auto">
            <a:xfrm>
              <a:off x="-381000" y="2273300"/>
              <a:ext cx="2070100" cy="970345"/>
            </a:xfrm>
            <a:prstGeom prst="rect">
              <a:avLst/>
            </a:prstGeom>
            <a:noFill/>
            <a:ln w="9525">
              <a:noFill/>
              <a:miter lim="800000"/>
              <a:headEnd/>
              <a:tailEnd/>
            </a:ln>
          </p:spPr>
          <p:txBody>
            <a:bodyPr>
              <a:spAutoFit/>
            </a:bodyPr>
            <a:lstStyle/>
            <a:p>
              <a:pPr algn="r"/>
              <a:r>
                <a:rPr lang="en-US" sz="2200" b="1">
                  <a:solidFill>
                    <a:srgbClr val="FFEC1C"/>
                  </a:solidFill>
                  <a:effectLst>
                    <a:outerShdw blurRad="38100" dist="38100" dir="2700000" algn="tl">
                      <a:srgbClr val="DDDDDD"/>
                    </a:outerShdw>
                  </a:effectLst>
                </a:rPr>
                <a:t>VIS: Provides column information</a:t>
              </a:r>
            </a:p>
          </p:txBody>
        </p:sp>
      </p:grpSp>
      <p:grpSp>
        <p:nvGrpSpPr>
          <p:cNvPr id="37901" name="Group 58"/>
          <p:cNvGrpSpPr>
            <a:grpSpLocks/>
          </p:cNvGrpSpPr>
          <p:nvPr/>
        </p:nvGrpSpPr>
        <p:grpSpPr bwMode="auto">
          <a:xfrm>
            <a:off x="6078127" y="755967"/>
            <a:ext cx="3582472" cy="2367649"/>
            <a:chOff x="5487988" y="3263900"/>
            <a:chExt cx="3249612" cy="2147888"/>
          </a:xfrm>
        </p:grpSpPr>
        <p:cxnSp>
          <p:nvCxnSpPr>
            <p:cNvPr id="37910" name="Straight Connector 30"/>
            <p:cNvCxnSpPr>
              <a:cxnSpLocks noChangeShapeType="1"/>
            </p:cNvCxnSpPr>
            <p:nvPr/>
          </p:nvCxnSpPr>
          <p:spPr bwMode="auto">
            <a:xfrm rot="5400000">
              <a:off x="7716044" y="44005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cxnSp>
          <p:nvCxnSpPr>
            <p:cNvPr id="37911" name="Straight Connector 31"/>
            <p:cNvCxnSpPr>
              <a:cxnSpLocks noChangeShapeType="1"/>
            </p:cNvCxnSpPr>
            <p:nvPr/>
          </p:nvCxnSpPr>
          <p:spPr bwMode="auto">
            <a:xfrm flipH="1">
              <a:off x="7442200" y="5384800"/>
              <a:ext cx="1295400" cy="269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sp>
          <p:nvSpPr>
            <p:cNvPr id="37912" name="Freeform 33"/>
            <p:cNvSpPr>
              <a:spLocks noChangeArrowheads="1"/>
            </p:cNvSpPr>
            <p:nvPr/>
          </p:nvSpPr>
          <p:spPr bwMode="auto">
            <a:xfrm flipH="1">
              <a:off x="7683501" y="3454400"/>
              <a:ext cx="939800" cy="1828800"/>
            </a:xfrm>
            <a:custGeom>
              <a:avLst/>
              <a:gdLst>
                <a:gd name="T0" fmla="*/ 1 w 1322917"/>
                <a:gd name="T1" fmla="*/ 0 h 2768600"/>
                <a:gd name="T2" fmla="*/ 1 w 1322917"/>
                <a:gd name="T3" fmla="*/ 1 h 2768600"/>
                <a:gd name="T4" fmla="*/ 1 w 1322917"/>
                <a:gd name="T5" fmla="*/ 1 h 2768600"/>
                <a:gd name="T6" fmla="*/ 1 w 1322917"/>
                <a:gd name="T7" fmla="*/ 1 h 2768600"/>
                <a:gd name="T8" fmla="*/ 1 w 1322917"/>
                <a:gd name="T9" fmla="*/ 1 h 2768600"/>
                <a:gd name="T10" fmla="*/ 1 w 1322917"/>
                <a:gd name="T11" fmla="*/ 1 h 2768600"/>
                <a:gd name="T12" fmla="*/ 1 w 1322917"/>
                <a:gd name="T13" fmla="*/ 1 h 2768600"/>
                <a:gd name="T14" fmla="*/ 1 w 1322917"/>
                <a:gd name="T15" fmla="*/ 1 h 2768600"/>
                <a:gd name="T16" fmla="*/ 1 w 1322917"/>
                <a:gd name="T17" fmla="*/ 1 h 2768600"/>
                <a:gd name="T18" fmla="*/ 1 w 1322917"/>
                <a:gd name="T19" fmla="*/ 1 h 2768600"/>
                <a:gd name="T20" fmla="*/ 1 w 1322917"/>
                <a:gd name="T21" fmla="*/ 1 h 2768600"/>
                <a:gd name="T22" fmla="*/ 1 w 1322917"/>
                <a:gd name="T23" fmla="*/ 1 h 2768600"/>
                <a:gd name="T24" fmla="*/ 1 w 1322917"/>
                <a:gd name="T25" fmla="*/ 1 h 2768600"/>
                <a:gd name="T26" fmla="*/ 1 w 1322917"/>
                <a:gd name="T27" fmla="*/ 1 h 2768600"/>
                <a:gd name="T28" fmla="*/ 1 w 1322917"/>
                <a:gd name="T29" fmla="*/ 1 h 2768600"/>
                <a:gd name="T30" fmla="*/ 1 w 1322917"/>
                <a:gd name="T31" fmla="*/ 1 h 2768600"/>
                <a:gd name="T32" fmla="*/ 1 w 1322917"/>
                <a:gd name="T33" fmla="*/ 1 h 2768600"/>
                <a:gd name="T34" fmla="*/ 1 w 1322917"/>
                <a:gd name="T35" fmla="*/ 1 h 2768600"/>
                <a:gd name="T36" fmla="*/ 1 w 1322917"/>
                <a:gd name="T37" fmla="*/ 1 h 2768600"/>
                <a:gd name="T38" fmla="*/ 1 w 1322917"/>
                <a:gd name="T39" fmla="*/ 1 h 2768600"/>
                <a:gd name="T40" fmla="*/ 1 w 1322917"/>
                <a:gd name="T41" fmla="*/ 1 h 2768600"/>
                <a:gd name="T42" fmla="*/ 1 w 1322917"/>
                <a:gd name="T43" fmla="*/ 1 h 2768600"/>
                <a:gd name="T44" fmla="*/ 1 w 1322917"/>
                <a:gd name="T45" fmla="*/ 1 h 2768600"/>
                <a:gd name="T46" fmla="*/ 1 w 1322917"/>
                <a:gd name="T47" fmla="*/ 1 h 2768600"/>
                <a:gd name="T48" fmla="*/ 1 w 1322917"/>
                <a:gd name="T49" fmla="*/ 1 h 2768600"/>
                <a:gd name="T50" fmla="*/ 1 w 1322917"/>
                <a:gd name="T51" fmla="*/ 1 h 2768600"/>
                <a:gd name="T52" fmla="*/ 1 w 1322917"/>
                <a:gd name="T53" fmla="*/ 1 h 2768600"/>
                <a:gd name="T54" fmla="*/ 1 w 1322917"/>
                <a:gd name="T55" fmla="*/ 1 h 2768600"/>
                <a:gd name="T56" fmla="*/ 1 w 1322917"/>
                <a:gd name="T57" fmla="*/ 1 h 2768600"/>
                <a:gd name="T58" fmla="*/ 1 w 1322917"/>
                <a:gd name="T59" fmla="*/ 1 h 2768600"/>
                <a:gd name="T60" fmla="*/ 1 w 1322917"/>
                <a:gd name="T61" fmla="*/ 1 h 2768600"/>
                <a:gd name="T62" fmla="*/ 1 w 1322917"/>
                <a:gd name="T63" fmla="*/ 1 h 2768600"/>
                <a:gd name="T64" fmla="*/ 1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1" name="Object 3"/>
            <p:cNvGraphicFramePr>
              <a:graphicFrameLocks noChangeAspect="1"/>
            </p:cNvGraphicFramePr>
            <p:nvPr/>
          </p:nvGraphicFramePr>
          <p:xfrm>
            <a:off x="6716713" y="4075113"/>
            <a:ext cx="949325" cy="1044575"/>
          </p:xfrm>
          <a:graphic>
            <a:graphicData uri="http://schemas.openxmlformats.org/presentationml/2006/ole">
              <mc:AlternateContent xmlns:mc="http://schemas.openxmlformats.org/markup-compatibility/2006">
                <mc:Choice xmlns:v="urn:schemas-microsoft-com:vml" Requires="v">
                  <p:oleObj spid="_x0000_s15374" name="Equation" r:id="rId8" imgW="393700" imgH="431800" progId="Equation.DSMT4">
                    <p:embed/>
                  </p:oleObj>
                </mc:Choice>
                <mc:Fallback>
                  <p:oleObj name="Equation" r:id="rId8" imgW="3937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713" y="4075113"/>
                          <a:ext cx="949325"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7" name="Rectangle 56"/>
            <p:cNvSpPr>
              <a:spLocks noChangeArrowheads="1"/>
            </p:cNvSpPr>
            <p:nvPr/>
          </p:nvSpPr>
          <p:spPr bwMode="auto">
            <a:xfrm>
              <a:off x="5487988" y="3263900"/>
              <a:ext cx="2462212" cy="675500"/>
            </a:xfrm>
            <a:prstGeom prst="rect">
              <a:avLst/>
            </a:prstGeom>
            <a:noFill/>
            <a:ln w="9525">
              <a:noFill/>
              <a:miter lim="800000"/>
              <a:headEnd/>
              <a:tailEnd/>
            </a:ln>
          </p:spPr>
          <p:txBody>
            <a:bodyPr>
              <a:spAutoFit/>
            </a:bodyPr>
            <a:lstStyle/>
            <a:p>
              <a:pPr algn="r"/>
              <a:r>
                <a:rPr lang="en-US" sz="2200" b="1">
                  <a:solidFill>
                    <a:srgbClr val="FF0000"/>
                  </a:solidFill>
                  <a:effectLst>
                    <a:outerShdw blurRad="38100" dist="38100" dir="2700000" algn="tl">
                      <a:srgbClr val="DDDDDD"/>
                    </a:outerShdw>
                  </a:effectLst>
                </a:rPr>
                <a:t>TIR: Provides FT profile information</a:t>
              </a:r>
            </a:p>
          </p:txBody>
        </p:sp>
      </p:grpSp>
      <p:sp>
        <p:nvSpPr>
          <p:cNvPr id="45" name="Rectangle 44"/>
          <p:cNvSpPr>
            <a:spLocks noChangeArrowheads="1"/>
          </p:cNvSpPr>
          <p:nvPr/>
        </p:nvSpPr>
        <p:spPr bwMode="auto">
          <a:xfrm>
            <a:off x="3211512" y="5837237"/>
            <a:ext cx="3108193" cy="440981"/>
          </a:xfrm>
          <a:prstGeom prst="rect">
            <a:avLst/>
          </a:prstGeom>
          <a:noFill/>
          <a:ln w="9525">
            <a:noFill/>
            <a:miter lim="800000"/>
            <a:headEnd/>
            <a:tailEnd/>
          </a:ln>
        </p:spPr>
        <p:txBody>
          <a:bodyPr lIns="100794" tIns="50397" rIns="100794" bIns="50397">
            <a:spAutoFit/>
          </a:bodyPr>
          <a:lstStyle/>
          <a:p>
            <a:pPr algn="r"/>
            <a:r>
              <a:rPr lang="en-US" sz="2200" b="1" dirty="0">
                <a:solidFill>
                  <a:srgbClr val="FFEC1C"/>
                </a:solidFill>
                <a:effectLst>
                  <a:outerShdw blurRad="38100" dist="38100" dir="2700000" algn="tl">
                    <a:srgbClr val="DDDDDD"/>
                  </a:outerShdw>
                </a:effectLst>
              </a:rPr>
              <a:t>solar backscatter</a:t>
            </a:r>
          </a:p>
        </p:txBody>
      </p:sp>
      <p:grpSp>
        <p:nvGrpSpPr>
          <p:cNvPr id="37903" name="Group 58"/>
          <p:cNvGrpSpPr>
            <a:grpSpLocks/>
          </p:cNvGrpSpPr>
          <p:nvPr/>
        </p:nvGrpSpPr>
        <p:grpSpPr bwMode="auto">
          <a:xfrm>
            <a:off x="311520" y="3823586"/>
            <a:ext cx="1998624" cy="2211905"/>
            <a:chOff x="384175" y="2997994"/>
            <a:chExt cx="1812925" cy="2007394"/>
          </a:xfrm>
        </p:grpSpPr>
        <p:cxnSp>
          <p:nvCxnSpPr>
            <p:cNvPr id="37907" name="Straight Connector 40"/>
            <p:cNvCxnSpPr>
              <a:cxnSpLocks noChangeShapeType="1"/>
            </p:cNvCxnSpPr>
            <p:nvPr/>
          </p:nvCxnSpPr>
          <p:spPr bwMode="auto">
            <a:xfrm rot="10800000" flipV="1">
              <a:off x="1198562" y="5003800"/>
              <a:ext cx="998538" cy="1588"/>
            </a:xfrm>
            <a:prstGeom prst="line">
              <a:avLst/>
            </a:prstGeom>
            <a:noFill/>
            <a:ln w="63500">
              <a:solidFill>
                <a:srgbClr val="339966"/>
              </a:solidFill>
              <a:round/>
              <a:headEnd/>
              <a:tailEnd type="stealth" w="med" len="med"/>
            </a:ln>
            <a:extLst>
              <a:ext uri="{909E8E84-426E-40dd-AFC4-6F175D3DCCD1}">
                <a14:hiddenFill xmlns:a14="http://schemas.microsoft.com/office/drawing/2010/main">
                  <a:noFill/>
                </a14:hiddenFill>
              </a:ext>
            </a:extLst>
          </p:spPr>
        </p:cxnSp>
        <p:cxnSp>
          <p:nvCxnSpPr>
            <p:cNvPr id="37908" name="Straight Connector 39"/>
            <p:cNvCxnSpPr>
              <a:cxnSpLocks noChangeShapeType="1"/>
            </p:cNvCxnSpPr>
            <p:nvPr/>
          </p:nvCxnSpPr>
          <p:spPr bwMode="auto">
            <a:xfrm rot="5400000">
              <a:off x="1180306" y="3994150"/>
              <a:ext cx="1993106" cy="794"/>
            </a:xfrm>
            <a:prstGeom prst="line">
              <a:avLst/>
            </a:prstGeom>
            <a:noFill/>
            <a:ln w="63500">
              <a:solidFill>
                <a:srgbClr val="339966"/>
              </a:solidFill>
              <a:round/>
              <a:headEnd type="stealth" w="med" len="med"/>
              <a:tailEnd type="none" w="sm" len="lg"/>
            </a:ln>
            <a:extLst>
              <a:ext uri="{909E8E84-426E-40dd-AFC4-6F175D3DCCD1}">
                <a14:hiddenFill xmlns:a14="http://schemas.microsoft.com/office/drawing/2010/main">
                  <a:noFill/>
                </a14:hiddenFill>
              </a:ext>
            </a:extLst>
          </p:spPr>
        </p:cxnSp>
        <p:sp>
          <p:nvSpPr>
            <p:cNvPr id="37909" name="Freeform 41"/>
            <p:cNvSpPr>
              <a:spLocks noChangeArrowheads="1"/>
            </p:cNvSpPr>
            <p:nvPr/>
          </p:nvSpPr>
          <p:spPr bwMode="auto">
            <a:xfrm flipH="1">
              <a:off x="1402076" y="3225800"/>
              <a:ext cx="579123" cy="1739900"/>
            </a:xfrm>
            <a:custGeom>
              <a:avLst/>
              <a:gdLst>
                <a:gd name="T0" fmla="*/ 0 w 1322917"/>
                <a:gd name="T1" fmla="*/ 0 h 2768600"/>
                <a:gd name="T2" fmla="*/ 0 w 1322917"/>
                <a:gd name="T3" fmla="*/ 1 h 2768600"/>
                <a:gd name="T4" fmla="*/ 0 w 1322917"/>
                <a:gd name="T5" fmla="*/ 1 h 2768600"/>
                <a:gd name="T6" fmla="*/ 0 w 1322917"/>
                <a:gd name="T7" fmla="*/ 1 h 2768600"/>
                <a:gd name="T8" fmla="*/ 0 w 1322917"/>
                <a:gd name="T9" fmla="*/ 1 h 2768600"/>
                <a:gd name="T10" fmla="*/ 0 w 1322917"/>
                <a:gd name="T11" fmla="*/ 1 h 2768600"/>
                <a:gd name="T12" fmla="*/ 0 w 1322917"/>
                <a:gd name="T13" fmla="*/ 1 h 2768600"/>
                <a:gd name="T14" fmla="*/ 0 w 1322917"/>
                <a:gd name="T15" fmla="*/ 1 h 2768600"/>
                <a:gd name="T16" fmla="*/ 0 w 1322917"/>
                <a:gd name="T17" fmla="*/ 1 h 2768600"/>
                <a:gd name="T18" fmla="*/ 0 w 1322917"/>
                <a:gd name="T19" fmla="*/ 1 h 2768600"/>
                <a:gd name="T20" fmla="*/ 0 w 1322917"/>
                <a:gd name="T21" fmla="*/ 1 h 2768600"/>
                <a:gd name="T22" fmla="*/ 0 w 1322917"/>
                <a:gd name="T23" fmla="*/ 1 h 2768600"/>
                <a:gd name="T24" fmla="*/ 0 w 1322917"/>
                <a:gd name="T25" fmla="*/ 1 h 2768600"/>
                <a:gd name="T26" fmla="*/ 0 w 1322917"/>
                <a:gd name="T27" fmla="*/ 1 h 2768600"/>
                <a:gd name="T28" fmla="*/ 0 w 1322917"/>
                <a:gd name="T29" fmla="*/ 1 h 2768600"/>
                <a:gd name="T30" fmla="*/ 0 w 1322917"/>
                <a:gd name="T31" fmla="*/ 1 h 2768600"/>
                <a:gd name="T32" fmla="*/ 0 w 1322917"/>
                <a:gd name="T33" fmla="*/ 1 h 2768600"/>
                <a:gd name="T34" fmla="*/ 0 w 1322917"/>
                <a:gd name="T35" fmla="*/ 1 h 2768600"/>
                <a:gd name="T36" fmla="*/ 0 w 1322917"/>
                <a:gd name="T37" fmla="*/ 1 h 2768600"/>
                <a:gd name="T38" fmla="*/ 0 w 1322917"/>
                <a:gd name="T39" fmla="*/ 1 h 2768600"/>
                <a:gd name="T40" fmla="*/ 0 w 1322917"/>
                <a:gd name="T41" fmla="*/ 1 h 2768600"/>
                <a:gd name="T42" fmla="*/ 0 w 1322917"/>
                <a:gd name="T43" fmla="*/ 1 h 2768600"/>
                <a:gd name="T44" fmla="*/ 0 w 1322917"/>
                <a:gd name="T45" fmla="*/ 1 h 2768600"/>
                <a:gd name="T46" fmla="*/ 0 w 1322917"/>
                <a:gd name="T47" fmla="*/ 1 h 2768600"/>
                <a:gd name="T48" fmla="*/ 0 w 1322917"/>
                <a:gd name="T49" fmla="*/ 1 h 2768600"/>
                <a:gd name="T50" fmla="*/ 0 w 1322917"/>
                <a:gd name="T51" fmla="*/ 1 h 2768600"/>
                <a:gd name="T52" fmla="*/ 0 w 1322917"/>
                <a:gd name="T53" fmla="*/ 1 h 2768600"/>
                <a:gd name="T54" fmla="*/ 0 w 1322917"/>
                <a:gd name="T55" fmla="*/ 1 h 2768600"/>
                <a:gd name="T56" fmla="*/ 0 w 1322917"/>
                <a:gd name="T57" fmla="*/ 1 h 2768600"/>
                <a:gd name="T58" fmla="*/ 0 w 1322917"/>
                <a:gd name="T59" fmla="*/ 1 h 2768600"/>
                <a:gd name="T60" fmla="*/ 0 w 1322917"/>
                <a:gd name="T61" fmla="*/ 1 h 2768600"/>
                <a:gd name="T62" fmla="*/ 0 w 1322917"/>
                <a:gd name="T63" fmla="*/ 1 h 2768600"/>
                <a:gd name="T64" fmla="*/ 0 w 1322917"/>
                <a:gd name="T65" fmla="*/ 1 h 2768600"/>
                <a:gd name="T66" fmla="*/ 0 w 1322917"/>
                <a:gd name="T67" fmla="*/ 1 h 2768600"/>
                <a:gd name="T68" fmla="*/ 0 w 1322917"/>
                <a:gd name="T69" fmla="*/ 1 h 276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2917"/>
                <a:gd name="T106" fmla="*/ 0 h 2768600"/>
                <a:gd name="T107" fmla="*/ 1322917 w 1322917"/>
                <a:gd name="T108" fmla="*/ 2768600 h 2768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2917" h="2768600">
                  <a:moveTo>
                    <a:pt x="88900" y="0"/>
                  </a:moveTo>
                  <a:cubicBezTo>
                    <a:pt x="97366" y="24341"/>
                    <a:pt x="105833" y="48683"/>
                    <a:pt x="114300" y="63500"/>
                  </a:cubicBezTo>
                  <a:cubicBezTo>
                    <a:pt x="122767" y="78317"/>
                    <a:pt x="131233" y="78317"/>
                    <a:pt x="139700" y="88900"/>
                  </a:cubicBezTo>
                  <a:cubicBezTo>
                    <a:pt x="148167" y="99483"/>
                    <a:pt x="158750" y="118533"/>
                    <a:pt x="165100" y="127000"/>
                  </a:cubicBezTo>
                  <a:cubicBezTo>
                    <a:pt x="171450" y="135467"/>
                    <a:pt x="173567" y="133350"/>
                    <a:pt x="177800" y="139700"/>
                  </a:cubicBezTo>
                  <a:cubicBezTo>
                    <a:pt x="182033" y="146050"/>
                    <a:pt x="179917" y="148167"/>
                    <a:pt x="190500" y="165100"/>
                  </a:cubicBezTo>
                  <a:cubicBezTo>
                    <a:pt x="201083" y="182033"/>
                    <a:pt x="230717" y="222250"/>
                    <a:pt x="241300" y="241300"/>
                  </a:cubicBezTo>
                  <a:cubicBezTo>
                    <a:pt x="251883" y="260350"/>
                    <a:pt x="239183" y="258233"/>
                    <a:pt x="254000" y="279400"/>
                  </a:cubicBezTo>
                  <a:cubicBezTo>
                    <a:pt x="268817" y="300567"/>
                    <a:pt x="315383" y="349250"/>
                    <a:pt x="330200" y="368300"/>
                  </a:cubicBezTo>
                  <a:cubicBezTo>
                    <a:pt x="345017" y="387350"/>
                    <a:pt x="334433" y="383117"/>
                    <a:pt x="342900" y="393700"/>
                  </a:cubicBezTo>
                  <a:cubicBezTo>
                    <a:pt x="351367" y="404283"/>
                    <a:pt x="349250" y="393700"/>
                    <a:pt x="381000" y="431800"/>
                  </a:cubicBezTo>
                  <a:cubicBezTo>
                    <a:pt x="412750" y="469900"/>
                    <a:pt x="493183" y="579967"/>
                    <a:pt x="533400" y="622300"/>
                  </a:cubicBezTo>
                  <a:cubicBezTo>
                    <a:pt x="573617" y="664633"/>
                    <a:pt x="590550" y="660400"/>
                    <a:pt x="622300" y="685800"/>
                  </a:cubicBezTo>
                  <a:cubicBezTo>
                    <a:pt x="654050" y="711200"/>
                    <a:pt x="683683" y="738717"/>
                    <a:pt x="723900" y="774700"/>
                  </a:cubicBezTo>
                  <a:cubicBezTo>
                    <a:pt x="764117" y="810683"/>
                    <a:pt x="833967" y="876300"/>
                    <a:pt x="863600" y="901700"/>
                  </a:cubicBezTo>
                  <a:cubicBezTo>
                    <a:pt x="893233" y="927100"/>
                    <a:pt x="889000" y="916517"/>
                    <a:pt x="901700" y="927100"/>
                  </a:cubicBezTo>
                  <a:cubicBezTo>
                    <a:pt x="914400" y="937683"/>
                    <a:pt x="912283" y="935567"/>
                    <a:pt x="939800" y="965200"/>
                  </a:cubicBezTo>
                  <a:cubicBezTo>
                    <a:pt x="967317" y="994833"/>
                    <a:pt x="1037167" y="1071033"/>
                    <a:pt x="1066800" y="1104900"/>
                  </a:cubicBezTo>
                  <a:cubicBezTo>
                    <a:pt x="1096433" y="1138767"/>
                    <a:pt x="1092200" y="1134533"/>
                    <a:pt x="1117600" y="1168400"/>
                  </a:cubicBezTo>
                  <a:cubicBezTo>
                    <a:pt x="1143000" y="1202267"/>
                    <a:pt x="1189567" y="1263650"/>
                    <a:pt x="1219200" y="1308100"/>
                  </a:cubicBezTo>
                  <a:cubicBezTo>
                    <a:pt x="1248833" y="1352550"/>
                    <a:pt x="1278467" y="1373717"/>
                    <a:pt x="1295400" y="1435100"/>
                  </a:cubicBezTo>
                  <a:cubicBezTo>
                    <a:pt x="1312333" y="1496483"/>
                    <a:pt x="1318683" y="1621367"/>
                    <a:pt x="1320800" y="1676400"/>
                  </a:cubicBezTo>
                  <a:cubicBezTo>
                    <a:pt x="1322917" y="1731433"/>
                    <a:pt x="1316567" y="1737783"/>
                    <a:pt x="1308100" y="1765300"/>
                  </a:cubicBezTo>
                  <a:cubicBezTo>
                    <a:pt x="1299633" y="1792817"/>
                    <a:pt x="1282700" y="1811867"/>
                    <a:pt x="1270000" y="1841500"/>
                  </a:cubicBezTo>
                  <a:cubicBezTo>
                    <a:pt x="1257300" y="1871133"/>
                    <a:pt x="1255183" y="1909233"/>
                    <a:pt x="1231900" y="1943100"/>
                  </a:cubicBezTo>
                  <a:cubicBezTo>
                    <a:pt x="1208617" y="1976967"/>
                    <a:pt x="1159933" y="2008717"/>
                    <a:pt x="1130300" y="2044700"/>
                  </a:cubicBezTo>
                  <a:cubicBezTo>
                    <a:pt x="1100667" y="2080683"/>
                    <a:pt x="1077383" y="2127250"/>
                    <a:pt x="1054100" y="2159000"/>
                  </a:cubicBezTo>
                  <a:cubicBezTo>
                    <a:pt x="1030817" y="2190750"/>
                    <a:pt x="1016000" y="2211917"/>
                    <a:pt x="990600" y="2235200"/>
                  </a:cubicBezTo>
                  <a:cubicBezTo>
                    <a:pt x="965200" y="2258483"/>
                    <a:pt x="944033" y="2271183"/>
                    <a:pt x="901700" y="2298700"/>
                  </a:cubicBezTo>
                  <a:cubicBezTo>
                    <a:pt x="859367" y="2326217"/>
                    <a:pt x="774700" y="2377017"/>
                    <a:pt x="736600" y="2400300"/>
                  </a:cubicBezTo>
                  <a:cubicBezTo>
                    <a:pt x="698500" y="2423583"/>
                    <a:pt x="728133" y="2410883"/>
                    <a:pt x="673100" y="2438400"/>
                  </a:cubicBezTo>
                  <a:cubicBezTo>
                    <a:pt x="618067" y="2465917"/>
                    <a:pt x="472017" y="2535767"/>
                    <a:pt x="406400" y="2565400"/>
                  </a:cubicBezTo>
                  <a:cubicBezTo>
                    <a:pt x="340783" y="2595033"/>
                    <a:pt x="347133" y="2582333"/>
                    <a:pt x="279400" y="2616200"/>
                  </a:cubicBezTo>
                  <a:cubicBezTo>
                    <a:pt x="211667" y="2650067"/>
                    <a:pt x="0" y="2768600"/>
                    <a:pt x="0" y="2768600"/>
                  </a:cubicBezTo>
                </a:path>
              </a:pathLst>
            </a:cu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7890" name="Object 2"/>
            <p:cNvGraphicFramePr>
              <a:graphicFrameLocks noChangeAspect="1"/>
            </p:cNvGraphicFramePr>
            <p:nvPr/>
          </p:nvGraphicFramePr>
          <p:xfrm>
            <a:off x="384175" y="3770313"/>
            <a:ext cx="949325" cy="1044575"/>
          </p:xfrm>
          <a:graphic>
            <a:graphicData uri="http://schemas.openxmlformats.org/presentationml/2006/ole">
              <mc:AlternateContent xmlns:mc="http://schemas.openxmlformats.org/markup-compatibility/2006">
                <mc:Choice xmlns:v="urn:schemas-microsoft-com:vml" Requires="v">
                  <p:oleObj spid="_x0000_s15375" name="Equation" r:id="rId10" imgW="393700" imgH="431800" progId="Equation.3">
                    <p:embed/>
                  </p:oleObj>
                </mc:Choice>
                <mc:Fallback>
                  <p:oleObj name="Equation" r:id="rId10" imgW="3937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175" y="3770313"/>
                          <a:ext cx="949325" cy="10445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
        <p:nvSpPr>
          <p:cNvPr id="54" name="Rectangle 53"/>
          <p:cNvSpPr>
            <a:spLocks noChangeArrowheads="1"/>
          </p:cNvSpPr>
          <p:nvPr/>
        </p:nvSpPr>
        <p:spPr bwMode="auto">
          <a:xfrm>
            <a:off x="0" y="2463895"/>
            <a:ext cx="2086129" cy="1459437"/>
          </a:xfrm>
          <a:prstGeom prst="rect">
            <a:avLst/>
          </a:prstGeom>
          <a:noFill/>
          <a:ln w="9525">
            <a:noFill/>
            <a:miter lim="800000"/>
            <a:headEnd/>
            <a:tailEnd/>
          </a:ln>
        </p:spPr>
        <p:txBody>
          <a:bodyPr lIns="100794" tIns="50397" rIns="100794" bIns="50397">
            <a:spAutoFit/>
          </a:bodyPr>
          <a:lstStyle/>
          <a:p>
            <a:pPr algn="r"/>
            <a:r>
              <a:rPr lang="en-US" sz="2200" b="1">
                <a:solidFill>
                  <a:srgbClr val="FFEC1C"/>
                </a:solidFill>
                <a:effectLst>
                  <a:outerShdw blurRad="38100" dist="38100" dir="2700000" algn="tl">
                    <a:srgbClr val="DDDDDD"/>
                  </a:outerShdw>
                </a:effectLst>
              </a:rPr>
              <a:t>UV: Provides partial column information</a:t>
            </a:r>
          </a:p>
        </p:txBody>
      </p:sp>
      <p:pic>
        <p:nvPicPr>
          <p:cNvPr id="37905" name="Picture 54" descr="DI63G2.jpg"/>
          <p:cNvPicPr>
            <a:picLocks noChangeAspect="1"/>
          </p:cNvPicPr>
          <p:nvPr/>
        </p:nvPicPr>
        <p:blipFill>
          <a:blip r:embed="rId12">
            <a:extLst>
              <a:ext uri="{28A0092B-C50C-407E-A947-70E740481C1C}">
                <a14:useLocalDpi xmlns:a14="http://schemas.microsoft.com/office/drawing/2010/main" val="0"/>
              </a:ext>
            </a:extLst>
          </a:blip>
          <a:srcRect t="9846" b="31975"/>
          <a:stretch>
            <a:fillRect/>
          </a:stretch>
        </p:blipFill>
        <p:spPr bwMode="auto">
          <a:xfrm>
            <a:off x="3808236" y="0"/>
            <a:ext cx="2324144" cy="18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55" descr="DI63G2.jpg"/>
          <p:cNvPicPr>
            <a:picLocks noChangeAspect="1"/>
          </p:cNvPicPr>
          <p:nvPr/>
        </p:nvPicPr>
        <p:blipFill>
          <a:blip r:embed="rId12">
            <a:extLst>
              <a:ext uri="{28A0092B-C50C-407E-A947-70E740481C1C}">
                <a14:useLocalDpi xmlns:a14="http://schemas.microsoft.com/office/drawing/2010/main" val="0"/>
              </a:ext>
            </a:extLst>
          </a:blip>
          <a:srcRect l="63295" t="4398" r="5717" b="79884"/>
          <a:stretch>
            <a:fillRect/>
          </a:stretch>
        </p:blipFill>
        <p:spPr bwMode="auto">
          <a:xfrm>
            <a:off x="4118006" y="1546934"/>
            <a:ext cx="880304" cy="4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97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2" y="-182563"/>
            <a:ext cx="9074150" cy="1258887"/>
          </a:xfrm>
        </p:spPr>
        <p:txBody>
          <a:bodyPr/>
          <a:lstStyle/>
          <a:p>
            <a:r>
              <a:rPr lang="en-US" sz="4000" dirty="0" smtClean="0"/>
              <a:t>Two eyes are better than one:</a:t>
            </a:r>
            <a:br>
              <a:rPr lang="en-US" sz="4000" dirty="0" smtClean="0"/>
            </a:br>
            <a:r>
              <a:rPr lang="en-US" sz="4000" dirty="0" smtClean="0"/>
              <a:t>IR and UV</a:t>
            </a:r>
            <a:endParaRPr lang="en-US" sz="4000" dirty="0"/>
          </a:p>
        </p:txBody>
      </p:sp>
      <p:sp>
        <p:nvSpPr>
          <p:cNvPr id="9" name="TextBox 8"/>
          <p:cNvSpPr txBox="1"/>
          <p:nvPr/>
        </p:nvSpPr>
        <p:spPr>
          <a:xfrm>
            <a:off x="1001713" y="5380037"/>
            <a:ext cx="8839200" cy="1867588"/>
          </a:xfrm>
          <a:prstGeom prst="rect">
            <a:avLst/>
          </a:prstGeom>
          <a:solidFill>
            <a:schemeClr val="accent1">
              <a:lumMod val="40000"/>
              <a:lumOff val="60000"/>
            </a:schemeClr>
          </a:solidFill>
          <a:ln>
            <a:solidFill>
              <a:srgbClr val="000000"/>
            </a:solidFill>
          </a:ln>
        </p:spPr>
        <p:txBody>
          <a:bodyPr wrap="square" rtlCol="0">
            <a:spAutoFit/>
          </a:bodyPr>
          <a:lstStyle/>
          <a:p>
            <a:r>
              <a:rPr lang="en-US" dirty="0" smtClean="0">
                <a:solidFill>
                  <a:srgbClr val="000000"/>
                </a:solidFill>
              </a:rPr>
              <a:t>UV and IR measurements provide complimentary sensitivity to ozone.  Worden et al, GRL, 2007 and </a:t>
            </a:r>
            <a:r>
              <a:rPr lang="en-US" dirty="0" err="1" smtClean="0">
                <a:solidFill>
                  <a:srgbClr val="000000"/>
                </a:solidFill>
              </a:rPr>
              <a:t>Landgraff</a:t>
            </a:r>
            <a:r>
              <a:rPr lang="en-US" dirty="0" smtClean="0">
                <a:solidFill>
                  <a:srgbClr val="000000"/>
                </a:solidFill>
              </a:rPr>
              <a:t> and </a:t>
            </a:r>
            <a:r>
              <a:rPr lang="en-US" dirty="0" err="1" smtClean="0">
                <a:solidFill>
                  <a:srgbClr val="000000"/>
                </a:solidFill>
              </a:rPr>
              <a:t>Hasekamp</a:t>
            </a:r>
            <a:r>
              <a:rPr lang="en-US" dirty="0" smtClean="0">
                <a:solidFill>
                  <a:srgbClr val="000000"/>
                </a:solidFill>
              </a:rPr>
              <a:t>, JGR,  2007 showed the feasibility of estimating boundary layer ozone. Fu et al, ACP, 2013 and Cuesta et al, ACPD, 2013 have demonstrated the potential for TES and IASI. </a:t>
            </a:r>
            <a:endParaRPr lang="en-US" dirty="0">
              <a:solidFill>
                <a:srgbClr val="000000"/>
              </a:solidFill>
            </a:endParaRPr>
          </a:p>
        </p:txBody>
      </p:sp>
      <p:pic>
        <p:nvPicPr>
          <p:cNvPr id="11" name="Picture 18"/>
          <p:cNvPicPr>
            <a:picLocks noChangeAspect="1"/>
          </p:cNvPicPr>
          <p:nvPr/>
        </p:nvPicPr>
        <p:blipFill>
          <a:blip r:embed="rId2"/>
          <a:srcRect/>
          <a:stretch>
            <a:fillRect/>
          </a:stretch>
        </p:blipFill>
        <p:spPr bwMode="auto">
          <a:xfrm>
            <a:off x="1992312" y="1189037"/>
            <a:ext cx="5715000" cy="3763536"/>
          </a:xfrm>
          <a:prstGeom prst="rect">
            <a:avLst/>
          </a:prstGeom>
          <a:noFill/>
          <a:ln w="9525">
            <a:solidFill>
              <a:srgbClr val="000000"/>
            </a:solidFill>
            <a:miter lim="800000"/>
            <a:headEnd/>
            <a:tailEnd/>
          </a:ln>
        </p:spPr>
      </p:pic>
      <p:sp>
        <p:nvSpPr>
          <p:cNvPr id="2" name="TextBox 1"/>
          <p:cNvSpPr txBox="1"/>
          <p:nvPr/>
        </p:nvSpPr>
        <p:spPr>
          <a:xfrm>
            <a:off x="239712" y="1189037"/>
            <a:ext cx="1514106" cy="3994940"/>
          </a:xfrm>
          <a:prstGeom prst="rect">
            <a:avLst/>
          </a:prstGeom>
          <a:solidFill>
            <a:schemeClr val="accent6">
              <a:lumMod val="20000"/>
              <a:lumOff val="80000"/>
            </a:schemeClr>
          </a:solidFill>
          <a:ln>
            <a:solidFill>
              <a:srgbClr val="000000"/>
            </a:solidFill>
          </a:ln>
        </p:spPr>
        <p:txBody>
          <a:bodyPr wrap="none" rtlCol="0">
            <a:spAutoFit/>
          </a:bodyPr>
          <a:lstStyle/>
          <a:p>
            <a:r>
              <a:rPr lang="en-US" b="1" u="sng" dirty="0" smtClean="0">
                <a:solidFill>
                  <a:schemeClr val="tx1"/>
                </a:solidFill>
              </a:rPr>
              <a:t>IR</a:t>
            </a:r>
          </a:p>
          <a:p>
            <a:r>
              <a:rPr lang="en-US" dirty="0" smtClean="0">
                <a:solidFill>
                  <a:schemeClr val="tx1"/>
                </a:solidFill>
              </a:rPr>
              <a:t>ATMOS</a:t>
            </a:r>
          </a:p>
          <a:p>
            <a:r>
              <a:rPr lang="en-US" dirty="0" smtClean="0">
                <a:solidFill>
                  <a:schemeClr val="tx1"/>
                </a:solidFill>
              </a:rPr>
              <a:t>CLAES</a:t>
            </a:r>
          </a:p>
          <a:p>
            <a:r>
              <a:rPr lang="en-US" dirty="0" smtClean="0">
                <a:solidFill>
                  <a:schemeClr val="tx1"/>
                </a:solidFill>
              </a:rPr>
              <a:t>HALOE</a:t>
            </a:r>
          </a:p>
          <a:p>
            <a:r>
              <a:rPr lang="en-US" dirty="0" smtClean="0">
                <a:solidFill>
                  <a:schemeClr val="tx1"/>
                </a:solidFill>
              </a:rPr>
              <a:t>IMG</a:t>
            </a:r>
          </a:p>
          <a:p>
            <a:r>
              <a:rPr lang="en-US" dirty="0" smtClean="0">
                <a:solidFill>
                  <a:schemeClr val="tx1"/>
                </a:solidFill>
              </a:rPr>
              <a:t>MIPAS</a:t>
            </a:r>
          </a:p>
          <a:p>
            <a:r>
              <a:rPr lang="en-US" dirty="0" smtClean="0">
                <a:solidFill>
                  <a:schemeClr val="tx1"/>
                </a:solidFill>
              </a:rPr>
              <a:t>TES</a:t>
            </a:r>
          </a:p>
          <a:p>
            <a:r>
              <a:rPr lang="en-US" dirty="0" smtClean="0">
                <a:solidFill>
                  <a:schemeClr val="tx1"/>
                </a:solidFill>
              </a:rPr>
              <a:t>AIRS</a:t>
            </a:r>
          </a:p>
          <a:p>
            <a:r>
              <a:rPr lang="en-US" dirty="0" smtClean="0">
                <a:solidFill>
                  <a:schemeClr val="tx1"/>
                </a:solidFill>
              </a:rPr>
              <a:t>ACE-FTS</a:t>
            </a:r>
          </a:p>
          <a:p>
            <a:r>
              <a:rPr lang="en-US" dirty="0" smtClean="0">
                <a:solidFill>
                  <a:schemeClr val="tx1"/>
                </a:solidFill>
              </a:rPr>
              <a:t>IASI</a:t>
            </a:r>
          </a:p>
          <a:p>
            <a:r>
              <a:rPr lang="en-US" dirty="0" err="1" smtClean="0">
                <a:solidFill>
                  <a:schemeClr val="tx1"/>
                </a:solidFill>
              </a:rPr>
              <a:t>CrIS</a:t>
            </a:r>
            <a:endParaRPr lang="en-US" dirty="0">
              <a:solidFill>
                <a:schemeClr val="tx1"/>
              </a:solidFill>
            </a:endParaRPr>
          </a:p>
        </p:txBody>
      </p:sp>
      <p:sp>
        <p:nvSpPr>
          <p:cNvPr id="3" name="TextBox 2"/>
          <p:cNvSpPr txBox="1"/>
          <p:nvPr/>
        </p:nvSpPr>
        <p:spPr>
          <a:xfrm>
            <a:off x="7859712" y="1189037"/>
            <a:ext cx="2018501" cy="3640382"/>
          </a:xfrm>
          <a:prstGeom prst="rect">
            <a:avLst/>
          </a:prstGeom>
          <a:solidFill>
            <a:schemeClr val="accent5">
              <a:lumMod val="20000"/>
              <a:lumOff val="80000"/>
            </a:schemeClr>
          </a:solidFill>
          <a:ln>
            <a:solidFill>
              <a:srgbClr val="000000"/>
            </a:solidFill>
          </a:ln>
        </p:spPr>
        <p:txBody>
          <a:bodyPr wrap="none" rtlCol="0">
            <a:spAutoFit/>
          </a:bodyPr>
          <a:lstStyle/>
          <a:p>
            <a:r>
              <a:rPr lang="en-US" b="1" u="sng" dirty="0" smtClean="0">
                <a:solidFill>
                  <a:srgbClr val="000000"/>
                </a:solidFill>
              </a:rPr>
              <a:t>UV</a:t>
            </a:r>
          </a:p>
          <a:p>
            <a:r>
              <a:rPr lang="en-US" dirty="0" smtClean="0">
                <a:solidFill>
                  <a:srgbClr val="000000"/>
                </a:solidFill>
              </a:rPr>
              <a:t>TOMS</a:t>
            </a:r>
          </a:p>
          <a:p>
            <a:r>
              <a:rPr lang="en-US" dirty="0" smtClean="0">
                <a:solidFill>
                  <a:srgbClr val="000000"/>
                </a:solidFill>
              </a:rPr>
              <a:t>SAGE</a:t>
            </a:r>
          </a:p>
          <a:p>
            <a:r>
              <a:rPr lang="en-US" dirty="0" smtClean="0">
                <a:solidFill>
                  <a:srgbClr val="000000"/>
                </a:solidFill>
              </a:rPr>
              <a:t>SBUV</a:t>
            </a:r>
          </a:p>
          <a:p>
            <a:r>
              <a:rPr lang="en-US" dirty="0" smtClean="0">
                <a:solidFill>
                  <a:srgbClr val="000000"/>
                </a:solidFill>
              </a:rPr>
              <a:t>SOLCE</a:t>
            </a:r>
          </a:p>
          <a:p>
            <a:r>
              <a:rPr lang="en-US" dirty="0" smtClean="0">
                <a:solidFill>
                  <a:srgbClr val="000000"/>
                </a:solidFill>
              </a:rPr>
              <a:t>OSIRIS</a:t>
            </a:r>
          </a:p>
          <a:p>
            <a:r>
              <a:rPr lang="en-US" dirty="0" smtClean="0">
                <a:solidFill>
                  <a:srgbClr val="000000"/>
                </a:solidFill>
              </a:rPr>
              <a:t>SCIAMACHY</a:t>
            </a:r>
          </a:p>
          <a:p>
            <a:r>
              <a:rPr lang="en-US" dirty="0" smtClean="0">
                <a:solidFill>
                  <a:srgbClr val="000000"/>
                </a:solidFill>
              </a:rPr>
              <a:t>OMI</a:t>
            </a:r>
          </a:p>
          <a:p>
            <a:r>
              <a:rPr lang="en-US" dirty="0" smtClean="0">
                <a:solidFill>
                  <a:srgbClr val="000000"/>
                </a:solidFill>
              </a:rPr>
              <a:t>GOME</a:t>
            </a:r>
          </a:p>
          <a:p>
            <a:r>
              <a:rPr lang="en-US" dirty="0" smtClean="0">
                <a:solidFill>
                  <a:srgbClr val="000000"/>
                </a:solidFill>
              </a:rPr>
              <a:t>GOME-2</a:t>
            </a:r>
            <a:endParaRPr lang="en-US" dirty="0">
              <a:solidFill>
                <a:srgbClr val="000000"/>
              </a:solidFill>
            </a:endParaRPr>
          </a:p>
        </p:txBody>
      </p:sp>
      <p:sp>
        <p:nvSpPr>
          <p:cNvPr id="5" name="Rectangle 4"/>
          <p:cNvSpPr/>
          <p:nvPr/>
        </p:nvSpPr>
        <p:spPr>
          <a:xfrm>
            <a:off x="3211512" y="1798637"/>
            <a:ext cx="533400" cy="6858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50112" y="1874837"/>
            <a:ext cx="381000" cy="13716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6362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12" y="0"/>
            <a:ext cx="9074150" cy="960437"/>
          </a:xfrm>
        </p:spPr>
        <p:txBody>
          <a:bodyPr/>
          <a:lstStyle/>
          <a:p>
            <a:r>
              <a:rPr lang="en-US" sz="4000" dirty="0" smtClean="0"/>
              <a:t>Towards a geostationary perspective: NA</a:t>
            </a:r>
            <a:endParaRPr lang="en-US" sz="4000" dirty="0"/>
          </a:p>
        </p:txBody>
      </p:sp>
      <p:pic>
        <p:nvPicPr>
          <p:cNvPr id="3" name="Picture 2" descr="tesomisur2.pdf"/>
          <p:cNvPicPr>
            <a:picLocks noChangeAspect="1"/>
          </p:cNvPicPr>
          <p:nvPr/>
        </p:nvPicPr>
        <p:blipFill rotWithShape="1">
          <a:blip r:embed="rId3">
            <a:extLst>
              <a:ext uri="{28A0092B-C50C-407E-A947-70E740481C1C}">
                <a14:useLocalDpi xmlns:a14="http://schemas.microsoft.com/office/drawing/2010/main" val="0"/>
              </a:ext>
            </a:extLst>
          </a:blip>
          <a:srcRect l="4368" t="64868" r="53552" b="5397"/>
          <a:stretch/>
        </p:blipFill>
        <p:spPr>
          <a:xfrm rot="5400000">
            <a:off x="1014381" y="668306"/>
            <a:ext cx="3784662" cy="4419600"/>
          </a:xfrm>
          <a:prstGeom prst="rect">
            <a:avLst/>
          </a:prstGeom>
        </p:spPr>
      </p:pic>
      <p:pic>
        <p:nvPicPr>
          <p:cNvPr id="4" name="Picture 3" descr="tesomisur2.pdf"/>
          <p:cNvPicPr>
            <a:picLocks noChangeAspect="1"/>
          </p:cNvPicPr>
          <p:nvPr/>
        </p:nvPicPr>
        <p:blipFill rotWithShape="1">
          <a:blip r:embed="rId4">
            <a:extLst>
              <a:ext uri="{28A0092B-C50C-407E-A947-70E740481C1C}">
                <a14:useLocalDpi xmlns:a14="http://schemas.microsoft.com/office/drawing/2010/main" val="0"/>
              </a:ext>
            </a:extLst>
          </a:blip>
          <a:srcRect l="50489" t="5405" r="8857" b="65492"/>
          <a:stretch/>
        </p:blipFill>
        <p:spPr>
          <a:xfrm rot="5400000">
            <a:off x="6069736" y="607149"/>
            <a:ext cx="3657601" cy="4364178"/>
          </a:xfrm>
          <a:prstGeom prst="rect">
            <a:avLst/>
          </a:prstGeom>
        </p:spPr>
      </p:pic>
      <p:sp>
        <p:nvSpPr>
          <p:cNvPr id="6" name="TextBox 5"/>
          <p:cNvSpPr txBox="1"/>
          <p:nvPr/>
        </p:nvSpPr>
        <p:spPr>
          <a:xfrm>
            <a:off x="239713" y="4683862"/>
            <a:ext cx="4800599" cy="2753575"/>
          </a:xfrm>
          <a:prstGeom prst="rect">
            <a:avLst/>
          </a:prstGeom>
          <a:solidFill>
            <a:srgbClr val="CFE7F2"/>
          </a:solidFill>
          <a:ln>
            <a:solidFill>
              <a:srgbClr val="000000"/>
            </a:solidFill>
          </a:ln>
        </p:spPr>
        <p:txBody>
          <a:bodyPr wrap="square" rtlCol="0">
            <a:spAutoFit/>
          </a:bodyPr>
          <a:lstStyle/>
          <a:p>
            <a:pPr marL="342900" indent="-342900">
              <a:buFont typeface="Arial"/>
              <a:buChar char="•"/>
            </a:pPr>
            <a:r>
              <a:rPr lang="en-US" sz="2000" dirty="0" smtClean="0">
                <a:solidFill>
                  <a:srgbClr val="000000"/>
                </a:solidFill>
              </a:rPr>
              <a:t>TES+OMI retrievals August 2006</a:t>
            </a:r>
          </a:p>
          <a:p>
            <a:pPr marL="1085850" lvl="1" indent="-342900">
              <a:buFont typeface="Arial"/>
              <a:buChar char="•"/>
            </a:pPr>
            <a:r>
              <a:rPr lang="en-US" sz="2000" dirty="0" smtClean="0">
                <a:solidFill>
                  <a:srgbClr val="000000"/>
                </a:solidFill>
              </a:rPr>
              <a:t>~1500 soundings</a:t>
            </a:r>
          </a:p>
          <a:p>
            <a:pPr marL="342900" indent="-342900">
              <a:buFont typeface="Arial"/>
              <a:buChar char="•"/>
            </a:pPr>
            <a:r>
              <a:rPr lang="en-US" sz="2000" dirty="0" smtClean="0">
                <a:solidFill>
                  <a:srgbClr val="000000"/>
                </a:solidFill>
              </a:rPr>
              <a:t>High ozone in Southern California</a:t>
            </a:r>
          </a:p>
          <a:p>
            <a:pPr marL="342900" indent="-342900">
              <a:buFont typeface="Arial"/>
              <a:buChar char="•"/>
            </a:pPr>
            <a:r>
              <a:rPr lang="en-US" sz="2000" dirty="0" smtClean="0">
                <a:solidFill>
                  <a:srgbClr val="000000"/>
                </a:solidFill>
              </a:rPr>
              <a:t>High ozone in Mountain States (Nevada, Wyoming)</a:t>
            </a:r>
          </a:p>
          <a:p>
            <a:pPr marL="1085850" lvl="1" indent="-342900">
              <a:buFont typeface="Arial"/>
              <a:buChar char="•"/>
            </a:pPr>
            <a:r>
              <a:rPr lang="en-US" sz="2000" dirty="0" smtClean="0">
                <a:solidFill>
                  <a:srgbClr val="000000"/>
                </a:solidFill>
              </a:rPr>
              <a:t>Not measured by AQS</a:t>
            </a:r>
          </a:p>
          <a:p>
            <a:pPr marL="342900" indent="-342900">
              <a:buFont typeface="Arial"/>
              <a:buChar char="•"/>
            </a:pPr>
            <a:r>
              <a:rPr lang="en-US" sz="2000" dirty="0" smtClean="0">
                <a:solidFill>
                  <a:srgbClr val="000000"/>
                </a:solidFill>
              </a:rPr>
              <a:t>WRF-STEM (also in GEOS-</a:t>
            </a:r>
            <a:r>
              <a:rPr lang="en-US" sz="2000" dirty="0" err="1" smtClean="0">
                <a:solidFill>
                  <a:srgbClr val="000000"/>
                </a:solidFill>
              </a:rPr>
              <a:t>Chem</a:t>
            </a:r>
            <a:r>
              <a:rPr lang="en-US" sz="2000" dirty="0" smtClean="0">
                <a:solidFill>
                  <a:srgbClr val="000000"/>
                </a:solidFill>
              </a:rPr>
              <a:t>) has known high bias in the NE relative to TES+OMI and AQS</a:t>
            </a:r>
          </a:p>
        </p:txBody>
      </p:sp>
      <p:pic>
        <p:nvPicPr>
          <p:cNvPr id="8" name="Picture 7" descr="models.jpg"/>
          <p:cNvPicPr>
            <a:picLocks noChangeAspect="1"/>
          </p:cNvPicPr>
          <p:nvPr/>
        </p:nvPicPr>
        <p:blipFill rotWithShape="1">
          <a:blip r:embed="rId5">
            <a:extLst>
              <a:ext uri="{28A0092B-C50C-407E-A947-70E740481C1C}">
                <a14:useLocalDpi xmlns:a14="http://schemas.microsoft.com/office/drawing/2010/main" val="0"/>
              </a:ext>
            </a:extLst>
          </a:blip>
          <a:srcRect r="50336"/>
          <a:stretch/>
        </p:blipFill>
        <p:spPr>
          <a:xfrm>
            <a:off x="5116512" y="4618037"/>
            <a:ext cx="4863766" cy="2773362"/>
          </a:xfrm>
          <a:prstGeom prst="rect">
            <a:avLst/>
          </a:prstGeom>
        </p:spPr>
      </p:pic>
      <p:sp>
        <p:nvSpPr>
          <p:cNvPr id="5" name="TextBox 4"/>
          <p:cNvSpPr txBox="1"/>
          <p:nvPr/>
        </p:nvSpPr>
        <p:spPr>
          <a:xfrm rot="16200000">
            <a:off x="3844866" y="2765483"/>
            <a:ext cx="3297447" cy="449354"/>
          </a:xfrm>
          <a:prstGeom prst="rect">
            <a:avLst/>
          </a:prstGeom>
          <a:noFill/>
        </p:spPr>
        <p:txBody>
          <a:bodyPr wrap="none" rtlCol="0">
            <a:spAutoFit/>
          </a:bodyPr>
          <a:lstStyle/>
          <a:p>
            <a:r>
              <a:rPr lang="en-US" dirty="0" smtClean="0">
                <a:solidFill>
                  <a:srgbClr val="000000"/>
                </a:solidFill>
              </a:rPr>
              <a:t>From Min Huang (JPL)</a:t>
            </a:r>
            <a:endParaRPr lang="en-US" dirty="0">
              <a:solidFill>
                <a:srgbClr val="000000"/>
              </a:solidFill>
            </a:endParaRPr>
          </a:p>
        </p:txBody>
      </p:sp>
    </p:spTree>
    <p:extLst>
      <p:ext uri="{BB962C8B-B14F-4D97-AF65-F5344CB8AC3E}">
        <p14:creationId xmlns:p14="http://schemas.microsoft.com/office/powerpoint/2010/main" val="4130064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2" y="0"/>
            <a:ext cx="8693150" cy="960437"/>
          </a:xfrm>
        </p:spPr>
        <p:txBody>
          <a:bodyPr/>
          <a:lstStyle/>
          <a:p>
            <a:r>
              <a:rPr lang="en-US" sz="3200" dirty="0"/>
              <a:t>Towards a geostationary perspective: NA</a:t>
            </a:r>
          </a:p>
        </p:txBody>
      </p:sp>
      <p:pic>
        <p:nvPicPr>
          <p:cNvPr id="4" name="Picture 3" descr="scatter-hist_TES-OMI_all.pdf"/>
          <p:cNvPicPr>
            <a:picLocks noChangeAspect="1"/>
          </p:cNvPicPr>
          <p:nvPr/>
        </p:nvPicPr>
        <p:blipFill rotWithShape="1">
          <a:blip r:embed="rId2">
            <a:extLst>
              <a:ext uri="{28A0092B-C50C-407E-A947-70E740481C1C}">
                <a14:useLocalDpi xmlns:a14="http://schemas.microsoft.com/office/drawing/2010/main" val="0"/>
              </a:ext>
            </a:extLst>
          </a:blip>
          <a:srcRect r="49104"/>
          <a:stretch/>
        </p:blipFill>
        <p:spPr>
          <a:xfrm>
            <a:off x="544512" y="1112836"/>
            <a:ext cx="3886200" cy="4081651"/>
          </a:xfrm>
          <a:prstGeom prst="rect">
            <a:avLst/>
          </a:prstGeom>
        </p:spPr>
      </p:pic>
      <p:pic>
        <p:nvPicPr>
          <p:cNvPr id="7" name="Picture 6" descr="scatter_v2_west.pdf"/>
          <p:cNvPicPr>
            <a:picLocks noChangeAspect="1"/>
          </p:cNvPicPr>
          <p:nvPr/>
        </p:nvPicPr>
        <p:blipFill rotWithShape="1">
          <a:blip r:embed="rId3">
            <a:extLst>
              <a:ext uri="{28A0092B-C50C-407E-A947-70E740481C1C}">
                <a14:useLocalDpi xmlns:a14="http://schemas.microsoft.com/office/drawing/2010/main" val="0"/>
              </a:ext>
            </a:extLst>
          </a:blip>
          <a:srcRect l="65001" t="50923" r="2918" b="2492"/>
          <a:stretch/>
        </p:blipFill>
        <p:spPr>
          <a:xfrm>
            <a:off x="5040312" y="1036637"/>
            <a:ext cx="4114800" cy="4222369"/>
          </a:xfrm>
          <a:prstGeom prst="rect">
            <a:avLst/>
          </a:prstGeom>
        </p:spPr>
      </p:pic>
      <p:sp>
        <p:nvSpPr>
          <p:cNvPr id="8" name="TextBox 7"/>
          <p:cNvSpPr txBox="1"/>
          <p:nvPr/>
        </p:nvSpPr>
        <p:spPr>
          <a:xfrm>
            <a:off x="96570" y="5608637"/>
            <a:ext cx="9820542" cy="1867588"/>
          </a:xfrm>
          <a:prstGeom prst="rect">
            <a:avLst/>
          </a:prstGeom>
          <a:solidFill>
            <a:srgbClr val="CFE7F2"/>
          </a:solidFill>
          <a:ln>
            <a:solidFill>
              <a:srgbClr val="000000"/>
            </a:solidFill>
          </a:ln>
        </p:spPr>
        <p:txBody>
          <a:bodyPr wrap="square" rtlCol="0">
            <a:spAutoFit/>
          </a:bodyPr>
          <a:lstStyle/>
          <a:p>
            <a:pPr marL="342900" indent="-342900">
              <a:buFont typeface="Arial"/>
              <a:buChar char="•"/>
            </a:pPr>
            <a:r>
              <a:rPr lang="en-US" dirty="0" smtClean="0">
                <a:solidFill>
                  <a:srgbClr val="000000"/>
                </a:solidFill>
              </a:rPr>
              <a:t>TES+OMI PBL ozone is highly correlated with surface AQS sites in the West—consistent with </a:t>
            </a:r>
            <a:r>
              <a:rPr lang="en-US" dirty="0" err="1" smtClean="0">
                <a:solidFill>
                  <a:srgbClr val="000000"/>
                </a:solidFill>
              </a:rPr>
              <a:t>sonde</a:t>
            </a:r>
            <a:r>
              <a:rPr lang="en-US" dirty="0" smtClean="0">
                <a:solidFill>
                  <a:srgbClr val="000000"/>
                </a:solidFill>
              </a:rPr>
              <a:t> comparison</a:t>
            </a:r>
          </a:p>
          <a:p>
            <a:pPr marL="342900" indent="-342900">
              <a:buFont typeface="Arial"/>
              <a:buChar char="•"/>
            </a:pPr>
            <a:r>
              <a:rPr lang="en-US" dirty="0" smtClean="0">
                <a:solidFill>
                  <a:srgbClr val="000000"/>
                </a:solidFill>
              </a:rPr>
              <a:t>TES+OMI PBL ozone is correlated across all AQS sites—close to WRF-STEM and significantly more correlated than TES or OMI over the US</a:t>
            </a:r>
            <a:endParaRPr lang="en-US" dirty="0">
              <a:solidFill>
                <a:srgbClr val="000000"/>
              </a:solidFill>
            </a:endParaRPr>
          </a:p>
        </p:txBody>
      </p:sp>
      <p:sp>
        <p:nvSpPr>
          <p:cNvPr id="9" name="TextBox 8"/>
          <p:cNvSpPr txBox="1"/>
          <p:nvPr/>
        </p:nvSpPr>
        <p:spPr>
          <a:xfrm>
            <a:off x="7187644" y="1561187"/>
            <a:ext cx="486168" cy="360099"/>
          </a:xfrm>
          <a:prstGeom prst="rect">
            <a:avLst/>
          </a:prstGeom>
          <a:noFill/>
        </p:spPr>
        <p:txBody>
          <a:bodyPr wrap="none" rtlCol="0">
            <a:spAutoFit/>
          </a:bodyPr>
          <a:lstStyle/>
          <a:p>
            <a:r>
              <a:rPr lang="en-US" sz="1800" dirty="0" smtClean="0">
                <a:solidFill>
                  <a:srgbClr val="000000"/>
                </a:solidFill>
              </a:rPr>
              <a:t>R=</a:t>
            </a:r>
            <a:endParaRPr lang="en-US" sz="1800" dirty="0">
              <a:solidFill>
                <a:srgbClr val="000000"/>
              </a:solidFill>
            </a:endParaRPr>
          </a:p>
        </p:txBody>
      </p:sp>
      <p:sp>
        <p:nvSpPr>
          <p:cNvPr id="10" name="TextBox 9"/>
          <p:cNvSpPr txBox="1"/>
          <p:nvPr/>
        </p:nvSpPr>
        <p:spPr>
          <a:xfrm>
            <a:off x="2539444" y="1561187"/>
            <a:ext cx="486168" cy="360099"/>
          </a:xfrm>
          <a:prstGeom prst="rect">
            <a:avLst/>
          </a:prstGeom>
          <a:noFill/>
        </p:spPr>
        <p:txBody>
          <a:bodyPr wrap="none" rtlCol="0">
            <a:spAutoFit/>
          </a:bodyPr>
          <a:lstStyle/>
          <a:p>
            <a:r>
              <a:rPr lang="en-US" sz="1800" dirty="0" smtClean="0">
                <a:solidFill>
                  <a:srgbClr val="000000"/>
                </a:solidFill>
              </a:rPr>
              <a:t>R=</a:t>
            </a:r>
            <a:endParaRPr lang="en-US" sz="1800" dirty="0">
              <a:solidFill>
                <a:srgbClr val="000000"/>
              </a:solidFill>
            </a:endParaRPr>
          </a:p>
        </p:txBody>
      </p:sp>
      <p:sp>
        <p:nvSpPr>
          <p:cNvPr id="11" name="TextBox 10"/>
          <p:cNvSpPr txBox="1"/>
          <p:nvPr/>
        </p:nvSpPr>
        <p:spPr>
          <a:xfrm>
            <a:off x="5497512" y="5096138"/>
            <a:ext cx="3790045" cy="360099"/>
          </a:xfrm>
          <a:prstGeom prst="rect">
            <a:avLst/>
          </a:prstGeom>
          <a:noFill/>
        </p:spPr>
        <p:txBody>
          <a:bodyPr wrap="none" rtlCol="0">
            <a:spAutoFit/>
          </a:bodyPr>
          <a:lstStyle/>
          <a:p>
            <a:r>
              <a:rPr lang="en-US" sz="1800" dirty="0" smtClean="0">
                <a:solidFill>
                  <a:srgbClr val="000000"/>
                </a:solidFill>
              </a:rPr>
              <a:t>AQS matched to Aura location/time</a:t>
            </a:r>
            <a:endParaRPr lang="en-US" sz="1800" dirty="0">
              <a:solidFill>
                <a:srgbClr val="000000"/>
              </a:solidFill>
            </a:endParaRPr>
          </a:p>
        </p:txBody>
      </p:sp>
      <p:sp>
        <p:nvSpPr>
          <p:cNvPr id="3" name="TextBox 2"/>
          <p:cNvSpPr txBox="1"/>
          <p:nvPr/>
        </p:nvSpPr>
        <p:spPr>
          <a:xfrm>
            <a:off x="315022" y="5151437"/>
            <a:ext cx="4801490" cy="389850"/>
          </a:xfrm>
          <a:prstGeom prst="rect">
            <a:avLst/>
          </a:prstGeom>
          <a:noFill/>
        </p:spPr>
        <p:txBody>
          <a:bodyPr wrap="none" rtlCol="0">
            <a:spAutoFit/>
          </a:bodyPr>
          <a:lstStyle/>
          <a:p>
            <a:r>
              <a:rPr lang="en-US" sz="2000" dirty="0" smtClean="0">
                <a:solidFill>
                  <a:srgbClr val="000000"/>
                </a:solidFill>
              </a:rPr>
              <a:t>Analysis from M. Huang and D. Fu (JPL)</a:t>
            </a:r>
            <a:endParaRPr lang="en-US" sz="2000" dirty="0">
              <a:solidFill>
                <a:srgbClr val="000000"/>
              </a:solidFill>
            </a:endParaRPr>
          </a:p>
        </p:txBody>
      </p:sp>
    </p:spTree>
    <p:extLst>
      <p:ext uri="{BB962C8B-B14F-4D97-AF65-F5344CB8AC3E}">
        <p14:creationId xmlns:p14="http://schemas.microsoft.com/office/powerpoint/2010/main" val="13930314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0"/>
            <a:ext cx="8763000" cy="960437"/>
          </a:xfrm>
        </p:spPr>
        <p:txBody>
          <a:bodyPr/>
          <a:lstStyle/>
          <a:p>
            <a:r>
              <a:rPr lang="en-US" sz="3600" dirty="0" smtClean="0"/>
              <a:t>Towards a geostationary view: Europe</a:t>
            </a:r>
            <a:endParaRPr lang="en-US" sz="3600" dirty="0"/>
          </a:p>
        </p:txBody>
      </p:sp>
      <p:pic>
        <p:nvPicPr>
          <p:cNvPr id="4" name="Picture 3" descr="IASI-GOME-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597" y="1128712"/>
            <a:ext cx="5951915" cy="6384925"/>
          </a:xfrm>
          <a:prstGeom prst="rect">
            <a:avLst/>
          </a:prstGeom>
        </p:spPr>
      </p:pic>
      <p:pic>
        <p:nvPicPr>
          <p:cNvPr id="3" name="Picture 2" descr="IASI-GOME-2-sond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 y="4428348"/>
            <a:ext cx="3733800" cy="3131327"/>
          </a:xfrm>
          <a:prstGeom prst="rect">
            <a:avLst/>
          </a:prstGeom>
        </p:spPr>
      </p:pic>
      <p:sp>
        <p:nvSpPr>
          <p:cNvPr id="5" name="TextBox 4"/>
          <p:cNvSpPr txBox="1"/>
          <p:nvPr/>
        </p:nvSpPr>
        <p:spPr>
          <a:xfrm>
            <a:off x="76200" y="1112837"/>
            <a:ext cx="3973512" cy="3285823"/>
          </a:xfrm>
          <a:prstGeom prst="rect">
            <a:avLst/>
          </a:prstGeom>
          <a:solidFill>
            <a:srgbClr val="CFE7F2"/>
          </a:solidFill>
          <a:ln>
            <a:solidFill>
              <a:srgbClr val="000000"/>
            </a:solidFill>
          </a:ln>
        </p:spPr>
        <p:txBody>
          <a:bodyPr wrap="square" rtlCol="0">
            <a:spAutoFit/>
          </a:bodyPr>
          <a:lstStyle/>
          <a:p>
            <a:r>
              <a:rPr lang="en-US" dirty="0" smtClean="0">
                <a:solidFill>
                  <a:srgbClr val="000000"/>
                </a:solidFill>
              </a:rPr>
              <a:t>Cuesta </a:t>
            </a:r>
            <a:r>
              <a:rPr lang="en-US" i="1" dirty="0" smtClean="0">
                <a:solidFill>
                  <a:srgbClr val="000000"/>
                </a:solidFill>
              </a:rPr>
              <a:t>et al</a:t>
            </a:r>
            <a:r>
              <a:rPr lang="en-US" dirty="0" smtClean="0">
                <a:solidFill>
                  <a:srgbClr val="000000"/>
                </a:solidFill>
              </a:rPr>
              <a:t>, 2013 show IASI-GOME-2 ozone</a:t>
            </a:r>
          </a:p>
          <a:p>
            <a:r>
              <a:rPr lang="en-US" dirty="0" smtClean="0">
                <a:solidFill>
                  <a:srgbClr val="000000"/>
                </a:solidFill>
              </a:rPr>
              <a:t>retrievals have a strong</a:t>
            </a:r>
          </a:p>
          <a:p>
            <a:r>
              <a:rPr lang="en-US" dirty="0" smtClean="0">
                <a:solidFill>
                  <a:srgbClr val="000000"/>
                </a:solidFill>
              </a:rPr>
              <a:t>spatial correlation with</a:t>
            </a:r>
          </a:p>
          <a:p>
            <a:r>
              <a:rPr lang="en-US" dirty="0" smtClean="0">
                <a:solidFill>
                  <a:srgbClr val="000000"/>
                </a:solidFill>
              </a:rPr>
              <a:t>CHIMERE in the PBL</a:t>
            </a:r>
          </a:p>
          <a:p>
            <a:endParaRPr lang="en-US" dirty="0">
              <a:solidFill>
                <a:srgbClr val="000000"/>
              </a:solidFill>
            </a:endParaRPr>
          </a:p>
          <a:p>
            <a:r>
              <a:rPr lang="en-US" dirty="0" smtClean="0">
                <a:solidFill>
                  <a:srgbClr val="000000"/>
                </a:solidFill>
              </a:rPr>
              <a:t>Strong correlation with ozone </a:t>
            </a:r>
            <a:r>
              <a:rPr lang="en-US" dirty="0" err="1" smtClean="0">
                <a:solidFill>
                  <a:srgbClr val="000000"/>
                </a:solidFill>
              </a:rPr>
              <a:t>sondes</a:t>
            </a:r>
            <a:r>
              <a:rPr lang="en-US" dirty="0" smtClean="0">
                <a:solidFill>
                  <a:srgbClr val="000000"/>
                </a:solidFill>
              </a:rPr>
              <a:t> in the PBL similar to TES+OMI</a:t>
            </a:r>
            <a:endParaRPr lang="en-US" dirty="0">
              <a:solidFill>
                <a:srgbClr val="000000"/>
              </a:solidFill>
            </a:endParaRPr>
          </a:p>
        </p:txBody>
      </p:sp>
    </p:spTree>
    <p:extLst>
      <p:ext uri="{BB962C8B-B14F-4D97-AF65-F5344CB8AC3E}">
        <p14:creationId xmlns:p14="http://schemas.microsoft.com/office/powerpoint/2010/main" val="1227192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88" y="0"/>
            <a:ext cx="11506200" cy="960437"/>
          </a:xfrm>
        </p:spPr>
        <p:txBody>
          <a:bodyPr/>
          <a:lstStyle/>
          <a:p>
            <a:r>
              <a:rPr lang="en-US" sz="3200" dirty="0" smtClean="0"/>
              <a:t>Toward an Air Quality-Climate  </a:t>
            </a:r>
            <a:r>
              <a:rPr lang="en-US" sz="3200" dirty="0"/>
              <a:t>C</a:t>
            </a:r>
            <a:r>
              <a:rPr lang="en-US" sz="3200" dirty="0" smtClean="0"/>
              <a:t>onstellation</a:t>
            </a:r>
            <a:endParaRPr lang="en-US" sz="3200" dirty="0"/>
          </a:p>
        </p:txBody>
      </p:sp>
      <p:sp>
        <p:nvSpPr>
          <p:cNvPr id="4" name="TextBox 3"/>
          <p:cNvSpPr txBox="1"/>
          <p:nvPr/>
        </p:nvSpPr>
        <p:spPr>
          <a:xfrm>
            <a:off x="87312" y="5558025"/>
            <a:ext cx="9917113" cy="1955612"/>
          </a:xfrm>
          <a:prstGeom prst="rect">
            <a:avLst/>
          </a:prstGeom>
          <a:solidFill>
            <a:srgbClr val="CFE7F2"/>
          </a:solidFill>
          <a:ln>
            <a:solidFill>
              <a:srgbClr val="000000"/>
            </a:solidFill>
          </a:ln>
        </p:spPr>
        <p:txBody>
          <a:bodyPr wrap="square" rtlCol="0">
            <a:spAutoFit/>
          </a:bodyPr>
          <a:lstStyle/>
          <a:p>
            <a:pPr marL="342900" indent="-342900">
              <a:buFont typeface="Arial"/>
              <a:buChar char="•"/>
            </a:pPr>
            <a:r>
              <a:rPr lang="en-US" sz="1800" dirty="0" smtClean="0">
                <a:solidFill>
                  <a:srgbClr val="000000"/>
                </a:solidFill>
              </a:rPr>
              <a:t>IASI+GOME-2 will provide UV+IR ozone products for more than a decade as a part of METOP-(A,B,C).</a:t>
            </a:r>
          </a:p>
          <a:p>
            <a:pPr marL="1085850" lvl="1" indent="-342900">
              <a:buFont typeface="Arial"/>
              <a:buChar char="•"/>
            </a:pPr>
            <a:r>
              <a:rPr lang="en-US" sz="1800" dirty="0" smtClean="0">
                <a:solidFill>
                  <a:srgbClr val="000000"/>
                </a:solidFill>
              </a:rPr>
              <a:t>Continued investments in UV+IR algorithms.</a:t>
            </a:r>
          </a:p>
          <a:p>
            <a:pPr marL="1085850" lvl="1" indent="-342900">
              <a:buFont typeface="Arial"/>
              <a:buChar char="•"/>
            </a:pPr>
            <a:r>
              <a:rPr lang="en-US" sz="1800" dirty="0" smtClean="0">
                <a:solidFill>
                  <a:srgbClr val="000000"/>
                </a:solidFill>
              </a:rPr>
              <a:t>LEO observations to integrate GEO platforms</a:t>
            </a:r>
          </a:p>
          <a:p>
            <a:pPr marL="1085850" lvl="1" indent="-342900">
              <a:buFont typeface="Arial"/>
              <a:buChar char="•"/>
            </a:pPr>
            <a:r>
              <a:rPr lang="en-US" sz="1800" dirty="0" smtClean="0">
                <a:solidFill>
                  <a:srgbClr val="000000"/>
                </a:solidFill>
              </a:rPr>
              <a:t>Opportunity to cross-calibrate observations</a:t>
            </a:r>
          </a:p>
          <a:p>
            <a:pPr marL="342900" indent="-342900">
              <a:buFont typeface="Arial"/>
              <a:buChar char="•"/>
            </a:pPr>
            <a:r>
              <a:rPr lang="en-US" sz="1800" dirty="0" smtClean="0">
                <a:solidFill>
                  <a:srgbClr val="000000"/>
                </a:solidFill>
              </a:rPr>
              <a:t>Combined UV+IR ozone products from GEO-UVN and GEO-TIR aboard Sentinel 4 (</a:t>
            </a:r>
            <a:r>
              <a:rPr lang="en-US" sz="1800" dirty="0" err="1" smtClean="0">
                <a:solidFill>
                  <a:srgbClr val="000000"/>
                </a:solidFill>
              </a:rPr>
              <a:t>Ingmann</a:t>
            </a:r>
            <a:r>
              <a:rPr lang="en-US" sz="1800" dirty="0" smtClean="0">
                <a:solidFill>
                  <a:srgbClr val="000000"/>
                </a:solidFill>
              </a:rPr>
              <a:t> </a:t>
            </a:r>
            <a:r>
              <a:rPr lang="en-US" sz="1800" i="1" dirty="0" smtClean="0">
                <a:solidFill>
                  <a:srgbClr val="000000"/>
                </a:solidFill>
              </a:rPr>
              <a:t>et al</a:t>
            </a:r>
            <a:r>
              <a:rPr lang="en-US" sz="1800" dirty="0" smtClean="0">
                <a:solidFill>
                  <a:srgbClr val="000000"/>
                </a:solidFill>
              </a:rPr>
              <a:t>, 2012 Atm. </a:t>
            </a:r>
            <a:r>
              <a:rPr lang="en-US" sz="1800" dirty="0" err="1" smtClean="0">
                <a:solidFill>
                  <a:srgbClr val="000000"/>
                </a:solidFill>
              </a:rPr>
              <a:t>Env</a:t>
            </a:r>
            <a:r>
              <a:rPr lang="en-US" sz="1800" dirty="0" smtClean="0">
                <a:solidFill>
                  <a:srgbClr val="000000"/>
                </a:solidFill>
              </a:rPr>
              <a:t>.)</a:t>
            </a:r>
          </a:p>
        </p:txBody>
      </p:sp>
      <p:pic>
        <p:nvPicPr>
          <p:cNvPr id="3" name="Picture 2" descr="geo-map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2" y="960437"/>
            <a:ext cx="8915400" cy="4457700"/>
          </a:xfrm>
          <a:prstGeom prst="rect">
            <a:avLst/>
          </a:prstGeom>
        </p:spPr>
      </p:pic>
      <p:sp>
        <p:nvSpPr>
          <p:cNvPr id="6" name="TextBox 5"/>
          <p:cNvSpPr txBox="1"/>
          <p:nvPr/>
        </p:nvSpPr>
        <p:spPr>
          <a:xfrm rot="16200000">
            <a:off x="-1473748" y="2975545"/>
            <a:ext cx="3587165" cy="389850"/>
          </a:xfrm>
          <a:prstGeom prst="rect">
            <a:avLst/>
          </a:prstGeom>
          <a:noFill/>
        </p:spPr>
        <p:txBody>
          <a:bodyPr wrap="none" rtlCol="0">
            <a:spAutoFit/>
          </a:bodyPr>
          <a:lstStyle/>
          <a:p>
            <a:r>
              <a:rPr lang="en-US" sz="2000" dirty="0" smtClean="0">
                <a:solidFill>
                  <a:srgbClr val="000000"/>
                </a:solidFill>
              </a:rPr>
              <a:t>Bowman et al, </a:t>
            </a:r>
            <a:r>
              <a:rPr lang="en-US" sz="2000" dirty="0" err="1" smtClean="0">
                <a:solidFill>
                  <a:srgbClr val="000000"/>
                </a:solidFill>
              </a:rPr>
              <a:t>Atm.Eniv</a:t>
            </a:r>
            <a:r>
              <a:rPr lang="en-US" sz="2000" dirty="0" smtClean="0">
                <a:solidFill>
                  <a:srgbClr val="000000"/>
                </a:solidFill>
              </a:rPr>
              <a:t>. 2013</a:t>
            </a:r>
            <a:endParaRPr lang="en-US" sz="2000" dirty="0">
              <a:solidFill>
                <a:srgbClr val="000000"/>
              </a:solidFill>
            </a:endParaRPr>
          </a:p>
        </p:txBody>
      </p:sp>
    </p:spTree>
    <p:extLst>
      <p:ext uri="{BB962C8B-B14F-4D97-AF65-F5344CB8AC3E}">
        <p14:creationId xmlns:p14="http://schemas.microsoft.com/office/powerpoint/2010/main" val="28710534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1306512" y="3398837"/>
            <a:ext cx="7644474" cy="3657600"/>
          </a:xfrm>
        </p:spPr>
        <p:txBody>
          <a:bodyPr>
            <a:normAutofit fontScale="92500" lnSpcReduction="10000"/>
          </a:bodyPr>
          <a:lstStyle/>
          <a:p>
            <a:pPr eaLnBrk="1" hangingPunct="1"/>
            <a:r>
              <a:rPr lang="en-US" dirty="0" smtClean="0">
                <a:ea typeface="ＭＳ Ｐゴシック" pitchFamily="26" charset="-128"/>
                <a:cs typeface="ＭＳ Ｐゴシック" pitchFamily="26" charset="-128"/>
              </a:rPr>
              <a:t>Helen M. Worden</a:t>
            </a:r>
            <a:endParaRPr lang="en-US" dirty="0">
              <a:ea typeface="ＭＳ Ｐゴシック" pitchFamily="26" charset="-128"/>
              <a:cs typeface="ＭＳ Ｐゴシック" pitchFamily="26" charset="-128"/>
            </a:endParaRPr>
          </a:p>
          <a:p>
            <a:pPr eaLnBrk="1" hangingPunct="1"/>
            <a:r>
              <a:rPr lang="en-US" sz="2600" dirty="0" smtClean="0">
                <a:ea typeface="ＭＳ Ｐゴシック" pitchFamily="26" charset="-128"/>
                <a:cs typeface="ＭＳ Ｐゴシック" pitchFamily="26" charset="-128"/>
              </a:rPr>
              <a:t>Atmospheric Chemistry Division </a:t>
            </a:r>
            <a:endParaRPr lang="en-US" sz="2600" dirty="0">
              <a:ea typeface="ＭＳ Ｐゴシック" pitchFamily="26" charset="-128"/>
              <a:cs typeface="ＭＳ Ｐゴシック" pitchFamily="26" charset="-128"/>
            </a:endParaRPr>
          </a:p>
          <a:p>
            <a:pPr eaLnBrk="1" hangingPunct="1"/>
            <a:r>
              <a:rPr lang="en-US" sz="2600" dirty="0" smtClean="0">
                <a:ea typeface="ＭＳ Ｐゴシック" pitchFamily="26" charset="-128"/>
                <a:cs typeface="ＭＳ Ｐゴシック" pitchFamily="26" charset="-128"/>
              </a:rPr>
              <a:t>NCAR Earth System Laboratory</a:t>
            </a:r>
            <a:endParaRPr lang="en-US" sz="2600" dirty="0">
              <a:ea typeface="ＭＳ Ｐゴシック" pitchFamily="26" charset="-128"/>
              <a:cs typeface="ＭＳ Ｐゴシック" pitchFamily="26" charset="-128"/>
            </a:endParaRPr>
          </a:p>
          <a:p>
            <a:pPr eaLnBrk="1" hangingPunct="1"/>
            <a:endParaRPr lang="en-US" sz="2600" dirty="0">
              <a:ea typeface="ＭＳ Ｐゴシック" pitchFamily="26" charset="-128"/>
              <a:cs typeface="ＭＳ Ｐゴシック" pitchFamily="26" charset="-128"/>
            </a:endParaRPr>
          </a:p>
          <a:p>
            <a:pPr eaLnBrk="1" hangingPunct="1"/>
            <a:r>
              <a:rPr lang="en-US" sz="2600" dirty="0" smtClean="0"/>
              <a:t>NCAR (National Center for Atmospheric Research) </a:t>
            </a:r>
          </a:p>
          <a:p>
            <a:pPr eaLnBrk="1" hangingPunct="1"/>
            <a:r>
              <a:rPr lang="en-US" sz="2600" dirty="0" smtClean="0"/>
              <a:t>Boulder, CO, USA</a:t>
            </a:r>
          </a:p>
          <a:p>
            <a:pPr eaLnBrk="1" hangingPunct="1"/>
            <a:endParaRPr lang="en-US" sz="2600" dirty="0"/>
          </a:p>
          <a:p>
            <a:pPr eaLnBrk="1" hangingPunct="1"/>
            <a:r>
              <a:rPr lang="en-US" sz="2600" dirty="0" smtClean="0"/>
              <a:t>With special thanks to Kevin Bowman (JPL)</a:t>
            </a:r>
            <a:endParaRPr lang="en-US" sz="2600" dirty="0">
              <a:ea typeface="ＭＳ Ｐゴシック" pitchFamily="26" charset="-128"/>
              <a:cs typeface="ＭＳ Ｐゴシック" pitchFamily="26" charset="-128"/>
            </a:endParaRPr>
          </a:p>
          <a:p>
            <a:pPr eaLnBrk="1" hangingPunct="1"/>
            <a:endParaRPr lang="en-US" sz="2600" dirty="0">
              <a:ea typeface="ＭＳ Ｐゴシック" pitchFamily="26" charset="-128"/>
              <a:cs typeface="ＭＳ Ｐゴシック" pitchFamily="26" charset="-128"/>
            </a:endParaRPr>
          </a:p>
        </p:txBody>
      </p:sp>
      <p:sp>
        <p:nvSpPr>
          <p:cNvPr id="4" name="TextBox 3"/>
          <p:cNvSpPr txBox="1"/>
          <p:nvPr/>
        </p:nvSpPr>
        <p:spPr>
          <a:xfrm>
            <a:off x="5124318" y="7223689"/>
            <a:ext cx="4880896" cy="254450"/>
          </a:xfrm>
          <a:prstGeom prst="rect">
            <a:avLst/>
          </a:prstGeom>
          <a:noFill/>
        </p:spPr>
        <p:txBody>
          <a:bodyPr wrap="none" lIns="100794" tIns="50397" rIns="100794" bIns="50397" rtlCol="0">
            <a:spAutoFit/>
          </a:bodyPr>
          <a:lstStyle/>
          <a:p>
            <a:r>
              <a:rPr lang="en-US" sz="1000" dirty="0"/>
              <a:t>© 2012 California Institute of Technology. Government sponsorship acknowledged</a:t>
            </a:r>
          </a:p>
        </p:txBody>
      </p:sp>
      <p:sp>
        <p:nvSpPr>
          <p:cNvPr id="2" name="Title 1"/>
          <p:cNvSpPr>
            <a:spLocks noGrp="1"/>
          </p:cNvSpPr>
          <p:nvPr>
            <p:ph type="ctrTitle"/>
          </p:nvPr>
        </p:nvSpPr>
        <p:spPr>
          <a:xfrm>
            <a:off x="1001712" y="1417637"/>
            <a:ext cx="8458200" cy="1620430"/>
          </a:xfrm>
        </p:spPr>
        <p:txBody>
          <a:bodyPr/>
          <a:lstStyle/>
          <a:p>
            <a:r>
              <a:rPr lang="en-US" sz="4000" b="1" dirty="0" smtClean="0">
                <a:solidFill>
                  <a:schemeClr val="tx1"/>
                </a:solidFill>
              </a:rPr>
              <a:t>Using TES and IASI satellite observations to test climate model predictions of ozone </a:t>
            </a:r>
            <a:r>
              <a:rPr lang="en-US" sz="4000" b="1" dirty="0" err="1" smtClean="0">
                <a:solidFill>
                  <a:schemeClr val="tx1"/>
                </a:solidFill>
              </a:rPr>
              <a:t>radiative</a:t>
            </a:r>
            <a:r>
              <a:rPr lang="en-US" sz="4000" b="1" dirty="0" smtClean="0">
                <a:solidFill>
                  <a:schemeClr val="tx1"/>
                </a:solidFill>
              </a:rPr>
              <a:t> forcing </a:t>
            </a:r>
            <a:endParaRPr lang="en-US" sz="4000" b="1" dirty="0">
              <a:solidFill>
                <a:schemeClr val="tx1"/>
              </a:solidFill>
            </a:endParaRPr>
          </a:p>
        </p:txBody>
      </p:sp>
    </p:spTree>
    <p:extLst>
      <p:ext uri="{BB962C8B-B14F-4D97-AF65-F5344CB8AC3E}">
        <p14:creationId xmlns:p14="http://schemas.microsoft.com/office/powerpoint/2010/main" val="15336954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18302428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042" y="1763925"/>
            <a:ext cx="8568531" cy="1501435"/>
          </a:xfrm>
        </p:spPr>
        <p:txBody>
          <a:bodyPr/>
          <a:lstStyle/>
          <a:p>
            <a:r>
              <a:rPr lang="en-US" dirty="0" smtClean="0">
                <a:solidFill>
                  <a:srgbClr val="000000"/>
                </a:solidFill>
              </a:rPr>
              <a:t>What other model parameters for ozone </a:t>
            </a:r>
            <a:r>
              <a:rPr lang="en-US" dirty="0" err="1" smtClean="0">
                <a:solidFill>
                  <a:srgbClr val="000000"/>
                </a:solidFill>
              </a:rPr>
              <a:t>rf</a:t>
            </a:r>
            <a:r>
              <a:rPr lang="en-US" dirty="0" smtClean="0">
                <a:solidFill>
                  <a:srgbClr val="000000"/>
                </a:solidFill>
              </a:rPr>
              <a:t> can we compare to satellite measurements?</a:t>
            </a:r>
            <a:endParaRPr lang="en-US" dirty="0">
              <a:solidFill>
                <a:srgbClr val="000000"/>
              </a:solidFill>
            </a:endParaRPr>
          </a:p>
        </p:txBody>
      </p:sp>
    </p:spTree>
    <p:extLst>
      <p:ext uri="{BB962C8B-B14F-4D97-AF65-F5344CB8AC3E}">
        <p14:creationId xmlns:p14="http://schemas.microsoft.com/office/powerpoint/2010/main" val="1689451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3112" y="2657180"/>
            <a:ext cx="9982200" cy="4349498"/>
          </a:xfrm>
          <a:prstGeom prst="rect">
            <a:avLst/>
          </a:prstGeom>
        </p:spPr>
        <p:txBody>
          <a:bodyPr wrap="square">
            <a:spAutoFit/>
          </a:bodyPr>
          <a:lstStyle/>
          <a:p>
            <a:r>
              <a:rPr lang="en-US" b="1" i="1" u="sng" dirty="0">
                <a:solidFill>
                  <a:schemeClr val="tx1"/>
                </a:solidFill>
              </a:rPr>
              <a:t>Proposal </a:t>
            </a:r>
            <a:r>
              <a:rPr lang="en-US" b="1" i="1" u="sng" dirty="0" smtClean="0">
                <a:solidFill>
                  <a:schemeClr val="tx1"/>
                </a:solidFill>
              </a:rPr>
              <a:t>Team</a:t>
            </a:r>
            <a:endParaRPr lang="en-US" b="1" dirty="0">
              <a:solidFill>
                <a:schemeClr val="tx1"/>
              </a:solidFill>
            </a:endParaRPr>
          </a:p>
          <a:p>
            <a:r>
              <a:rPr lang="en-US" b="1" i="1" dirty="0" smtClean="0">
                <a:solidFill>
                  <a:schemeClr val="tx1"/>
                </a:solidFill>
              </a:rPr>
              <a:t>Helen </a:t>
            </a:r>
            <a:r>
              <a:rPr lang="en-US" b="1" i="1" dirty="0">
                <a:solidFill>
                  <a:schemeClr val="tx1"/>
                </a:solidFill>
              </a:rPr>
              <a:t>Worden, P.I., </a:t>
            </a:r>
            <a:r>
              <a:rPr lang="en-US" b="1" i="1" dirty="0" smtClean="0">
                <a:solidFill>
                  <a:schemeClr val="tx1"/>
                </a:solidFill>
              </a:rPr>
              <a:t>NCAR</a:t>
            </a:r>
            <a:endParaRPr lang="en-US" b="1" dirty="0">
              <a:solidFill>
                <a:schemeClr val="tx1"/>
              </a:solidFill>
            </a:endParaRPr>
          </a:p>
          <a:p>
            <a:r>
              <a:rPr lang="en-US" b="1" i="1" dirty="0" smtClean="0">
                <a:solidFill>
                  <a:schemeClr val="tx1"/>
                </a:solidFill>
              </a:rPr>
              <a:t>Kevin </a:t>
            </a:r>
            <a:r>
              <a:rPr lang="en-US" b="1" i="1" dirty="0">
                <a:solidFill>
                  <a:schemeClr val="tx1"/>
                </a:solidFill>
              </a:rPr>
              <a:t>Bowman, Co-I., </a:t>
            </a:r>
            <a:r>
              <a:rPr lang="en-US" b="1" i="1" dirty="0" smtClean="0">
                <a:solidFill>
                  <a:schemeClr val="tx1"/>
                </a:solidFill>
              </a:rPr>
              <a:t>JPL/</a:t>
            </a:r>
            <a:r>
              <a:rPr lang="en-US" b="1" i="1" dirty="0" err="1" smtClean="0">
                <a:solidFill>
                  <a:schemeClr val="tx1"/>
                </a:solidFill>
              </a:rPr>
              <a:t>CalTech</a:t>
            </a:r>
            <a:endParaRPr lang="en-US" b="1" dirty="0">
              <a:solidFill>
                <a:schemeClr val="tx1"/>
              </a:solidFill>
            </a:endParaRPr>
          </a:p>
          <a:p>
            <a:r>
              <a:rPr lang="en-US" b="1" i="1" dirty="0" smtClean="0">
                <a:solidFill>
                  <a:schemeClr val="tx1"/>
                </a:solidFill>
              </a:rPr>
              <a:t>Andrew </a:t>
            </a:r>
            <a:r>
              <a:rPr lang="en-US" b="1" i="1" dirty="0">
                <a:solidFill>
                  <a:schemeClr val="tx1"/>
                </a:solidFill>
              </a:rPr>
              <a:t>Conley, Co-I., NCAR</a:t>
            </a:r>
            <a:endParaRPr lang="en-US" b="1" dirty="0">
              <a:solidFill>
                <a:schemeClr val="tx1"/>
              </a:solidFill>
            </a:endParaRPr>
          </a:p>
          <a:p>
            <a:r>
              <a:rPr lang="en-US" b="1" i="1" dirty="0" smtClean="0">
                <a:solidFill>
                  <a:schemeClr val="tx1"/>
                </a:solidFill>
              </a:rPr>
              <a:t>Jean</a:t>
            </a:r>
            <a:r>
              <a:rPr lang="en-US" b="1" i="1" dirty="0">
                <a:solidFill>
                  <a:schemeClr val="tx1"/>
                </a:solidFill>
              </a:rPr>
              <a:t>-</a:t>
            </a:r>
            <a:r>
              <a:rPr lang="fr-FR" b="1" i="1" dirty="0">
                <a:solidFill>
                  <a:schemeClr val="tx1"/>
                </a:solidFill>
              </a:rPr>
              <a:t>François</a:t>
            </a:r>
            <a:r>
              <a:rPr lang="en-US" b="1" i="1" dirty="0">
                <a:solidFill>
                  <a:schemeClr val="tx1"/>
                </a:solidFill>
              </a:rPr>
              <a:t> </a:t>
            </a:r>
            <a:r>
              <a:rPr lang="en-US" b="1" i="1" dirty="0" err="1">
                <a:solidFill>
                  <a:schemeClr val="tx1"/>
                </a:solidFill>
              </a:rPr>
              <a:t>Lamarque</a:t>
            </a:r>
            <a:r>
              <a:rPr lang="en-US" b="1" i="1" dirty="0">
                <a:solidFill>
                  <a:schemeClr val="tx1"/>
                </a:solidFill>
              </a:rPr>
              <a:t>, Co-I., NCAR</a:t>
            </a:r>
            <a:endParaRPr lang="en-US" b="1" dirty="0">
              <a:solidFill>
                <a:schemeClr val="tx1"/>
              </a:solidFill>
            </a:endParaRPr>
          </a:p>
          <a:p>
            <a:r>
              <a:rPr lang="en-US" b="1" i="1" dirty="0" smtClean="0">
                <a:solidFill>
                  <a:schemeClr val="tx1"/>
                </a:solidFill>
              </a:rPr>
              <a:t>Olga </a:t>
            </a:r>
            <a:r>
              <a:rPr lang="en-US" b="1" i="1" dirty="0" err="1">
                <a:solidFill>
                  <a:schemeClr val="tx1"/>
                </a:solidFill>
              </a:rPr>
              <a:t>Pechony</a:t>
            </a:r>
            <a:r>
              <a:rPr lang="en-US" b="1" i="1" dirty="0">
                <a:solidFill>
                  <a:schemeClr val="tx1"/>
                </a:solidFill>
              </a:rPr>
              <a:t>, Co-I., Columbia University</a:t>
            </a:r>
            <a:endParaRPr lang="en-US" b="1" dirty="0">
              <a:solidFill>
                <a:schemeClr val="tx1"/>
              </a:solidFill>
            </a:endParaRPr>
          </a:p>
          <a:p>
            <a:r>
              <a:rPr lang="en-US" b="1" i="1" dirty="0" smtClean="0">
                <a:solidFill>
                  <a:schemeClr val="tx1"/>
                </a:solidFill>
              </a:rPr>
              <a:t>Drew </a:t>
            </a:r>
            <a:r>
              <a:rPr lang="en-US" b="1" i="1" dirty="0" err="1">
                <a:solidFill>
                  <a:schemeClr val="tx1"/>
                </a:solidFill>
              </a:rPr>
              <a:t>Shindell</a:t>
            </a:r>
            <a:r>
              <a:rPr lang="en-US" b="1" i="1" dirty="0">
                <a:solidFill>
                  <a:schemeClr val="tx1"/>
                </a:solidFill>
              </a:rPr>
              <a:t>, Co-I., NASA-GISS, Columbia Univ.</a:t>
            </a:r>
            <a:endParaRPr lang="en-US" b="1" dirty="0">
              <a:solidFill>
                <a:schemeClr val="tx1"/>
              </a:solidFill>
            </a:endParaRPr>
          </a:p>
          <a:p>
            <a:r>
              <a:rPr lang="en-US" b="1" i="1" dirty="0" smtClean="0">
                <a:solidFill>
                  <a:schemeClr val="tx1"/>
                </a:solidFill>
              </a:rPr>
              <a:t>Cathy </a:t>
            </a:r>
            <a:r>
              <a:rPr lang="en-US" b="1" i="1" dirty="0" err="1">
                <a:solidFill>
                  <a:schemeClr val="tx1"/>
                </a:solidFill>
              </a:rPr>
              <a:t>Clerbaux</a:t>
            </a:r>
            <a:r>
              <a:rPr lang="en-US" b="1" i="1" dirty="0">
                <a:solidFill>
                  <a:schemeClr val="tx1"/>
                </a:solidFill>
              </a:rPr>
              <a:t>, collaborator, LATMOS-IPSL, France </a:t>
            </a:r>
            <a:endParaRPr lang="en-US" b="1" dirty="0">
              <a:solidFill>
                <a:schemeClr val="tx1"/>
              </a:solidFill>
            </a:endParaRPr>
          </a:p>
          <a:p>
            <a:r>
              <a:rPr lang="fr-FR" b="1" i="1" dirty="0" smtClean="0">
                <a:solidFill>
                  <a:schemeClr val="tx1"/>
                </a:solidFill>
              </a:rPr>
              <a:t>Pierre</a:t>
            </a:r>
            <a:r>
              <a:rPr lang="fr-FR" b="1" i="1" dirty="0">
                <a:solidFill>
                  <a:schemeClr val="tx1"/>
                </a:solidFill>
              </a:rPr>
              <a:t>-François </a:t>
            </a:r>
            <a:r>
              <a:rPr lang="fr-FR" b="1" i="1" dirty="0" err="1">
                <a:solidFill>
                  <a:schemeClr val="tx1"/>
                </a:solidFill>
              </a:rPr>
              <a:t>Coheur</a:t>
            </a:r>
            <a:r>
              <a:rPr lang="fr-FR" b="1" i="1" dirty="0">
                <a:solidFill>
                  <a:schemeClr val="tx1"/>
                </a:solidFill>
              </a:rPr>
              <a:t>, </a:t>
            </a:r>
            <a:r>
              <a:rPr lang="fr-FR" b="1" i="1" dirty="0" err="1">
                <a:solidFill>
                  <a:schemeClr val="tx1"/>
                </a:solidFill>
              </a:rPr>
              <a:t>collaborator</a:t>
            </a:r>
            <a:r>
              <a:rPr lang="fr-FR" b="1" i="1" dirty="0">
                <a:solidFill>
                  <a:schemeClr val="tx1"/>
                </a:solidFill>
              </a:rPr>
              <a:t>, </a:t>
            </a:r>
            <a:r>
              <a:rPr lang="fr-FR" b="1" i="1" dirty="0" smtClean="0">
                <a:solidFill>
                  <a:schemeClr val="tx1"/>
                </a:solidFill>
              </a:rPr>
              <a:t>ULB, </a:t>
            </a:r>
            <a:r>
              <a:rPr lang="fr-FR" b="1" i="1" dirty="0" err="1" smtClean="0">
                <a:solidFill>
                  <a:schemeClr val="tx1"/>
                </a:solidFill>
              </a:rPr>
              <a:t>Belgium</a:t>
            </a:r>
            <a:endParaRPr lang="en-US" dirty="0">
              <a:solidFill>
                <a:schemeClr val="tx1"/>
              </a:solidFill>
            </a:endParaRPr>
          </a:p>
          <a:p>
            <a:r>
              <a:rPr lang="en-US" b="1" i="1" dirty="0" smtClean="0">
                <a:solidFill>
                  <a:schemeClr val="tx1"/>
                </a:solidFill>
              </a:rPr>
              <a:t>William </a:t>
            </a:r>
            <a:r>
              <a:rPr lang="en-US" b="1" i="1" dirty="0">
                <a:solidFill>
                  <a:schemeClr val="tx1"/>
                </a:solidFill>
              </a:rPr>
              <a:t>Collins, collaborator, </a:t>
            </a:r>
            <a:r>
              <a:rPr lang="en-US" b="1" i="1" dirty="0" smtClean="0">
                <a:solidFill>
                  <a:schemeClr val="tx1"/>
                </a:solidFill>
              </a:rPr>
              <a:t>Univ. </a:t>
            </a:r>
            <a:r>
              <a:rPr lang="en-US" b="1" i="1" dirty="0">
                <a:solidFill>
                  <a:schemeClr val="tx1"/>
                </a:solidFill>
              </a:rPr>
              <a:t>of California, Berkeley</a:t>
            </a:r>
            <a:endParaRPr lang="en-US" b="1" dirty="0">
              <a:solidFill>
                <a:schemeClr val="tx1"/>
              </a:solidFill>
            </a:endParaRPr>
          </a:p>
          <a:p>
            <a:r>
              <a:rPr lang="en-US" b="1" i="1" dirty="0" smtClean="0">
                <a:solidFill>
                  <a:schemeClr val="tx1"/>
                </a:solidFill>
              </a:rPr>
              <a:t>Andrew </a:t>
            </a:r>
            <a:r>
              <a:rPr lang="en-US" b="1" i="1" dirty="0" err="1">
                <a:solidFill>
                  <a:schemeClr val="tx1"/>
                </a:solidFill>
              </a:rPr>
              <a:t>Lacis</a:t>
            </a:r>
            <a:r>
              <a:rPr lang="en-US" b="1" i="1" dirty="0">
                <a:solidFill>
                  <a:schemeClr val="tx1"/>
                </a:solidFill>
              </a:rPr>
              <a:t>, collaborator, NASS-GISS</a:t>
            </a:r>
            <a:endParaRPr lang="en-US" b="1" dirty="0">
              <a:solidFill>
                <a:schemeClr val="tx1"/>
              </a:solidFill>
            </a:endParaRPr>
          </a:p>
          <a:p>
            <a:r>
              <a:rPr lang="en-US" b="1" i="1" dirty="0" smtClean="0">
                <a:solidFill>
                  <a:schemeClr val="tx1"/>
                </a:solidFill>
              </a:rPr>
              <a:t>Steve </a:t>
            </a:r>
            <a:r>
              <a:rPr lang="en-US" b="1" i="1" dirty="0">
                <a:solidFill>
                  <a:schemeClr val="tx1"/>
                </a:solidFill>
              </a:rPr>
              <a:t>Massie, collaborator, NCAR</a:t>
            </a:r>
            <a:endParaRPr lang="en-US" b="1" dirty="0">
              <a:solidFill>
                <a:schemeClr val="tx1"/>
              </a:solidFill>
            </a:endParaRPr>
          </a:p>
        </p:txBody>
      </p:sp>
      <p:sp>
        <p:nvSpPr>
          <p:cNvPr id="2" name="Rectangle 1"/>
          <p:cNvSpPr/>
          <p:nvPr/>
        </p:nvSpPr>
        <p:spPr>
          <a:xfrm>
            <a:off x="392112" y="1039425"/>
            <a:ext cx="9372600" cy="1336160"/>
          </a:xfrm>
          <a:prstGeom prst="rect">
            <a:avLst/>
          </a:prstGeom>
        </p:spPr>
        <p:txBody>
          <a:bodyPr wrap="square">
            <a:spAutoFit/>
          </a:bodyPr>
          <a:lstStyle/>
          <a:p>
            <a:r>
              <a:rPr lang="en-US" sz="2800" b="1" dirty="0">
                <a:solidFill>
                  <a:schemeClr val="tx1"/>
                </a:solidFill>
              </a:rPr>
              <a:t>Benchmarking climate model </a:t>
            </a:r>
            <a:r>
              <a:rPr lang="en-US" sz="2800" b="1" dirty="0" smtClean="0">
                <a:solidFill>
                  <a:schemeClr val="tx1"/>
                </a:solidFill>
              </a:rPr>
              <a:t>top</a:t>
            </a:r>
            <a:r>
              <a:rPr lang="en-US" sz="2800" b="1" dirty="0">
                <a:solidFill>
                  <a:schemeClr val="tx1"/>
                </a:solidFill>
              </a:rPr>
              <a:t>-of-atmosphere radiance in the 9.6</a:t>
            </a:r>
            <a:r>
              <a:rPr lang="en-US" sz="2800" b="1" dirty="0">
                <a:solidFill>
                  <a:schemeClr val="tx1"/>
                </a:solidFill>
                <a:latin typeface="Symbol"/>
              </a:rPr>
              <a:t>m</a:t>
            </a:r>
            <a:r>
              <a:rPr lang="en-US" sz="2800" b="1" dirty="0">
                <a:solidFill>
                  <a:schemeClr val="tx1"/>
                </a:solidFill>
              </a:rPr>
              <a:t>m ozone band compared to TES and IASI </a:t>
            </a:r>
            <a:r>
              <a:rPr lang="en-US" sz="2800" b="1" dirty="0" smtClean="0">
                <a:solidFill>
                  <a:schemeClr val="tx1"/>
                </a:solidFill>
              </a:rPr>
              <a:t>observations</a:t>
            </a:r>
            <a:r>
              <a:rPr lang="en-US" sz="2800" dirty="0" smtClean="0">
                <a:solidFill>
                  <a:schemeClr val="tx1"/>
                </a:solidFill>
              </a:rPr>
              <a:t>  </a:t>
            </a:r>
            <a:r>
              <a:rPr lang="en-US" sz="2000" i="1" dirty="0" smtClean="0">
                <a:solidFill>
                  <a:schemeClr val="tx1"/>
                </a:solidFill>
              </a:rPr>
              <a:t>(NASA ROSES-13 Aura S.T)</a:t>
            </a:r>
            <a:endParaRPr lang="en-US" sz="2000" i="1" dirty="0"/>
          </a:p>
        </p:txBody>
      </p:sp>
    </p:spTree>
    <p:extLst>
      <p:ext uri="{BB962C8B-B14F-4D97-AF65-F5344CB8AC3E}">
        <p14:creationId xmlns:p14="http://schemas.microsoft.com/office/powerpoint/2010/main" val="200975843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11312" y="167993"/>
            <a:ext cx="7239000" cy="671971"/>
          </a:xfrm>
        </p:spPr>
        <p:txBody>
          <a:bodyPr/>
          <a:lstStyle/>
          <a:p>
            <a:pPr algn="l" eaLnBrk="1" hangingPunct="1"/>
            <a:r>
              <a:rPr lang="en-US" sz="3600" dirty="0" smtClean="0">
                <a:ea typeface="ＭＳ Ｐゴシック" pitchFamily="26" charset="-128"/>
                <a:cs typeface="ＭＳ Ｐゴシック" pitchFamily="26" charset="-128"/>
              </a:rPr>
              <a:t>Resolved Infrared Ozone Spectru</a:t>
            </a:r>
            <a:r>
              <a:rPr lang="en-US" sz="3600" dirty="0">
                <a:ea typeface="ＭＳ Ｐゴシック" pitchFamily="26" charset="-128"/>
                <a:cs typeface="ＭＳ Ｐゴシック" pitchFamily="26" charset="-128"/>
              </a:rPr>
              <a:t>m</a:t>
            </a:r>
            <a:endParaRPr lang="en-US" sz="4000" dirty="0">
              <a:ea typeface="ＭＳ Ｐゴシック" pitchFamily="26" charset="-128"/>
              <a:cs typeface="ＭＳ Ｐゴシック" pitchFamily="26" charset="-128"/>
            </a:endParaRPr>
          </a:p>
        </p:txBody>
      </p:sp>
      <p:grpSp>
        <p:nvGrpSpPr>
          <p:cNvPr id="5" name="Group 4"/>
          <p:cNvGrpSpPr/>
          <p:nvPr/>
        </p:nvGrpSpPr>
        <p:grpSpPr>
          <a:xfrm>
            <a:off x="1001712" y="1570037"/>
            <a:ext cx="7848600" cy="4572000"/>
            <a:chOff x="3668712" y="4541837"/>
            <a:chExt cx="5516342" cy="2771881"/>
          </a:xfrm>
        </p:grpSpPr>
        <p:grpSp>
          <p:nvGrpSpPr>
            <p:cNvPr id="33816" name="Group 24"/>
            <p:cNvGrpSpPr>
              <a:grpSpLocks/>
            </p:cNvGrpSpPr>
            <p:nvPr/>
          </p:nvGrpSpPr>
          <p:grpSpPr bwMode="auto">
            <a:xfrm>
              <a:off x="3668712" y="4541837"/>
              <a:ext cx="5516342" cy="2771881"/>
              <a:chOff x="624" y="96"/>
              <a:chExt cx="3471" cy="1882"/>
            </a:xfrm>
          </p:grpSpPr>
          <p:pic>
            <p:nvPicPr>
              <p:cNvPr id="33819" name="Picture 25" descr="Run_2931_Nadir_Seq_0000805_Scan_2_1B2"/>
              <p:cNvPicPr>
                <a:picLocks noChangeAspect="1" noChangeArrowheads="1"/>
              </p:cNvPicPr>
              <p:nvPr/>
            </p:nvPicPr>
            <p:blipFill>
              <a:blip r:embed="rId3"/>
              <a:srcRect r="32401" b="48000"/>
              <a:stretch>
                <a:fillRect/>
              </a:stretch>
            </p:blipFill>
            <p:spPr bwMode="auto">
              <a:xfrm>
                <a:off x="624" y="96"/>
                <a:ext cx="3471" cy="1882"/>
              </a:xfrm>
              <a:prstGeom prst="rect">
                <a:avLst/>
              </a:prstGeom>
              <a:noFill/>
              <a:ln w="9525">
                <a:noFill/>
                <a:miter lim="800000"/>
                <a:headEnd/>
                <a:tailEnd/>
              </a:ln>
            </p:spPr>
          </p:pic>
          <p:sp>
            <p:nvSpPr>
              <p:cNvPr id="33820"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33821"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33822"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3" name="Straight Connector 2"/>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539477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 TOA O</a:t>
            </a:r>
            <a:r>
              <a:rPr lang="en-US" baseline="-25000" dirty="0" smtClean="0"/>
              <a:t>3</a:t>
            </a:r>
            <a:r>
              <a:rPr lang="en-US" dirty="0" smtClean="0"/>
              <a:t> Band Flux</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7076" b="-4744"/>
          <a:stretch/>
        </p:blipFill>
        <p:spPr bwMode="auto">
          <a:xfrm>
            <a:off x="1154112" y="1189037"/>
            <a:ext cx="7848600" cy="518160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rot="16200000">
            <a:off x="-722207" y="2989157"/>
            <a:ext cx="3135193" cy="449354"/>
          </a:xfrm>
          <a:prstGeom prst="rect">
            <a:avLst/>
          </a:prstGeom>
          <a:noFill/>
        </p:spPr>
        <p:txBody>
          <a:bodyPr wrap="none" rtlCol="0">
            <a:spAutoFit/>
          </a:bodyPr>
          <a:lstStyle/>
          <a:p>
            <a:r>
              <a:rPr lang="en-US" dirty="0" smtClean="0">
                <a:solidFill>
                  <a:schemeClr val="tx1"/>
                </a:solidFill>
              </a:rPr>
              <a:t>August 2006 Average</a:t>
            </a:r>
            <a:endParaRPr lang="en-US" dirty="0">
              <a:solidFill>
                <a:schemeClr val="tx1"/>
              </a:solidFill>
            </a:endParaRPr>
          </a:p>
        </p:txBody>
      </p:sp>
      <p:sp>
        <p:nvSpPr>
          <p:cNvPr id="5" name="TextBox 4"/>
          <p:cNvSpPr txBox="1"/>
          <p:nvPr/>
        </p:nvSpPr>
        <p:spPr>
          <a:xfrm>
            <a:off x="544512" y="6523037"/>
            <a:ext cx="9156273" cy="803912"/>
          </a:xfrm>
          <a:prstGeom prst="rect">
            <a:avLst/>
          </a:prstGeom>
          <a:noFill/>
        </p:spPr>
        <p:txBody>
          <a:bodyPr wrap="square" rtlCol="0">
            <a:spAutoFit/>
          </a:bodyPr>
          <a:lstStyle/>
          <a:p>
            <a:r>
              <a:rPr lang="en-US" dirty="0" smtClean="0">
                <a:solidFill>
                  <a:schemeClr val="tx1"/>
                </a:solidFill>
              </a:rPr>
              <a:t>This is a fundamental quantity, predicted by climate models, but never tested against observations.  </a:t>
            </a:r>
            <a:endParaRPr lang="en-US" dirty="0">
              <a:solidFill>
                <a:schemeClr val="tx1"/>
              </a:solidFill>
            </a:endParaRPr>
          </a:p>
        </p:txBody>
      </p:sp>
    </p:spTree>
    <p:extLst>
      <p:ext uri="{BB962C8B-B14F-4D97-AF65-F5344CB8AC3E}">
        <p14:creationId xmlns:p14="http://schemas.microsoft.com/office/powerpoint/2010/main" val="38815621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Model-TES IRK Differences</a:t>
            </a:r>
            <a:endParaRPr lang="en-US" dirty="0"/>
          </a:p>
        </p:txBody>
      </p:sp>
      <p:sp>
        <p:nvSpPr>
          <p:cNvPr id="5" name="TextBox 4"/>
          <p:cNvSpPr txBox="1"/>
          <p:nvPr/>
        </p:nvSpPr>
        <p:spPr>
          <a:xfrm>
            <a:off x="1801072" y="6100125"/>
            <a:ext cx="6896840" cy="803912"/>
          </a:xfrm>
          <a:prstGeom prst="rect">
            <a:avLst/>
          </a:prstGeom>
          <a:noFill/>
        </p:spPr>
        <p:txBody>
          <a:bodyPr wrap="none" rtlCol="0">
            <a:spAutoFit/>
          </a:bodyPr>
          <a:lstStyle/>
          <a:p>
            <a:r>
              <a:rPr lang="en-US" dirty="0" smtClean="0">
                <a:solidFill>
                  <a:schemeClr val="tx1"/>
                </a:solidFill>
              </a:rPr>
              <a:t>Zonal averages: GISS RTM TOA flux sensitivity </a:t>
            </a:r>
          </a:p>
          <a:p>
            <a:r>
              <a:rPr lang="en-US" dirty="0" smtClean="0">
                <a:solidFill>
                  <a:schemeClr val="tx1"/>
                </a:solidFill>
              </a:rPr>
              <a:t>and TES IRKs applied to same model differences</a:t>
            </a:r>
          </a:p>
        </p:txBody>
      </p:sp>
      <p:pic>
        <p:nvPicPr>
          <p:cNvPr id="14" name="Picture 13"/>
          <p:cNvPicPr/>
          <p:nvPr/>
        </p:nvPicPr>
        <p:blipFill rotWithShape="1">
          <a:blip r:embed="rId2">
            <a:extLst>
              <a:ext uri="{28A0092B-C50C-407E-A947-70E740481C1C}">
                <a14:useLocalDpi xmlns:a14="http://schemas.microsoft.com/office/drawing/2010/main" val="0"/>
              </a:ext>
            </a:extLst>
          </a:blip>
          <a:srcRect l="3292" r="3433"/>
          <a:stretch/>
        </p:blipFill>
        <p:spPr bwMode="auto">
          <a:xfrm>
            <a:off x="1687512" y="1341437"/>
            <a:ext cx="6781800" cy="396240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404188" y="5151437"/>
            <a:ext cx="2083924" cy="449354"/>
          </a:xfrm>
          <a:prstGeom prst="rect">
            <a:avLst/>
          </a:prstGeom>
          <a:noFill/>
        </p:spPr>
        <p:txBody>
          <a:bodyPr wrap="none" rtlCol="0">
            <a:spAutoFit/>
          </a:bodyPr>
          <a:lstStyle/>
          <a:p>
            <a:r>
              <a:rPr lang="en-US" dirty="0" smtClean="0">
                <a:solidFill>
                  <a:schemeClr val="tx1"/>
                </a:solidFill>
              </a:rPr>
              <a:t>Latitude (</a:t>
            </a:r>
            <a:r>
              <a:rPr lang="en-US" dirty="0" err="1" smtClean="0">
                <a:solidFill>
                  <a:schemeClr val="tx1"/>
                </a:solidFill>
              </a:rPr>
              <a:t>deg</a:t>
            </a:r>
            <a:r>
              <a:rPr lang="en-US" dirty="0" smtClean="0">
                <a:solidFill>
                  <a:schemeClr val="tx1"/>
                </a:solidFill>
              </a:rPr>
              <a:t>)</a:t>
            </a:r>
            <a:endParaRPr lang="en-US" dirty="0">
              <a:solidFill>
                <a:schemeClr val="tx1"/>
              </a:solidFill>
            </a:endParaRPr>
          </a:p>
        </p:txBody>
      </p:sp>
      <p:sp>
        <p:nvSpPr>
          <p:cNvPr id="16" name="TextBox 15"/>
          <p:cNvSpPr txBox="1"/>
          <p:nvPr/>
        </p:nvSpPr>
        <p:spPr>
          <a:xfrm rot="16200000">
            <a:off x="1005663" y="3097931"/>
            <a:ext cx="1066742" cy="449354"/>
          </a:xfrm>
          <a:prstGeom prst="rect">
            <a:avLst/>
          </a:prstGeom>
          <a:noFill/>
        </p:spPr>
        <p:txBody>
          <a:bodyPr wrap="none" rtlCol="0">
            <a:spAutoFit/>
          </a:bodyPr>
          <a:lstStyle/>
          <a:p>
            <a:r>
              <a:rPr lang="en-US" b="1" i="1" dirty="0">
                <a:solidFill>
                  <a:schemeClr val="tx1"/>
                </a:solidFill>
                <a:latin typeface="Symbol"/>
              </a:rPr>
              <a:t>D</a:t>
            </a:r>
            <a:r>
              <a:rPr lang="en-US" b="1" i="1" baseline="-25000" dirty="0">
                <a:solidFill>
                  <a:schemeClr val="tx1"/>
                </a:solidFill>
              </a:rPr>
              <a:t>LWRE</a:t>
            </a:r>
            <a:r>
              <a:rPr lang="en-US" b="1" i="1" dirty="0">
                <a:solidFill>
                  <a:schemeClr val="tx1"/>
                </a:solidFill>
              </a:rPr>
              <a:t> </a:t>
            </a:r>
            <a:endParaRPr lang="en-US" dirty="0">
              <a:solidFill>
                <a:schemeClr val="tx1"/>
              </a:solidFill>
            </a:endParaRPr>
          </a:p>
        </p:txBody>
      </p:sp>
      <p:sp>
        <p:nvSpPr>
          <p:cNvPr id="17" name="TextBox 16"/>
          <p:cNvSpPr txBox="1"/>
          <p:nvPr/>
        </p:nvSpPr>
        <p:spPr>
          <a:xfrm rot="16200000">
            <a:off x="7702159" y="3861191"/>
            <a:ext cx="1952120" cy="265413"/>
          </a:xfrm>
          <a:prstGeom prst="rect">
            <a:avLst/>
          </a:prstGeom>
          <a:noFill/>
        </p:spPr>
        <p:txBody>
          <a:bodyPr wrap="none" lIns="100794" tIns="50397" rIns="100794" bIns="50397" rtlCol="0">
            <a:spAutoFit/>
          </a:bodyPr>
          <a:lstStyle/>
          <a:p>
            <a:r>
              <a:rPr lang="en-US" sz="1100" dirty="0" smtClean="0">
                <a:solidFill>
                  <a:srgbClr val="000000"/>
                </a:solidFill>
              </a:rPr>
              <a:t>Bowman et al., ACPD, 2013</a:t>
            </a:r>
            <a:endParaRPr lang="en-US" sz="1100" dirty="0">
              <a:solidFill>
                <a:srgbClr val="000000"/>
              </a:solidFill>
            </a:endParaRPr>
          </a:p>
        </p:txBody>
      </p:sp>
    </p:spTree>
    <p:extLst>
      <p:ext uri="{BB962C8B-B14F-4D97-AF65-F5344CB8AC3E}">
        <p14:creationId xmlns:p14="http://schemas.microsoft.com/office/powerpoint/2010/main" val="159370167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Model-Model LWRE Differences</a:t>
            </a:r>
            <a:endParaRPr lang="en-US" dirty="0"/>
          </a:p>
        </p:txBody>
      </p:sp>
      <p:sp>
        <p:nvSpPr>
          <p:cNvPr id="5" name="TextBox 4"/>
          <p:cNvSpPr txBox="1"/>
          <p:nvPr/>
        </p:nvSpPr>
        <p:spPr>
          <a:xfrm>
            <a:off x="1535112" y="6523037"/>
            <a:ext cx="7225055" cy="803912"/>
          </a:xfrm>
          <a:prstGeom prst="rect">
            <a:avLst/>
          </a:prstGeom>
          <a:noFill/>
        </p:spPr>
        <p:txBody>
          <a:bodyPr wrap="none" rtlCol="0">
            <a:spAutoFit/>
          </a:bodyPr>
          <a:lstStyle/>
          <a:p>
            <a:pPr marL="342900" indent="-342900">
              <a:buFont typeface="Arial"/>
              <a:buChar char="•"/>
            </a:pPr>
            <a:r>
              <a:rPr lang="en-US" dirty="0" smtClean="0">
                <a:solidFill>
                  <a:schemeClr val="tx1"/>
                </a:solidFill>
              </a:rPr>
              <a:t>Same atmosphere and surface conditions</a:t>
            </a:r>
          </a:p>
          <a:p>
            <a:pPr marL="342900" indent="-342900">
              <a:buFont typeface="Arial"/>
              <a:buChar char="•"/>
            </a:pPr>
            <a:r>
              <a:rPr lang="en-US" dirty="0" smtClean="0">
                <a:solidFill>
                  <a:schemeClr val="tx1"/>
                </a:solidFill>
              </a:rPr>
              <a:t>Large differences for both clear and all-sky cases</a:t>
            </a:r>
            <a:endParaRPr lang="en-US" dirty="0">
              <a:solidFill>
                <a:schemeClr val="tx1"/>
              </a:solidFill>
            </a:endParaRPr>
          </a:p>
        </p:txBody>
      </p:sp>
      <p:grpSp>
        <p:nvGrpSpPr>
          <p:cNvPr id="12" name="Group 11"/>
          <p:cNvGrpSpPr/>
          <p:nvPr/>
        </p:nvGrpSpPr>
        <p:grpSpPr>
          <a:xfrm>
            <a:off x="925512" y="1417637"/>
            <a:ext cx="8001000" cy="4876800"/>
            <a:chOff x="925512" y="1417637"/>
            <a:chExt cx="8001000" cy="4876800"/>
          </a:xfrm>
        </p:grpSpPr>
        <p:pic>
          <p:nvPicPr>
            <p:cNvPr id="4" name="Picture 3"/>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176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1702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64112" y="34750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rot="16200000">
            <a:off x="8197759" y="4319001"/>
            <a:ext cx="1643266" cy="265413"/>
          </a:xfrm>
          <a:prstGeom prst="rect">
            <a:avLst/>
          </a:prstGeom>
          <a:noFill/>
        </p:spPr>
        <p:txBody>
          <a:bodyPr wrap="none" lIns="100794" tIns="50397" rIns="100794" bIns="50397" rtlCol="0">
            <a:spAutoFit/>
          </a:bodyPr>
          <a:lstStyle/>
          <a:p>
            <a:r>
              <a:rPr lang="en-US" sz="1100" dirty="0" smtClean="0">
                <a:solidFill>
                  <a:srgbClr val="000000"/>
                </a:solidFill>
              </a:rPr>
              <a:t>From A. Conley, NCAR</a:t>
            </a:r>
            <a:endParaRPr lang="en-US" sz="1100" dirty="0">
              <a:solidFill>
                <a:srgbClr val="000000"/>
              </a:solidFill>
            </a:endParaRPr>
          </a:p>
        </p:txBody>
      </p:sp>
    </p:spTree>
    <p:extLst>
      <p:ext uri="{BB962C8B-B14F-4D97-AF65-F5344CB8AC3E}">
        <p14:creationId xmlns:p14="http://schemas.microsoft.com/office/powerpoint/2010/main" val="42806029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Benchmarking O</a:t>
            </a:r>
            <a:r>
              <a:rPr lang="en-US" baseline="-25000" dirty="0" smtClean="0"/>
              <a:t>3</a:t>
            </a:r>
            <a:r>
              <a:rPr lang="en-US" dirty="0" smtClean="0"/>
              <a:t> band TOA flux</a:t>
            </a:r>
            <a:endParaRPr lang="en-US" dirty="0"/>
          </a:p>
        </p:txBody>
      </p:sp>
      <p:sp>
        <p:nvSpPr>
          <p:cNvPr id="3" name="Rectangle 2"/>
          <p:cNvSpPr/>
          <p:nvPr/>
        </p:nvSpPr>
        <p:spPr>
          <a:xfrm>
            <a:off x="315912" y="1036637"/>
            <a:ext cx="7696200" cy="3994940"/>
          </a:xfrm>
          <a:prstGeom prst="rect">
            <a:avLst/>
          </a:prstGeom>
        </p:spPr>
        <p:txBody>
          <a:bodyPr wrap="square">
            <a:spAutoFit/>
          </a:bodyPr>
          <a:lstStyle/>
          <a:p>
            <a:r>
              <a:rPr lang="en-US" dirty="0" smtClean="0">
                <a:solidFill>
                  <a:schemeClr val="tx1"/>
                </a:solidFill>
              </a:rPr>
              <a:t>The </a:t>
            </a:r>
            <a:r>
              <a:rPr lang="en-US" dirty="0">
                <a:solidFill>
                  <a:schemeClr val="tx1"/>
                </a:solidFill>
              </a:rPr>
              <a:t>proposal addresses two primary science questions</a:t>
            </a:r>
            <a:r>
              <a:rPr lang="en-US" dirty="0" smtClean="0">
                <a:solidFill>
                  <a:schemeClr val="tx1"/>
                </a:solidFill>
              </a:rPr>
              <a:t>:</a:t>
            </a:r>
          </a:p>
          <a:p>
            <a:endParaRPr lang="en-US" dirty="0">
              <a:solidFill>
                <a:schemeClr val="tx1"/>
              </a:solidFill>
            </a:endParaRPr>
          </a:p>
          <a:p>
            <a:pPr marL="457200" lvl="0" indent="-457200">
              <a:buAutoNum type="arabicParenR"/>
            </a:pPr>
            <a:r>
              <a:rPr lang="en-US" b="1" i="1" dirty="0" smtClean="0">
                <a:solidFill>
                  <a:schemeClr val="tx1"/>
                </a:solidFill>
              </a:rPr>
              <a:t>What </a:t>
            </a:r>
            <a:r>
              <a:rPr lang="en-US" b="1" i="1" dirty="0">
                <a:solidFill>
                  <a:schemeClr val="tx1"/>
                </a:solidFill>
              </a:rPr>
              <a:t>is the bias in IPCC climate model predictions of present day top-of-atmosphere (TOA) flux in the 9.6mm ozone band</a:t>
            </a:r>
            <a:r>
              <a:rPr lang="en-US" b="1" i="1" dirty="0" smtClean="0">
                <a:solidFill>
                  <a:schemeClr val="tx1"/>
                </a:solidFill>
              </a:rPr>
              <a:t>?</a:t>
            </a:r>
          </a:p>
          <a:p>
            <a:pPr lvl="0"/>
            <a:endParaRPr lang="en-US" b="1" i="1" dirty="0" smtClean="0">
              <a:solidFill>
                <a:schemeClr val="tx1"/>
              </a:solidFill>
            </a:endParaRPr>
          </a:p>
          <a:p>
            <a:pPr marL="457200" lvl="0" indent="-457200">
              <a:buAutoNum type="arabicParenR"/>
            </a:pPr>
            <a:r>
              <a:rPr lang="en-US" b="1" i="1" dirty="0" smtClean="0">
                <a:solidFill>
                  <a:schemeClr val="tx1"/>
                </a:solidFill>
              </a:rPr>
              <a:t>What is the impact of an ozone band TOA flux bias on present day tropospheric ozone flux sensitivity and pre-industrial to present day ozone </a:t>
            </a:r>
            <a:r>
              <a:rPr lang="en-US" b="1" i="1" dirty="0" err="1" smtClean="0">
                <a:solidFill>
                  <a:schemeClr val="tx1"/>
                </a:solidFill>
              </a:rPr>
              <a:t>radiative</a:t>
            </a:r>
            <a:r>
              <a:rPr lang="en-US" b="1" i="1" dirty="0" smtClean="0">
                <a:solidFill>
                  <a:schemeClr val="tx1"/>
                </a:solidFill>
              </a:rPr>
              <a:t> forcing estimates?</a:t>
            </a:r>
          </a:p>
        </p:txBody>
      </p:sp>
      <p:pic>
        <p:nvPicPr>
          <p:cNvPr id="4" name="Picture 3"/>
          <p:cNvPicPr/>
          <p:nvPr/>
        </p:nvPicPr>
        <p:blipFill rotWithShape="1">
          <a:blip r:embed="rId2">
            <a:extLst>
              <a:ext uri="{28A0092B-C50C-407E-A947-70E740481C1C}">
                <a14:useLocalDpi xmlns:a14="http://schemas.microsoft.com/office/drawing/2010/main" val="0"/>
              </a:ext>
            </a:extLst>
          </a:blip>
          <a:srcRect t="7076" b="-4744"/>
          <a:stretch/>
        </p:blipFill>
        <p:spPr bwMode="auto">
          <a:xfrm>
            <a:off x="7859712" y="1951037"/>
            <a:ext cx="1905000" cy="1524000"/>
          </a:xfrm>
          <a:prstGeom prst="rect">
            <a:avLst/>
          </a:prstGeom>
          <a:noFill/>
          <a:ln>
            <a:noFill/>
          </a:ln>
          <a:extLst>
            <a:ext uri="{53640926-AAD7-44d8-BBD7-CCE9431645EC}">
              <a14:shadowObscured xmlns:a14="http://schemas.microsoft.com/office/drawing/2010/main"/>
            </a:ext>
          </a:extLst>
        </p:spPr>
      </p:pic>
      <p:grpSp>
        <p:nvGrpSpPr>
          <p:cNvPr id="5" name="Group 4"/>
          <p:cNvGrpSpPr/>
          <p:nvPr/>
        </p:nvGrpSpPr>
        <p:grpSpPr>
          <a:xfrm>
            <a:off x="7554912" y="3627437"/>
            <a:ext cx="2286000" cy="1447800"/>
            <a:chOff x="925512" y="1417637"/>
            <a:chExt cx="8001000" cy="4876800"/>
          </a:xfrm>
        </p:grpSpPr>
        <p:pic>
          <p:nvPicPr>
            <p:cNvPr id="6" name="Picture 5"/>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176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1702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64112" y="34750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620712" y="5151437"/>
            <a:ext cx="8839200" cy="803912"/>
          </a:xfrm>
          <a:prstGeom prst="rect">
            <a:avLst/>
          </a:prstGeom>
          <a:noFill/>
        </p:spPr>
        <p:txBody>
          <a:bodyPr wrap="square" rtlCol="0">
            <a:spAutoFit/>
          </a:bodyPr>
          <a:lstStyle/>
          <a:p>
            <a:pPr lvl="0"/>
            <a:r>
              <a:rPr lang="en-US" b="1" i="1" dirty="0">
                <a:solidFill>
                  <a:schemeClr val="tx1"/>
                </a:solidFill>
              </a:rPr>
              <a:t>These will be tested with CAM-</a:t>
            </a:r>
            <a:r>
              <a:rPr lang="en-US" b="1" i="1" dirty="0" err="1">
                <a:solidFill>
                  <a:schemeClr val="tx1"/>
                </a:solidFill>
              </a:rPr>
              <a:t>chem</a:t>
            </a:r>
            <a:r>
              <a:rPr lang="en-US" b="1" i="1" dirty="0">
                <a:solidFill>
                  <a:schemeClr val="tx1"/>
                </a:solidFill>
              </a:rPr>
              <a:t>, RRTMG and GISS RT models using TES and IASI TOA flux and </a:t>
            </a:r>
            <a:r>
              <a:rPr lang="en-US" b="1" i="1" dirty="0" smtClean="0">
                <a:solidFill>
                  <a:schemeClr val="tx1"/>
                </a:solidFill>
              </a:rPr>
              <a:t>IRKs</a:t>
            </a:r>
            <a:endParaRPr lang="en-US" b="1" i="1" dirty="0">
              <a:solidFill>
                <a:schemeClr val="tx1"/>
              </a:solidFill>
            </a:endParaRPr>
          </a:p>
        </p:txBody>
      </p:sp>
    </p:spTree>
    <p:extLst>
      <p:ext uri="{BB962C8B-B14F-4D97-AF65-F5344CB8AC3E}">
        <p14:creationId xmlns:p14="http://schemas.microsoft.com/office/powerpoint/2010/main" val="152248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0078" y="2687885"/>
            <a:ext cx="8568531" cy="1501435"/>
          </a:xfrm>
        </p:spPr>
        <p:txBody>
          <a:bodyPr/>
          <a:lstStyle/>
          <a:p>
            <a:r>
              <a:rPr lang="en-US" dirty="0" smtClean="0">
                <a:solidFill>
                  <a:srgbClr val="000000"/>
                </a:solidFill>
              </a:rPr>
              <a:t>WHAT are the potential feedbacks to Ozone TOA Flux </a:t>
            </a:r>
            <a:br>
              <a:rPr lang="en-US" dirty="0" smtClean="0">
                <a:solidFill>
                  <a:srgbClr val="000000"/>
                </a:solidFill>
              </a:rPr>
            </a:br>
            <a:r>
              <a:rPr lang="en-US" dirty="0" smtClean="0">
                <a:solidFill>
                  <a:srgbClr val="000000"/>
                </a:solidFill>
              </a:rPr>
              <a:t>from changes in Water Vapor?</a:t>
            </a:r>
            <a:endParaRPr lang="en-US" dirty="0">
              <a:solidFill>
                <a:srgbClr val="000000"/>
              </a:solidFill>
            </a:endParaRPr>
          </a:p>
        </p:txBody>
      </p:sp>
    </p:spTree>
    <p:extLst>
      <p:ext uri="{BB962C8B-B14F-4D97-AF65-F5344CB8AC3E}">
        <p14:creationId xmlns:p14="http://schemas.microsoft.com/office/powerpoint/2010/main" val="39004170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9"/>
          <p:cNvSpPr txBox="1">
            <a:spLocks noChangeArrowheads="1"/>
          </p:cNvSpPr>
          <p:nvPr/>
        </p:nvSpPr>
        <p:spPr bwMode="auto">
          <a:xfrm rot="16200000">
            <a:off x="89168" y="5543774"/>
            <a:ext cx="1238603" cy="270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83" name="TextBox 18"/>
          <p:cNvSpPr txBox="1">
            <a:spLocks noChangeArrowheads="1"/>
          </p:cNvSpPr>
          <p:nvPr/>
        </p:nvSpPr>
        <p:spPr bwMode="auto">
          <a:xfrm rot="16200000">
            <a:off x="-48485" y="2239237"/>
            <a:ext cx="1456839" cy="270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30" name="Title 1"/>
          <p:cNvSpPr txBox="1">
            <a:spLocks/>
          </p:cNvSpPr>
          <p:nvPr/>
        </p:nvSpPr>
        <p:spPr bwMode="auto">
          <a:xfrm>
            <a:off x="461962" y="0"/>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grpSp>
        <p:nvGrpSpPr>
          <p:cNvPr id="20" name="Group 19"/>
          <p:cNvGrpSpPr/>
          <p:nvPr/>
        </p:nvGrpSpPr>
        <p:grpSpPr>
          <a:xfrm>
            <a:off x="315912" y="1036637"/>
            <a:ext cx="4563981" cy="6446838"/>
            <a:chOff x="544512" y="1036637"/>
            <a:chExt cx="4563981" cy="6446838"/>
          </a:xfrm>
        </p:grpSpPr>
        <p:grpSp>
          <p:nvGrpSpPr>
            <p:cNvPr id="21" name="Group 20"/>
            <p:cNvGrpSpPr/>
            <p:nvPr/>
          </p:nvGrpSpPr>
          <p:grpSpPr>
            <a:xfrm>
              <a:off x="544512" y="1036637"/>
              <a:ext cx="4563981" cy="6446838"/>
              <a:chOff x="544512" y="1036637"/>
              <a:chExt cx="4563981" cy="6446838"/>
            </a:xfrm>
          </p:grpSpPr>
          <p:grpSp>
            <p:nvGrpSpPr>
              <p:cNvPr id="23" name="Group 26"/>
              <p:cNvGrpSpPr>
                <a:grpSpLocks/>
              </p:cNvGrpSpPr>
              <p:nvPr/>
            </p:nvGrpSpPr>
            <p:grpSpPr bwMode="auto">
              <a:xfrm>
                <a:off x="573376" y="4391792"/>
                <a:ext cx="4535117" cy="3091683"/>
                <a:chOff x="11396" y="3544883"/>
                <a:chExt cx="4649504" cy="3296861"/>
              </a:xfrm>
            </p:grpSpPr>
            <p:grpSp>
              <p:nvGrpSpPr>
                <p:cNvPr id="32" name="Group 22"/>
                <p:cNvGrpSpPr>
                  <a:grpSpLocks/>
                </p:cNvGrpSpPr>
                <p:nvPr/>
              </p:nvGrpSpPr>
              <p:grpSpPr bwMode="auto">
                <a:xfrm>
                  <a:off x="11396" y="3544883"/>
                  <a:ext cx="4649504" cy="3186112"/>
                  <a:chOff x="11396" y="3544883"/>
                  <a:chExt cx="4649504" cy="3186112"/>
                </a:xfrm>
              </p:grpSpPr>
              <p:pic>
                <p:nvPicPr>
                  <p:cNvPr id="35" name="Picture 6" descr="H2O_lnVMR_jacobia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37" name="TextBox 36"/>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8"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34"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nvGrpSpPr>
              <p:cNvPr id="24" name="Group 29"/>
              <p:cNvGrpSpPr>
                <a:grpSpLocks/>
              </p:cNvGrpSpPr>
              <p:nvPr/>
            </p:nvGrpSpPr>
            <p:grpSpPr bwMode="auto">
              <a:xfrm>
                <a:off x="544512" y="1036637"/>
                <a:ext cx="4563981" cy="3396643"/>
                <a:chOff x="-18723" y="-8467"/>
                <a:chExt cx="4679623" cy="3622626"/>
              </a:xfrm>
            </p:grpSpPr>
            <p:grpSp>
              <p:nvGrpSpPr>
                <p:cNvPr id="25" name="Group 21"/>
                <p:cNvGrpSpPr>
                  <a:grpSpLocks/>
                </p:cNvGrpSpPr>
                <p:nvPr/>
              </p:nvGrpSpPr>
              <p:grpSpPr bwMode="auto">
                <a:xfrm>
                  <a:off x="-18723" y="-8467"/>
                  <a:ext cx="4679623" cy="3517900"/>
                  <a:chOff x="-18723" y="0"/>
                  <a:chExt cx="4679623" cy="3517900"/>
                </a:xfrm>
              </p:grpSpPr>
              <p:pic>
                <p:nvPicPr>
                  <p:cNvPr id="27"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29"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1"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26"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sp>
          <p:nvSpPr>
            <p:cNvPr id="22" name="TextBox 21"/>
            <p:cNvSpPr txBox="1"/>
            <p:nvPr/>
          </p:nvSpPr>
          <p:spPr>
            <a:xfrm>
              <a:off x="4091758" y="4465637"/>
              <a:ext cx="872354" cy="449354"/>
            </a:xfrm>
            <a:prstGeom prst="rect">
              <a:avLst/>
            </a:prstGeom>
            <a:noFill/>
          </p:spPr>
          <p:txBody>
            <a:bodyPr wrap="none" rtlCol="0">
              <a:spAutoFit/>
            </a:bodyPr>
            <a:lstStyle/>
            <a:p>
              <a:r>
                <a:rPr lang="en-US" dirty="0" smtClean="0"/>
                <a:t>65°N</a:t>
              </a:r>
              <a:endParaRPr lang="en-US" dirty="0"/>
            </a:p>
          </p:txBody>
        </p:sp>
      </p:grpSp>
      <p:pic>
        <p:nvPicPr>
          <p:cNvPr id="6" name="Picture 5" descr="R4700_6.2lat_logO3_jac.tiff"/>
          <p:cNvPicPr>
            <a:picLocks noChangeAspect="1"/>
          </p:cNvPicPr>
          <p:nvPr/>
        </p:nvPicPr>
        <p:blipFill rotWithShape="1">
          <a:blip r:embed="rId5">
            <a:extLst>
              <a:ext uri="{28A0092B-C50C-407E-A947-70E740481C1C}">
                <a14:useLocalDpi xmlns:a14="http://schemas.microsoft.com/office/drawing/2010/main" val="0"/>
              </a:ext>
            </a:extLst>
          </a:blip>
          <a:srcRect l="5543"/>
          <a:stretch/>
        </p:blipFill>
        <p:spPr>
          <a:xfrm>
            <a:off x="5268912" y="1036637"/>
            <a:ext cx="4528548" cy="3276600"/>
          </a:xfrm>
          <a:prstGeom prst="rect">
            <a:avLst/>
          </a:prstGeom>
        </p:spPr>
      </p:pic>
      <p:sp>
        <p:nvSpPr>
          <p:cNvPr id="39" name="TextBox 28"/>
          <p:cNvSpPr txBox="1">
            <a:spLocks noChangeArrowheads="1"/>
          </p:cNvSpPr>
          <p:nvPr/>
        </p:nvSpPr>
        <p:spPr bwMode="auto">
          <a:xfrm>
            <a:off x="6792912" y="4148345"/>
            <a:ext cx="1722569" cy="241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pic>
        <p:nvPicPr>
          <p:cNvPr id="7" name="Picture 6" descr="R4700_6.2lat_logH2O_jac.tiff"/>
          <p:cNvPicPr>
            <a:picLocks noChangeAspect="1"/>
          </p:cNvPicPr>
          <p:nvPr/>
        </p:nvPicPr>
        <p:blipFill rotWithShape="1">
          <a:blip r:embed="rId6">
            <a:extLst>
              <a:ext uri="{28A0092B-C50C-407E-A947-70E740481C1C}">
                <a14:useLocalDpi xmlns:a14="http://schemas.microsoft.com/office/drawing/2010/main" val="0"/>
              </a:ext>
            </a:extLst>
          </a:blip>
          <a:srcRect l="4284" t="2591"/>
          <a:stretch/>
        </p:blipFill>
        <p:spPr>
          <a:xfrm>
            <a:off x="5192712" y="4465637"/>
            <a:ext cx="4572000" cy="2967037"/>
          </a:xfrm>
          <a:prstGeom prst="rect">
            <a:avLst/>
          </a:prstGeom>
        </p:spPr>
      </p:pic>
      <p:sp>
        <p:nvSpPr>
          <p:cNvPr id="40" name="TextBox 23"/>
          <p:cNvSpPr txBox="1">
            <a:spLocks noChangeArrowheads="1"/>
          </p:cNvSpPr>
          <p:nvPr/>
        </p:nvSpPr>
        <p:spPr bwMode="auto">
          <a:xfrm>
            <a:off x="6792912" y="7282739"/>
            <a:ext cx="1565243" cy="23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sp>
        <p:nvSpPr>
          <p:cNvPr id="41" name="TextBox 40"/>
          <p:cNvSpPr txBox="1"/>
          <p:nvPr/>
        </p:nvSpPr>
        <p:spPr>
          <a:xfrm>
            <a:off x="8654448" y="4465637"/>
            <a:ext cx="957864" cy="449354"/>
          </a:xfrm>
          <a:prstGeom prst="rect">
            <a:avLst/>
          </a:prstGeom>
          <a:noFill/>
        </p:spPr>
        <p:txBody>
          <a:bodyPr wrap="none" rtlCol="0">
            <a:spAutoFit/>
          </a:bodyPr>
          <a:lstStyle/>
          <a:p>
            <a:r>
              <a:rPr lang="en-US" dirty="0" smtClean="0"/>
              <a:t>6.2°N</a:t>
            </a:r>
            <a:endParaRPr lang="en-US" dirty="0"/>
          </a:p>
        </p:txBody>
      </p:sp>
    </p:spTree>
    <p:extLst>
      <p:ext uri="{BB962C8B-B14F-4D97-AF65-F5344CB8AC3E}">
        <p14:creationId xmlns:p14="http://schemas.microsoft.com/office/powerpoint/2010/main" val="2455511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err="1" smtClean="0">
                <a:solidFill>
                  <a:srgbClr val="000000"/>
                </a:solidFill>
              </a:rPr>
              <a:t>WHAt</a:t>
            </a:r>
            <a:r>
              <a:rPr lang="en-US" dirty="0" smtClean="0">
                <a:solidFill>
                  <a:srgbClr val="000000"/>
                </a:solidFill>
              </a:rPr>
              <a:t> IS the role of tropospheric ozone in </a:t>
            </a:r>
            <a:br>
              <a:rPr lang="en-US" dirty="0" smtClean="0">
                <a:solidFill>
                  <a:srgbClr val="000000"/>
                </a:solidFill>
              </a:rPr>
            </a:br>
            <a:r>
              <a:rPr lang="en-US" dirty="0" smtClean="0">
                <a:solidFill>
                  <a:srgbClr val="000000"/>
                </a:solidFill>
              </a:rPr>
              <a:t>climate?</a:t>
            </a:r>
            <a:endParaRPr lang="en-US" dirty="0">
              <a:solidFill>
                <a:srgbClr val="000000"/>
              </a:solidFill>
            </a:endParaRPr>
          </a:p>
        </p:txBody>
      </p:sp>
    </p:spTree>
    <p:extLst>
      <p:ext uri="{BB962C8B-B14F-4D97-AF65-F5344CB8AC3E}">
        <p14:creationId xmlns:p14="http://schemas.microsoft.com/office/powerpoint/2010/main" val="3526123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sp>
        <p:nvSpPr>
          <p:cNvPr id="4" name="TextBox 3"/>
          <p:cNvSpPr txBox="1"/>
          <p:nvPr/>
        </p:nvSpPr>
        <p:spPr>
          <a:xfrm>
            <a:off x="239712" y="6142037"/>
            <a:ext cx="9629911" cy="980781"/>
          </a:xfrm>
          <a:prstGeom prst="rect">
            <a:avLst/>
          </a:prstGeom>
          <a:solidFill>
            <a:schemeClr val="bg2">
              <a:lumMod val="75000"/>
              <a:alpha val="60000"/>
            </a:schemeClr>
          </a:solidFill>
          <a:ln>
            <a:solidFill>
              <a:schemeClr val="tx2"/>
            </a:solidFill>
          </a:ln>
        </p:spPr>
        <p:txBody>
          <a:bodyPr wrap="square" rtlCol="0">
            <a:spAutoFit/>
          </a:bodyPr>
          <a:lstStyle/>
          <a:p>
            <a:r>
              <a:rPr lang="en-US" sz="2000" dirty="0" smtClean="0">
                <a:solidFill>
                  <a:schemeClr val="tx1"/>
                </a:solidFill>
              </a:rPr>
              <a:t>Understanding the feedback of water vapor on ozone RF (more water = less O</a:t>
            </a:r>
            <a:r>
              <a:rPr lang="en-US" sz="2000" baseline="-25000" dirty="0" smtClean="0">
                <a:solidFill>
                  <a:schemeClr val="tx1"/>
                </a:solidFill>
              </a:rPr>
              <a:t>3</a:t>
            </a:r>
            <a:r>
              <a:rPr lang="en-US" sz="2000" dirty="0" smtClean="0">
                <a:solidFill>
                  <a:schemeClr val="tx1"/>
                </a:solidFill>
              </a:rPr>
              <a:t> RF) due to changes in the hydrological cycle from climate change will require the long-term measurements of IASI (A,B,C) and IASI-NG</a:t>
            </a:r>
            <a:endParaRPr lang="en-US" sz="2000" dirty="0">
              <a:solidFill>
                <a:schemeClr val="tx1"/>
              </a:solidFill>
            </a:endParaRPr>
          </a:p>
        </p:txBody>
      </p:sp>
      <p:pic>
        <p:nvPicPr>
          <p:cNvPr id="7" name="Picture 6" descr="AVG06_H2O_radfrc_i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 y="1570038"/>
            <a:ext cx="6096000" cy="4038600"/>
          </a:xfrm>
          <a:prstGeom prst="rect">
            <a:avLst/>
          </a:prstGeom>
        </p:spPr>
      </p:pic>
      <p:sp>
        <p:nvSpPr>
          <p:cNvPr id="8" name="TextBox 7"/>
          <p:cNvSpPr txBox="1"/>
          <p:nvPr/>
        </p:nvSpPr>
        <p:spPr>
          <a:xfrm>
            <a:off x="239712" y="1036637"/>
            <a:ext cx="5727349" cy="449354"/>
          </a:xfrm>
          <a:prstGeom prst="rect">
            <a:avLst/>
          </a:prstGeom>
          <a:noFill/>
        </p:spPr>
        <p:txBody>
          <a:bodyPr wrap="none" rtlCol="0">
            <a:spAutoFit/>
          </a:bodyPr>
          <a:lstStyle/>
          <a:p>
            <a:r>
              <a:rPr lang="en-US" dirty="0" smtClean="0">
                <a:solidFill>
                  <a:schemeClr val="tx1"/>
                </a:solidFill>
              </a:rPr>
              <a:t>Water vapor LWRE in the IR ozone band</a:t>
            </a:r>
            <a:endParaRPr lang="en-US" dirty="0">
              <a:solidFill>
                <a:schemeClr val="tx1"/>
              </a:solidFill>
            </a:endParaRPr>
          </a:p>
        </p:txBody>
      </p:sp>
      <p:sp>
        <p:nvSpPr>
          <p:cNvPr id="9" name="TextBox 8"/>
          <p:cNvSpPr txBox="1"/>
          <p:nvPr/>
        </p:nvSpPr>
        <p:spPr>
          <a:xfrm rot="10800000" flipV="1">
            <a:off x="1001712" y="5644413"/>
            <a:ext cx="2835895" cy="300595"/>
          </a:xfrm>
          <a:prstGeom prst="rect">
            <a:avLst/>
          </a:prstGeom>
          <a:noFill/>
        </p:spPr>
        <p:txBody>
          <a:bodyPr wrap="none" rtlCol="0">
            <a:spAutoFit/>
          </a:bodyPr>
          <a:lstStyle/>
          <a:p>
            <a:r>
              <a:rPr lang="en-US" sz="1400" dirty="0" smtClean="0">
                <a:solidFill>
                  <a:schemeClr val="tx1"/>
                </a:solidFill>
              </a:rPr>
              <a:t>Worden et al., Nature GEO, 2008</a:t>
            </a:r>
            <a:endParaRPr lang="en-US" sz="1400" dirty="0">
              <a:solidFill>
                <a:schemeClr val="tx1"/>
              </a:solidFill>
            </a:endParaRPr>
          </a:p>
        </p:txBody>
      </p:sp>
      <p:pic>
        <p:nvPicPr>
          <p:cNvPr id="3" name="Picture 2" descr="WV_feedb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417637"/>
            <a:ext cx="3685442" cy="3551238"/>
          </a:xfrm>
          <a:prstGeom prst="rect">
            <a:avLst/>
          </a:prstGeom>
        </p:spPr>
      </p:pic>
      <p:sp>
        <p:nvSpPr>
          <p:cNvPr id="10" name="TextBox 9"/>
          <p:cNvSpPr txBox="1"/>
          <p:nvPr/>
        </p:nvSpPr>
        <p:spPr>
          <a:xfrm rot="10800000" flipV="1">
            <a:off x="6335712" y="5075237"/>
            <a:ext cx="3677710" cy="566719"/>
          </a:xfrm>
          <a:prstGeom prst="rect">
            <a:avLst/>
          </a:prstGeom>
          <a:noFill/>
        </p:spPr>
        <p:txBody>
          <a:bodyPr wrap="none" rtlCol="0">
            <a:spAutoFit/>
          </a:bodyPr>
          <a:lstStyle/>
          <a:p>
            <a:r>
              <a:rPr lang="en-US" sz="1600" dirty="0" smtClean="0">
                <a:solidFill>
                  <a:schemeClr val="tx1"/>
                </a:solidFill>
              </a:rPr>
              <a:t>IPCC AR5 FAQ 8.1 Fig. 1: Water cycle</a:t>
            </a:r>
          </a:p>
          <a:p>
            <a:r>
              <a:rPr lang="en-US" sz="1600" dirty="0">
                <a:solidFill>
                  <a:schemeClr val="tx1"/>
                </a:solidFill>
              </a:rPr>
              <a:t>w</a:t>
            </a:r>
            <a:r>
              <a:rPr lang="en-US" sz="1600" dirty="0" smtClean="0">
                <a:solidFill>
                  <a:schemeClr val="tx1"/>
                </a:solidFill>
              </a:rPr>
              <a:t>ith water </a:t>
            </a:r>
            <a:r>
              <a:rPr lang="en-US" sz="1600" dirty="0" err="1" smtClean="0">
                <a:solidFill>
                  <a:schemeClr val="tx1"/>
                </a:solidFill>
              </a:rPr>
              <a:t>vapour</a:t>
            </a:r>
            <a:r>
              <a:rPr lang="en-US" sz="1600" dirty="0" smtClean="0">
                <a:solidFill>
                  <a:schemeClr val="tx1"/>
                </a:solidFill>
              </a:rPr>
              <a:t> feedback ~7%/°C</a:t>
            </a:r>
            <a:endParaRPr lang="en-US" sz="1600" dirty="0">
              <a:solidFill>
                <a:schemeClr val="tx1"/>
              </a:solidFill>
            </a:endParaRPr>
          </a:p>
        </p:txBody>
      </p:sp>
    </p:spTree>
    <p:extLst>
      <p:ext uri="{BB962C8B-B14F-4D97-AF65-F5344CB8AC3E}">
        <p14:creationId xmlns:p14="http://schemas.microsoft.com/office/powerpoint/2010/main" val="15627039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p:nvPr>
        </p:nvSpPr>
        <p:spPr>
          <a:xfrm>
            <a:off x="504031" y="-30163"/>
            <a:ext cx="9072563" cy="1175949"/>
          </a:xfrm>
        </p:spPr>
        <p:txBody>
          <a:bodyPr/>
          <a:lstStyle/>
          <a:p>
            <a:pPr eaLnBrk="1" hangingPunct="1"/>
            <a:r>
              <a:rPr lang="en-US" dirty="0">
                <a:latin typeface="Trebuchet MS" charset="0"/>
                <a:ea typeface="ＭＳ Ｐゴシック" charset="0"/>
                <a:cs typeface="ＭＳ Ｐゴシック" charset="0"/>
              </a:rPr>
              <a:t>Flux Estimate and Anisotropy</a:t>
            </a:r>
          </a:p>
        </p:txBody>
      </p:sp>
      <p:sp>
        <p:nvSpPr>
          <p:cNvPr id="2458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September 2009</a:t>
            </a:r>
          </a:p>
        </p:txBody>
      </p:sp>
      <p:sp>
        <p:nvSpPr>
          <p:cNvPr id="2458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H. Worden, K Bowman, et al.</a:t>
            </a:r>
          </a:p>
        </p:txBody>
      </p:sp>
      <p:grpSp>
        <p:nvGrpSpPr>
          <p:cNvPr id="24583" name="Group 34"/>
          <p:cNvGrpSpPr>
            <a:grpSpLocks/>
          </p:cNvGrpSpPr>
          <p:nvPr/>
        </p:nvGrpSpPr>
        <p:grpSpPr bwMode="auto">
          <a:xfrm>
            <a:off x="84005" y="1776175"/>
            <a:ext cx="5124318" cy="3935580"/>
            <a:chOff x="76200" y="1230868"/>
            <a:chExt cx="4648200" cy="3569732"/>
          </a:xfrm>
        </p:grpSpPr>
        <p:grpSp>
          <p:nvGrpSpPr>
            <p:cNvPr id="24586" name="Group 30"/>
            <p:cNvGrpSpPr>
              <a:grpSpLocks/>
            </p:cNvGrpSpPr>
            <p:nvPr/>
          </p:nvGrpSpPr>
          <p:grpSpPr bwMode="auto">
            <a:xfrm>
              <a:off x="76200" y="1296194"/>
              <a:ext cx="4648200" cy="3504406"/>
              <a:chOff x="76200" y="1296194"/>
              <a:chExt cx="4648200" cy="3504406"/>
            </a:xfrm>
          </p:grpSpPr>
          <p:sp>
            <p:nvSpPr>
              <p:cNvPr id="13" name="Block Arc 12"/>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14" name="Block Arc 13"/>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16" name="Straight Connector 15"/>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0" name="Arc 29"/>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4587"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4588"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4589"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graphicFrame>
        <p:nvGraphicFramePr>
          <p:cNvPr id="24578" name="Object 2"/>
          <p:cNvGraphicFramePr>
            <a:graphicFrameLocks noChangeAspect="1"/>
          </p:cNvGraphicFramePr>
          <p:nvPr/>
        </p:nvGraphicFramePr>
        <p:xfrm>
          <a:off x="5040312" y="2262653"/>
          <a:ext cx="4480278" cy="1097202"/>
        </p:xfrm>
        <a:graphic>
          <a:graphicData uri="http://schemas.openxmlformats.org/presentationml/2006/ole">
            <mc:AlternateContent xmlns:mc="http://schemas.openxmlformats.org/markup-compatibility/2006">
              <mc:Choice xmlns:v="urn:schemas-microsoft-com:vml" Requires="v">
                <p:oleObj spid="_x0000_s11354" name="Equation" r:id="rId3" imgW="1917700" imgH="469900" progId="Equation.3">
                  <p:embed/>
                </p:oleObj>
              </mc:Choice>
              <mc:Fallback>
                <p:oleObj name="Equation" r:id="rId3" imgW="19177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2" y="2262653"/>
                        <a:ext cx="4480278" cy="109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4079504" y="4619802"/>
          <a:ext cx="4573033" cy="1896918"/>
        </p:xfrm>
        <a:graphic>
          <a:graphicData uri="http://schemas.openxmlformats.org/presentationml/2006/ole">
            <mc:AlternateContent xmlns:mc="http://schemas.openxmlformats.org/markup-compatibility/2006">
              <mc:Choice xmlns:v="urn:schemas-microsoft-com:vml" Requires="v">
                <p:oleObj spid="_x0000_s11355" name="Equation" r:id="rId5" imgW="977900" imgH="406400" progId="Equation.3">
                  <p:embed/>
                </p:oleObj>
              </mc:Choice>
              <mc:Fallback>
                <p:oleObj name="Equation" r:id="rId5" imgW="9779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04" y="4619802"/>
                        <a:ext cx="4573033" cy="189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584" name="TextBox 36"/>
          <p:cNvSpPr txBox="1">
            <a:spLocks noChangeArrowheads="1"/>
          </p:cNvSpPr>
          <p:nvPr/>
        </p:nvSpPr>
        <p:spPr bwMode="auto">
          <a:xfrm>
            <a:off x="5057814" y="1590682"/>
            <a:ext cx="1914619"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Flux:</a:t>
            </a:r>
          </a:p>
        </p:txBody>
      </p:sp>
      <p:sp>
        <p:nvSpPr>
          <p:cNvPr id="24585" name="TextBox 39"/>
          <p:cNvSpPr txBox="1">
            <a:spLocks noChangeArrowheads="1"/>
          </p:cNvSpPr>
          <p:nvPr/>
        </p:nvSpPr>
        <p:spPr bwMode="auto">
          <a:xfrm>
            <a:off x="840053" y="5134280"/>
            <a:ext cx="2586660" cy="5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a:t>Anisotropy:</a:t>
            </a:r>
          </a:p>
        </p:txBody>
      </p:sp>
    </p:spTree>
    <p:extLst>
      <p:ext uri="{BB962C8B-B14F-4D97-AF65-F5344CB8AC3E}">
        <p14:creationId xmlns:p14="http://schemas.microsoft.com/office/powerpoint/2010/main" val="16667858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descr="Run5513_ani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6661" y="755967"/>
            <a:ext cx="4889803" cy="36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R_900_1150_14subscen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62" y="3996828"/>
            <a:ext cx="8652536" cy="314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4"/>
          <p:cNvSpPr txBox="1">
            <a:spLocks noChangeArrowheads="1"/>
          </p:cNvSpPr>
          <p:nvPr/>
        </p:nvSpPr>
        <p:spPr bwMode="auto">
          <a:xfrm>
            <a:off x="6384396" y="4240068"/>
            <a:ext cx="312919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AIRS clear-sky anisotropy </a:t>
            </a:r>
          </a:p>
          <a:p>
            <a:pPr eaLnBrk="1" hangingPunct="1"/>
            <a:r>
              <a:rPr lang="en-US" sz="2000">
                <a:latin typeface="Georgia" charset="0"/>
              </a:rPr>
              <a:t>models: 14 sub-scenes for </a:t>
            </a:r>
          </a:p>
          <a:p>
            <a:pPr eaLnBrk="1" hangingPunct="1"/>
            <a:r>
              <a:rPr lang="en-US" sz="2000">
                <a:latin typeface="Georgia" charset="0"/>
              </a:rPr>
              <a:t>prec. wv, T_lapse, T_sur</a:t>
            </a:r>
          </a:p>
          <a:p>
            <a:pPr eaLnBrk="1" hangingPunct="1"/>
            <a:endParaRPr lang="en-US" sz="2000">
              <a:latin typeface="Georgia" charset="0"/>
            </a:endParaRPr>
          </a:p>
        </p:txBody>
      </p:sp>
      <p:sp>
        <p:nvSpPr>
          <p:cNvPr id="28679" name="Text Box 5"/>
          <p:cNvSpPr txBox="1">
            <a:spLocks noChangeArrowheads="1"/>
          </p:cNvSpPr>
          <p:nvPr/>
        </p:nvSpPr>
        <p:spPr bwMode="auto">
          <a:xfrm>
            <a:off x="6720416" y="1258197"/>
            <a:ext cx="2219138" cy="10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Red = -5°-15°N</a:t>
            </a:r>
          </a:p>
          <a:p>
            <a:pPr eaLnBrk="1" hangingPunct="1"/>
            <a:r>
              <a:rPr lang="en-US" sz="2000">
                <a:latin typeface="Georgia" charset="0"/>
              </a:rPr>
              <a:t>Green = 15°-30°N</a:t>
            </a:r>
          </a:p>
          <a:p>
            <a:pPr eaLnBrk="1" hangingPunct="1"/>
            <a:r>
              <a:rPr lang="en-US" sz="2000">
                <a:latin typeface="Georgia" charset="0"/>
              </a:rPr>
              <a:t>Blue = 30°-45°N</a:t>
            </a:r>
          </a:p>
        </p:txBody>
      </p:sp>
      <p:sp>
        <p:nvSpPr>
          <p:cNvPr id="28680" name="Title 1"/>
          <p:cNvSpPr>
            <a:spLocks noGrp="1"/>
          </p:cNvSpPr>
          <p:nvPr>
            <p:ph type="title"/>
          </p:nvPr>
        </p:nvSpPr>
        <p:spPr>
          <a:xfrm>
            <a:off x="84005" y="-182563"/>
            <a:ext cx="9072563" cy="1175949"/>
          </a:xfrm>
        </p:spPr>
        <p:txBody>
          <a:bodyPr/>
          <a:lstStyle/>
          <a:p>
            <a:pPr eaLnBrk="1" hangingPunct="1"/>
            <a:r>
              <a:rPr lang="en-US" sz="3500" dirty="0">
                <a:latin typeface="Trebuchet MS" charset="0"/>
                <a:ea typeface="ＭＳ Ｐゴシック" charset="0"/>
                <a:cs typeface="ＭＳ Ｐゴシック" charset="0"/>
              </a:rPr>
              <a:t>Anisotropy Results</a:t>
            </a:r>
          </a:p>
        </p:txBody>
      </p:sp>
      <p:sp>
        <p:nvSpPr>
          <p:cNvPr id="28681" name="Rectangle 12"/>
          <p:cNvSpPr>
            <a:spLocks noChangeArrowheads="1"/>
          </p:cNvSpPr>
          <p:nvPr/>
        </p:nvSpPr>
        <p:spPr bwMode="auto">
          <a:xfrm>
            <a:off x="929308" y="6983951"/>
            <a:ext cx="3876587"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r>
              <a:rPr lang="en-US" dirty="0">
                <a:solidFill>
                  <a:schemeClr val="tx1"/>
                </a:solidFill>
                <a:latin typeface="Georgia" charset="0"/>
              </a:rPr>
              <a:t>X. Huang et al., JGR, 2008 </a:t>
            </a:r>
          </a:p>
        </p:txBody>
      </p:sp>
      <p:sp>
        <p:nvSpPr>
          <p:cNvPr id="28682" name="TextBox 13"/>
          <p:cNvSpPr txBox="1">
            <a:spLocks noChangeArrowheads="1"/>
          </p:cNvSpPr>
          <p:nvPr/>
        </p:nvSpPr>
        <p:spPr bwMode="auto">
          <a:xfrm>
            <a:off x="168010" y="1511936"/>
            <a:ext cx="3108193" cy="7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TES anisotropy spectra </a:t>
            </a:r>
          </a:p>
          <a:p>
            <a:pPr eaLnBrk="1" hangingPunct="1"/>
            <a:r>
              <a:rPr lang="en-US" sz="2000">
                <a:latin typeface="Georgia" charset="0"/>
              </a:rPr>
              <a:t>for clear-sky ocean scenes</a:t>
            </a:r>
          </a:p>
        </p:txBody>
      </p:sp>
    </p:spTree>
    <p:extLst>
      <p:ext uri="{BB962C8B-B14F-4D97-AF65-F5344CB8AC3E}">
        <p14:creationId xmlns:p14="http://schemas.microsoft.com/office/powerpoint/2010/main" val="32162233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 ESTIMATE</a:t>
            </a:r>
            <a:endParaRPr lang="en-US" dirty="0"/>
          </a:p>
        </p:txBody>
      </p:sp>
      <p:grpSp>
        <p:nvGrpSpPr>
          <p:cNvPr id="15" name="Group 14"/>
          <p:cNvGrpSpPr/>
          <p:nvPr/>
        </p:nvGrpSpPr>
        <p:grpSpPr>
          <a:xfrm>
            <a:off x="925512" y="1112837"/>
            <a:ext cx="8208598" cy="4061366"/>
            <a:chOff x="9707825" y="7327484"/>
            <a:chExt cx="11218816" cy="5020468"/>
          </a:xfrm>
        </p:grpSpPr>
        <p:pic>
          <p:nvPicPr>
            <p:cNvPr id="9" name="Picture 4" descr="R4791_anis_spec_avg.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6411" y="7703778"/>
              <a:ext cx="4639665" cy="41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2"/>
            <p:cNvSpPr txBox="1">
              <a:spLocks noChangeArrowheads="1"/>
            </p:cNvSpPr>
            <p:nvPr/>
          </p:nvSpPr>
          <p:spPr bwMode="auto">
            <a:xfrm rot="16200000">
              <a:off x="8478461" y="8721497"/>
              <a:ext cx="2950881" cy="49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800" dirty="0">
                  <a:latin typeface="Calibri" charset="0"/>
                </a:rPr>
                <a:t>TES Anisotropy</a:t>
              </a:r>
            </a:p>
          </p:txBody>
        </p:sp>
        <p:sp>
          <p:nvSpPr>
            <p:cNvPr id="11" name="TextBox 159"/>
            <p:cNvSpPr txBox="1">
              <a:spLocks noChangeArrowheads="1"/>
            </p:cNvSpPr>
            <p:nvPr/>
          </p:nvSpPr>
          <p:spPr bwMode="auto">
            <a:xfrm>
              <a:off x="10723300" y="7342198"/>
              <a:ext cx="3136501"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dirty="0"/>
                <a:t>R spectral dependence</a:t>
              </a:r>
            </a:p>
          </p:txBody>
        </p:sp>
        <p:pic>
          <p:nvPicPr>
            <p:cNvPr id="12" name="Picture 8" descr="Anis_vs_ceod_ocean_Aug2006.tiff"/>
            <p:cNvPicPr>
              <a:picLocks noChangeAspect="1"/>
            </p:cNvPicPr>
            <p:nvPr/>
          </p:nvPicPr>
          <p:blipFill>
            <a:blip r:embed="rId3">
              <a:extLst>
                <a:ext uri="{28A0092B-C50C-407E-A947-70E740481C1C}">
                  <a14:useLocalDpi xmlns:a14="http://schemas.microsoft.com/office/drawing/2010/main" val="0"/>
                </a:ext>
              </a:extLst>
            </a:blip>
            <a:srcRect t="366"/>
            <a:stretch>
              <a:fillRect/>
            </a:stretch>
          </p:blipFill>
          <p:spPr bwMode="auto">
            <a:xfrm>
              <a:off x="14679699" y="7932964"/>
              <a:ext cx="6246942" cy="44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8"/>
            <p:cNvSpPr txBox="1">
              <a:spLocks noChangeArrowheads="1"/>
            </p:cNvSpPr>
            <p:nvPr/>
          </p:nvSpPr>
          <p:spPr bwMode="auto">
            <a:xfrm>
              <a:off x="15877650" y="7327484"/>
              <a:ext cx="3656733"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a:t>R cloud OD dependence</a:t>
              </a:r>
            </a:p>
          </p:txBody>
        </p:sp>
      </p:grpSp>
      <p:sp>
        <p:nvSpPr>
          <p:cNvPr id="16" name="TextBox 15"/>
          <p:cNvSpPr txBox="1"/>
          <p:nvPr/>
        </p:nvSpPr>
        <p:spPr>
          <a:xfrm rot="16200000">
            <a:off x="7966128" y="29025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42438775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a:xfrm>
            <a:off x="504031" y="-106363"/>
            <a:ext cx="9072563" cy="1175949"/>
          </a:xfrm>
        </p:spPr>
        <p:txBody>
          <a:bodyPr/>
          <a:lstStyle/>
          <a:p>
            <a:pPr eaLnBrk="1" hangingPunct="1"/>
            <a:r>
              <a:rPr lang="en-US" dirty="0">
                <a:latin typeface="Trebuchet MS" charset="0"/>
                <a:ea typeface="ＭＳ Ｐゴシック" charset="0"/>
                <a:cs typeface="ＭＳ Ｐゴシック" charset="0"/>
              </a:rPr>
              <a:t>Spectral Anisotropy Estimate</a:t>
            </a:r>
          </a:p>
        </p:txBody>
      </p:sp>
      <p:graphicFrame>
        <p:nvGraphicFramePr>
          <p:cNvPr id="26626" name="Object 2"/>
          <p:cNvGraphicFramePr>
            <a:graphicFrameLocks noChangeAspect="1"/>
          </p:cNvGraphicFramePr>
          <p:nvPr/>
        </p:nvGraphicFramePr>
        <p:xfrm>
          <a:off x="943310" y="1403440"/>
          <a:ext cx="8045248" cy="1188199"/>
        </p:xfrm>
        <a:graphic>
          <a:graphicData uri="http://schemas.openxmlformats.org/presentationml/2006/ole">
            <mc:AlternateContent xmlns:mc="http://schemas.openxmlformats.org/markup-compatibility/2006">
              <mc:Choice xmlns:v="urn:schemas-microsoft-com:vml" Requires="v">
                <p:oleObj spid="_x0000_s12419" name="Equation" r:id="rId4" imgW="4470400" imgH="660400" progId="Equation.3">
                  <p:embed/>
                </p:oleObj>
              </mc:Choice>
              <mc:Fallback>
                <p:oleObj name="Equation" r:id="rId4" imgW="44704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310" y="1403440"/>
                        <a:ext cx="8045248" cy="11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2" name="TextBox 6"/>
          <p:cNvSpPr txBox="1">
            <a:spLocks noChangeArrowheads="1"/>
          </p:cNvSpPr>
          <p:nvPr/>
        </p:nvSpPr>
        <p:spPr bwMode="auto">
          <a:xfrm>
            <a:off x="672042" y="2603888"/>
            <a:ext cx="764272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 = anisotropy, F = flux, L = radiance, </a:t>
            </a:r>
            <a:r>
              <a:rPr lang="en-US" sz="2000">
                <a:latin typeface="Symbol" charset="0"/>
                <a:cs typeface="Symbol" charset="0"/>
              </a:rPr>
              <a:t>q</a:t>
            </a:r>
            <a:r>
              <a:rPr lang="en-US" sz="2000">
                <a:latin typeface="Georgia" charset="0"/>
              </a:rPr>
              <a:t>=nadir angle, </a:t>
            </a:r>
            <a:r>
              <a:rPr lang="en-US" sz="2000">
                <a:latin typeface="Symbol" charset="0"/>
                <a:cs typeface="Symbol" charset="0"/>
              </a:rPr>
              <a:t>n</a:t>
            </a:r>
            <a:r>
              <a:rPr lang="en-US" sz="2000">
                <a:latin typeface="Georgia" charset="0"/>
              </a:rPr>
              <a:t>=frequency</a:t>
            </a:r>
          </a:p>
          <a:p>
            <a:pPr eaLnBrk="1" hangingPunct="1"/>
            <a:r>
              <a:rPr lang="en-US" sz="2000">
                <a:latin typeface="Georgia" charset="0"/>
              </a:rPr>
              <a:t>(assumes azimuthal symmetry)</a:t>
            </a:r>
          </a:p>
          <a:p>
            <a:pPr eaLnBrk="1" hangingPunct="1"/>
            <a:endParaRPr lang="en-US" sz="2000">
              <a:latin typeface="Georgia" charset="0"/>
            </a:endParaRPr>
          </a:p>
          <a:p>
            <a:pPr eaLnBrk="1" hangingPunct="1"/>
            <a:r>
              <a:rPr lang="en-US" sz="2000">
                <a:latin typeface="Georgia" charset="0"/>
              </a:rPr>
              <a:t>Let  </a:t>
            </a:r>
            <a:r>
              <a:rPr lang="en-US" sz="2000" i="1">
                <a:latin typeface="Georgia" charset="0"/>
              </a:rPr>
              <a:t>x = </a:t>
            </a:r>
            <a:r>
              <a:rPr lang="en-US" sz="2000">
                <a:latin typeface="Georgia" charset="0"/>
              </a:rPr>
              <a:t>sin</a:t>
            </a:r>
            <a:r>
              <a:rPr lang="en-US" sz="2000" i="1">
                <a:latin typeface="Symbol" charset="0"/>
                <a:cs typeface="Symbol" charset="0"/>
              </a:rPr>
              <a:t>q</a:t>
            </a:r>
            <a:r>
              <a:rPr lang="en-US" sz="2000" i="1">
                <a:latin typeface="Georgia" charset="0"/>
              </a:rPr>
              <a:t>, </a:t>
            </a:r>
            <a:r>
              <a:rPr lang="en-US" sz="2000">
                <a:latin typeface="Georgia" charset="0"/>
              </a:rPr>
              <a:t>then d</a:t>
            </a:r>
            <a:r>
              <a:rPr lang="en-US" sz="2000" i="1">
                <a:latin typeface="Georgia" charset="0"/>
              </a:rPr>
              <a:t>x</a:t>
            </a:r>
            <a:r>
              <a:rPr lang="en-US" sz="2000">
                <a:latin typeface="Georgia" charset="0"/>
              </a:rPr>
              <a:t> = cos</a:t>
            </a:r>
            <a:r>
              <a:rPr lang="en-US" sz="2000" i="1">
                <a:latin typeface="Symbol" charset="0"/>
                <a:cs typeface="Symbol" charset="0"/>
              </a:rPr>
              <a:t>q</a:t>
            </a:r>
            <a:r>
              <a:rPr lang="en-US" sz="2000">
                <a:latin typeface="Georgia" charset="0"/>
              </a:rPr>
              <a:t>d</a:t>
            </a:r>
            <a:r>
              <a:rPr lang="en-US" sz="2000" i="1">
                <a:latin typeface="Symbol" charset="0"/>
                <a:cs typeface="Symbol" charset="0"/>
              </a:rPr>
              <a:t>q</a:t>
            </a:r>
            <a:endParaRPr lang="en-US" sz="2000">
              <a:latin typeface="Georgia" charset="0"/>
            </a:endParaRPr>
          </a:p>
        </p:txBody>
      </p:sp>
      <p:graphicFrame>
        <p:nvGraphicFramePr>
          <p:cNvPr id="26627" name="Object 3"/>
          <p:cNvGraphicFramePr>
            <a:graphicFrameLocks noChangeAspect="1"/>
          </p:cNvGraphicFramePr>
          <p:nvPr/>
        </p:nvGraphicFramePr>
        <p:xfrm>
          <a:off x="955560" y="3919832"/>
          <a:ext cx="6436899" cy="783966"/>
        </p:xfrm>
        <a:graphic>
          <a:graphicData uri="http://schemas.openxmlformats.org/presentationml/2006/ole">
            <mc:AlternateContent xmlns:mc="http://schemas.openxmlformats.org/markup-compatibility/2006">
              <mc:Choice xmlns:v="urn:schemas-microsoft-com:vml" Requires="v">
                <p:oleObj spid="_x0000_s12420" name="Equation" r:id="rId6" imgW="3962400" imgH="482600" progId="Equation.3">
                  <p:embed/>
                </p:oleObj>
              </mc:Choice>
              <mc:Fallback>
                <p:oleObj name="Equation" r:id="rId6" imgW="39624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560" y="3919832"/>
                        <a:ext cx="6436899" cy="7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3" name="TextBox 8"/>
          <p:cNvSpPr txBox="1">
            <a:spLocks noChangeArrowheads="1"/>
          </p:cNvSpPr>
          <p:nvPr/>
        </p:nvSpPr>
        <p:spPr bwMode="auto">
          <a:xfrm>
            <a:off x="756047" y="4703798"/>
            <a:ext cx="8001790" cy="9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 using Gaussian integration of moments. From Abramowitz &amp; Stegun</a:t>
            </a:r>
          </a:p>
          <a:p>
            <a:pPr eaLnBrk="1" hangingPunct="1"/>
            <a:r>
              <a:rPr lang="en-US" sz="2000">
                <a:latin typeface="Georgia" charset="0"/>
              </a:rPr>
              <a:t> for n=1, k=1:      </a:t>
            </a:r>
            <a:r>
              <a:rPr lang="en-US" sz="2000" i="1">
                <a:latin typeface="Georgia" charset="0"/>
              </a:rPr>
              <a:t>x</a:t>
            </a:r>
            <a:r>
              <a:rPr lang="en-US" sz="2000" i="1" baseline="-25000">
                <a:latin typeface="Georgia" charset="0"/>
              </a:rPr>
              <a:t>i</a:t>
            </a:r>
            <a:r>
              <a:rPr lang="en-US" sz="2000">
                <a:latin typeface="Georgia" charset="0"/>
              </a:rPr>
              <a:t> = 0.666667 and </a:t>
            </a:r>
            <a:r>
              <a:rPr lang="en-US" sz="2000" i="1">
                <a:latin typeface="Georgia" charset="0"/>
              </a:rPr>
              <a:t>w</a:t>
            </a:r>
            <a:r>
              <a:rPr lang="en-US" sz="2000" i="1" baseline="-25000">
                <a:latin typeface="Georgia" charset="0"/>
              </a:rPr>
              <a:t>i</a:t>
            </a:r>
            <a:r>
              <a:rPr lang="en-US" sz="2000" baseline="-25000">
                <a:latin typeface="Georgia" charset="0"/>
              </a:rPr>
              <a:t> </a:t>
            </a:r>
            <a:r>
              <a:rPr lang="en-US" sz="2000">
                <a:latin typeface="Georgia" charset="0"/>
              </a:rPr>
              <a:t>= 0.50</a:t>
            </a:r>
          </a:p>
          <a:p>
            <a:pPr eaLnBrk="1" hangingPunct="1"/>
            <a:r>
              <a:rPr lang="en-US" sz="2000">
                <a:latin typeface="Georgia" charset="0"/>
              </a:rPr>
              <a:t> </a:t>
            </a:r>
            <a:r>
              <a:rPr lang="en-US" sz="2000" i="1">
                <a:latin typeface="Georgia" charset="0"/>
              </a:rPr>
              <a:t> </a:t>
            </a:r>
            <a:endParaRPr lang="en-US" sz="2000">
              <a:latin typeface="Georgia" charset="0"/>
            </a:endParaRPr>
          </a:p>
        </p:txBody>
      </p:sp>
      <p:grpSp>
        <p:nvGrpSpPr>
          <p:cNvPr id="26634" name="Group 11"/>
          <p:cNvGrpSpPr>
            <a:grpSpLocks/>
          </p:cNvGrpSpPr>
          <p:nvPr/>
        </p:nvGrpSpPr>
        <p:grpSpPr bwMode="auto">
          <a:xfrm>
            <a:off x="2184135" y="5459765"/>
            <a:ext cx="5460339" cy="1051705"/>
            <a:chOff x="2057400" y="5334000"/>
            <a:chExt cx="4953000" cy="954087"/>
          </a:xfrm>
        </p:grpSpPr>
        <p:graphicFrame>
          <p:nvGraphicFramePr>
            <p:cNvPr id="26628" name="Object 4"/>
            <p:cNvGraphicFramePr>
              <a:graphicFrameLocks noChangeAspect="1"/>
            </p:cNvGraphicFramePr>
            <p:nvPr/>
          </p:nvGraphicFramePr>
          <p:xfrm>
            <a:off x="2362200" y="5537200"/>
            <a:ext cx="4227513" cy="635000"/>
          </p:xfrm>
          <a:graphic>
            <a:graphicData uri="http://schemas.openxmlformats.org/presentationml/2006/ole">
              <mc:AlternateContent xmlns:mc="http://schemas.openxmlformats.org/markup-compatibility/2006">
                <mc:Choice xmlns:v="urn:schemas-microsoft-com:vml" Requires="v">
                  <p:oleObj spid="_x0000_s12421" name="Equation" r:id="rId8" imgW="2705100" imgH="406400" progId="Equation.3">
                    <p:embed/>
                  </p:oleObj>
                </mc:Choice>
                <mc:Fallback>
                  <p:oleObj name="Equation" r:id="rId8" imgW="27051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537200"/>
                          <a:ext cx="422751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Rectangle 10"/>
            <p:cNvSpPr/>
            <p:nvPr/>
          </p:nvSpPr>
          <p:spPr>
            <a:xfrm>
              <a:off x="2057400" y="5334000"/>
              <a:ext cx="4953000" cy="954087"/>
            </a:xfrm>
            <a:prstGeom prst="rect">
              <a:avLst/>
            </a:prstGeom>
            <a:solidFill>
              <a:schemeClr val="accent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Georgia" charset="0"/>
                <a:ea typeface="ＭＳ Ｐゴシック" charset="0"/>
                <a:cs typeface="ＭＳ Ｐゴシック" charset="0"/>
              </a:endParaRPr>
            </a:p>
          </p:txBody>
        </p:sp>
      </p:grpSp>
    </p:spTree>
    <p:extLst>
      <p:ext uri="{BB962C8B-B14F-4D97-AF65-F5344CB8AC3E}">
        <p14:creationId xmlns:p14="http://schemas.microsoft.com/office/powerpoint/2010/main" val="10004939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air pollutant?</a:t>
            </a:r>
            <a:endParaRPr lang="en-US" dirty="0"/>
          </a:p>
        </p:txBody>
      </p:sp>
      <p:sp>
        <p:nvSpPr>
          <p:cNvPr id="6" name="TextBox 5"/>
          <p:cNvSpPr txBox="1"/>
          <p:nvPr/>
        </p:nvSpPr>
        <p:spPr>
          <a:xfrm>
            <a:off x="1932121" y="1259947"/>
            <a:ext cx="6216384" cy="3945497"/>
          </a:xfrm>
          <a:prstGeom prst="rect">
            <a:avLst/>
          </a:prstGeom>
          <a:solidFill>
            <a:schemeClr val="tx2">
              <a:lumMod val="75000"/>
              <a:lumOff val="25000"/>
            </a:schemeClr>
          </a:solidFill>
          <a:ln>
            <a:solidFill>
              <a:schemeClr val="tx1"/>
            </a:solidFill>
          </a:ln>
        </p:spPr>
        <p:txBody>
          <a:bodyPr wrap="square" lIns="100794" tIns="50397" rIns="100794" bIns="50397" rtlCol="0">
            <a:spAutoFit/>
          </a:bodyPr>
          <a:lstStyle/>
          <a:p>
            <a:r>
              <a:rPr lang="en-US" sz="2600" dirty="0"/>
              <a:t>“Because greenhouse gases fit well within the Clean Air Act’s capacious definition of “air pollutant,” we hold that EPA has the statutory authority to regulate the emission of such gases from new motor vehicles.” </a:t>
            </a:r>
          </a:p>
          <a:p>
            <a:endParaRPr lang="en-US" sz="2600" dirty="0"/>
          </a:p>
          <a:p>
            <a:r>
              <a:rPr lang="en-US" sz="2600" dirty="0"/>
              <a:t>MASSACHUSETTS </a:t>
            </a:r>
            <a:r>
              <a:rPr lang="en-US" sz="2600" i="1" dirty="0" err="1"/>
              <a:t>v</a:t>
            </a:r>
            <a:r>
              <a:rPr lang="en-US" sz="2600" i="1" dirty="0"/>
              <a:t>. EPA </a:t>
            </a:r>
          </a:p>
          <a:p>
            <a:r>
              <a:rPr lang="en-US" sz="2600" dirty="0"/>
              <a:t>Opinion of the Court, April 2</a:t>
            </a:r>
            <a:r>
              <a:rPr lang="en-US" sz="2600" baseline="30000" dirty="0"/>
              <a:t>nd</a:t>
            </a:r>
            <a:r>
              <a:rPr lang="en-US" sz="2600" dirty="0"/>
              <a:t>, 2007</a:t>
            </a:r>
          </a:p>
          <a:p>
            <a:r>
              <a:rPr lang="en-US" sz="2600" dirty="0"/>
              <a:t>Justice Stevens</a:t>
            </a:r>
          </a:p>
        </p:txBody>
      </p:sp>
      <p:sp>
        <p:nvSpPr>
          <p:cNvPr id="7" name="TextBox 6"/>
          <p:cNvSpPr txBox="1"/>
          <p:nvPr/>
        </p:nvSpPr>
        <p:spPr>
          <a:xfrm>
            <a:off x="292574" y="5627759"/>
            <a:ext cx="9704046" cy="1458846"/>
          </a:xfrm>
          <a:prstGeom prst="rect">
            <a:avLst/>
          </a:prstGeom>
          <a:solidFill>
            <a:schemeClr val="accent4">
              <a:lumMod val="75000"/>
            </a:schemeClr>
          </a:solidFill>
          <a:ln>
            <a:solidFill>
              <a:schemeClr val="tx1"/>
            </a:solidFill>
          </a:ln>
        </p:spPr>
        <p:txBody>
          <a:bodyPr wrap="square" lIns="100794" tIns="50397" rIns="100794" bIns="50397" rtlCol="0">
            <a:spAutoFit/>
          </a:bodyPr>
          <a:lstStyle/>
          <a:p>
            <a:pPr>
              <a:buFont typeface="Arial"/>
              <a:buChar char="•"/>
            </a:pPr>
            <a:r>
              <a:rPr lang="en-US" sz="2200" dirty="0">
                <a:latin typeface="Calibri"/>
                <a:cs typeface="Calibri"/>
              </a:rPr>
              <a:t>Air pollutants now include Greenhouse Gases (GHG)</a:t>
            </a:r>
          </a:p>
          <a:p>
            <a:pPr>
              <a:buFont typeface="Arial"/>
              <a:buChar char="•"/>
            </a:pPr>
            <a:r>
              <a:rPr lang="en-US" sz="2200" dirty="0">
                <a:latin typeface="Calibri"/>
                <a:cs typeface="Calibri"/>
              </a:rPr>
              <a:t>Air quality constituents, e.g., ozone and black carbon, are also GHGs</a:t>
            </a:r>
          </a:p>
          <a:p>
            <a:pPr>
              <a:buFont typeface="Arial"/>
              <a:buChar char="•"/>
            </a:pPr>
            <a:r>
              <a:rPr lang="en-US" sz="2200" dirty="0">
                <a:latin typeface="Calibri"/>
                <a:cs typeface="Calibri"/>
              </a:rPr>
              <a:t>Air quality can effect both human and environmental health, with implications for carbon cycle feedbacks</a:t>
            </a:r>
          </a:p>
        </p:txBody>
      </p:sp>
    </p:spTree>
    <p:extLst>
      <p:ext uri="{BB962C8B-B14F-4D97-AF65-F5344CB8AC3E}">
        <p14:creationId xmlns:p14="http://schemas.microsoft.com/office/powerpoint/2010/main" val="38427730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336021" y="4451809"/>
            <a:ext cx="9156568" cy="2855877"/>
          </a:xfrm>
          <a:prstGeom prst="rect">
            <a:avLst/>
          </a:pr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r>
              <a:rPr lang="en-US" sz="3100" dirty="0">
                <a:solidFill>
                  <a:schemeClr val="tx1"/>
                </a:solidFill>
                <a:latin typeface="Arial" pitchFamily="4" charset="0"/>
                <a:ea typeface="ＭＳ Ｐゴシック" pitchFamily="4" charset="-128"/>
                <a:cs typeface="ＭＳ Ｐゴシック" pitchFamily="4" charset="-128"/>
              </a:rPr>
              <a:t>F</a:t>
            </a:r>
          </a:p>
        </p:txBody>
      </p:sp>
      <p:sp>
        <p:nvSpPr>
          <p:cNvPr id="31746" name="Rectangle 2"/>
          <p:cNvSpPr>
            <a:spLocks noGrp="1" noChangeArrowheads="1"/>
          </p:cNvSpPr>
          <p:nvPr>
            <p:ph type="title"/>
          </p:nvPr>
        </p:nvSpPr>
        <p:spPr>
          <a:xfrm>
            <a:off x="849312" y="128269"/>
            <a:ext cx="7848600" cy="755968"/>
          </a:xfrm>
        </p:spPr>
        <p:txBody>
          <a:bodyPr/>
          <a:lstStyle/>
          <a:p>
            <a:pPr eaLnBrk="1" hangingPunct="1"/>
            <a:r>
              <a:rPr lang="en-US" sz="2600" dirty="0" smtClean="0">
                <a:latin typeface="Calibri" pitchFamily="-109" charset="0"/>
                <a:ea typeface="ＭＳ Ｐゴシック" pitchFamily="-109" charset="-128"/>
              </a:rPr>
              <a:t>A Climate </a:t>
            </a:r>
            <a:r>
              <a:rPr lang="en-US" sz="2600" dirty="0">
                <a:latin typeface="Calibri" pitchFamily="-109" charset="0"/>
                <a:ea typeface="ＭＳ Ｐゴシック" pitchFamily="-109" charset="-128"/>
              </a:rPr>
              <a:t>F</a:t>
            </a:r>
            <a:r>
              <a:rPr lang="en-US" sz="2600" dirty="0" smtClean="0">
                <a:latin typeface="Calibri" pitchFamily="-109" charset="0"/>
                <a:ea typeface="ＭＳ Ｐゴシック" pitchFamily="-109" charset="-128"/>
              </a:rPr>
              <a:t>orcing </a:t>
            </a:r>
            <a:r>
              <a:rPr lang="en-US" sz="2600" dirty="0">
                <a:latin typeface="Calibri" pitchFamily="-109" charset="0"/>
                <a:ea typeface="ＭＳ Ｐゴシック" pitchFamily="-109" charset="-128"/>
              </a:rPr>
              <a:t>Attribution and </a:t>
            </a:r>
            <a:r>
              <a:rPr lang="en-US" sz="2600" dirty="0" smtClean="0">
                <a:latin typeface="Calibri" pitchFamily="-109" charset="0"/>
                <a:ea typeface="ＭＳ Ｐゴシック" pitchFamily="-109" charset="-128"/>
              </a:rPr>
              <a:t/>
            </a:r>
            <a:br>
              <a:rPr lang="en-US" sz="2600" dirty="0" smtClean="0">
                <a:latin typeface="Calibri" pitchFamily="-109" charset="0"/>
                <a:ea typeface="ＭＳ Ｐゴシック" pitchFamily="-109" charset="-128"/>
              </a:rPr>
            </a:br>
            <a:r>
              <a:rPr lang="en-US" sz="2600" dirty="0" smtClean="0">
                <a:latin typeface="Calibri" pitchFamily="-109" charset="0"/>
                <a:ea typeface="ＭＳ Ｐゴシック" pitchFamily="-109" charset="-128"/>
              </a:rPr>
              <a:t>Mitigation Monitoring System</a:t>
            </a:r>
            <a:endParaRPr lang="en-US" sz="3500" dirty="0">
              <a:ea typeface="ＭＳ Ｐゴシック" pitchFamily="26" charset="-128"/>
              <a:cs typeface="ＭＳ Ｐゴシック" pitchFamily="26" charset="-128"/>
            </a:endParaRPr>
          </a:p>
        </p:txBody>
      </p:sp>
      <p:sp>
        <p:nvSpPr>
          <p:cNvPr id="42" name="Right Arrow 41"/>
          <p:cNvSpPr/>
          <p:nvPr/>
        </p:nvSpPr>
        <p:spPr bwMode="auto">
          <a:xfrm rot="10800000">
            <a:off x="2268141" y="4535805"/>
            <a:ext cx="4788297" cy="335986"/>
          </a:xfrm>
          <a:prstGeom prst="righ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19" name="Rectangle 18"/>
          <p:cNvSpPr/>
          <p:nvPr/>
        </p:nvSpPr>
        <p:spPr bwMode="auto">
          <a:xfrm>
            <a:off x="336021" y="1427939"/>
            <a:ext cx="9156568" cy="3107866"/>
          </a:xfrm>
          <a:prstGeom prst="rect">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grpSp>
        <p:nvGrpSpPr>
          <p:cNvPr id="2" name="Group 6"/>
          <p:cNvGrpSpPr>
            <a:grpSpLocks/>
          </p:cNvGrpSpPr>
          <p:nvPr/>
        </p:nvGrpSpPr>
        <p:grpSpPr bwMode="auto">
          <a:xfrm>
            <a:off x="1065821" y="1343943"/>
            <a:ext cx="7509721" cy="3813087"/>
            <a:chOff x="1281" y="1545"/>
            <a:chExt cx="4291" cy="2179"/>
          </a:xfrm>
        </p:grpSpPr>
        <p:sp>
          <p:nvSpPr>
            <p:cNvPr id="21" name="Text Box 15"/>
            <p:cNvSpPr txBox="1">
              <a:spLocks noChangeArrowheads="1"/>
            </p:cNvSpPr>
            <p:nvPr/>
          </p:nvSpPr>
          <p:spPr bwMode="auto">
            <a:xfrm>
              <a:off x="1281" y="1545"/>
              <a:ext cx="2551" cy="240"/>
            </a:xfrm>
            <a:prstGeom prst="rect">
              <a:avLst/>
            </a:prstGeom>
            <a:noFill/>
            <a:ln w="9525">
              <a:noFill/>
              <a:miter lim="800000"/>
              <a:headEnd/>
              <a:tailEnd/>
            </a:ln>
          </p:spPr>
          <p:txBody>
            <a:bodyPr wrap="none">
              <a:prstTxWarp prst="textNoShape">
                <a:avLst/>
              </a:prstTxWarp>
              <a:spAutoFit/>
            </a:bodyPr>
            <a:lstStyle/>
            <a:p>
              <a:pPr algn="ctr"/>
              <a:r>
                <a:rPr lang="en-US" sz="2200" b="1" dirty="0">
                  <a:solidFill>
                    <a:schemeClr val="accent2">
                      <a:lumMod val="20000"/>
                      <a:lumOff val="80000"/>
                    </a:schemeClr>
                  </a:solidFill>
                  <a:latin typeface="Tahoma" pitchFamily="26" charset="0"/>
                </a:rPr>
                <a:t>Composition transport models</a:t>
              </a:r>
            </a:p>
          </p:txBody>
        </p:sp>
        <p:sp>
          <p:nvSpPr>
            <p:cNvPr id="22" name="Text Box 17"/>
            <p:cNvSpPr txBox="1">
              <a:spLocks noChangeArrowheads="1"/>
            </p:cNvSpPr>
            <p:nvPr/>
          </p:nvSpPr>
          <p:spPr bwMode="auto">
            <a:xfrm>
              <a:off x="4401" y="1616"/>
              <a:ext cx="1171" cy="240"/>
            </a:xfrm>
            <a:prstGeom prst="rect">
              <a:avLst/>
            </a:prstGeom>
            <a:noFill/>
            <a:ln w="9525">
              <a:noFill/>
              <a:miter lim="800000"/>
              <a:headEnd/>
              <a:tailEnd/>
            </a:ln>
          </p:spPr>
          <p:txBody>
            <a:bodyPr wrap="none">
              <a:prstTxWarp prst="textNoShape">
                <a:avLst/>
              </a:prstTxWarp>
              <a:spAutoFit/>
            </a:bodyPr>
            <a:lstStyle/>
            <a:p>
              <a:pPr algn="ctr"/>
              <a:r>
                <a:rPr lang="en-US" sz="2200" b="1" dirty="0">
                  <a:solidFill>
                    <a:srgbClr val="C8E0E9"/>
                  </a:solidFill>
                  <a:latin typeface="Tahoma" pitchFamily="26" charset="0"/>
                </a:rPr>
                <a:t>Observations</a:t>
              </a:r>
            </a:p>
          </p:txBody>
        </p:sp>
        <p:sp>
          <p:nvSpPr>
            <p:cNvPr id="23" name="Text Box 18"/>
            <p:cNvSpPr txBox="1">
              <a:spLocks noChangeArrowheads="1"/>
            </p:cNvSpPr>
            <p:nvPr/>
          </p:nvSpPr>
          <p:spPr bwMode="auto">
            <a:xfrm>
              <a:off x="3374" y="2409"/>
              <a:ext cx="898" cy="407"/>
            </a:xfrm>
            <a:prstGeom prst="rect">
              <a:avLst/>
            </a:prstGeom>
            <a:noFill/>
            <a:ln w="9525">
              <a:noFill/>
              <a:miter lim="800000"/>
              <a:headEnd/>
              <a:tailEnd/>
            </a:ln>
          </p:spPr>
          <p:txBody>
            <a:bodyPr wrap="none">
              <a:prstTxWarp prst="textNoShape">
                <a:avLst/>
              </a:prstTxWarp>
              <a:spAutoFit/>
            </a:bodyPr>
            <a:lstStyle/>
            <a:p>
              <a:pPr algn="ctr"/>
              <a:r>
                <a:rPr lang="en-US" sz="2000" b="1" dirty="0">
                  <a:solidFill>
                    <a:srgbClr val="C8E0E9"/>
                  </a:solidFill>
                  <a:latin typeface="Tahoma" pitchFamily="26" charset="0"/>
                </a:rPr>
                <a:t>State</a:t>
              </a:r>
            </a:p>
            <a:p>
              <a:pPr algn="ctr"/>
              <a:r>
                <a:rPr lang="en-US" sz="2000" b="1" dirty="0">
                  <a:solidFill>
                    <a:srgbClr val="C8E0E9"/>
                  </a:solidFill>
                  <a:latin typeface="Tahoma" pitchFamily="26" charset="0"/>
                </a:rPr>
                <a:t>Estimation</a:t>
              </a:r>
            </a:p>
          </p:txBody>
        </p:sp>
        <p:sp>
          <p:nvSpPr>
            <p:cNvPr id="39" name="Text Box 15"/>
            <p:cNvSpPr txBox="1">
              <a:spLocks noChangeArrowheads="1"/>
            </p:cNvSpPr>
            <p:nvPr/>
          </p:nvSpPr>
          <p:spPr bwMode="auto">
            <a:xfrm>
              <a:off x="2420" y="3561"/>
              <a:ext cx="1679" cy="163"/>
            </a:xfrm>
            <a:prstGeom prst="rect">
              <a:avLst/>
            </a:prstGeom>
            <a:noFill/>
            <a:ln w="9525">
              <a:noFill/>
              <a:miter lim="800000"/>
              <a:headEnd/>
              <a:tailEnd/>
            </a:ln>
          </p:spPr>
          <p:txBody>
            <a:bodyPr wrap="none">
              <a:prstTxWarp prst="textNoShape">
                <a:avLst/>
              </a:prstTxWarp>
              <a:spAutoFit/>
            </a:bodyPr>
            <a:lstStyle/>
            <a:p>
              <a:pPr algn="ctr"/>
              <a:r>
                <a:rPr lang="en-US" sz="1300" b="1" dirty="0">
                  <a:solidFill>
                    <a:srgbClr val="0066FF"/>
                  </a:solidFill>
                  <a:latin typeface="Tahoma" pitchFamily="26" charset="0"/>
                </a:rPr>
                <a:t>Earth System models: Feedbacks </a:t>
              </a:r>
            </a:p>
          </p:txBody>
        </p:sp>
      </p:grpSp>
      <p:pic>
        <p:nvPicPr>
          <p:cNvPr id="26" name="Picture 25" descr="latex-image-1.pdf"/>
          <p:cNvPicPr>
            <a:picLocks noChangeAspect="1"/>
          </p:cNvPicPr>
          <p:nvPr/>
        </p:nvPicPr>
        <p:blipFill>
          <a:blip r:embed="rId5"/>
          <a:stretch>
            <a:fillRect/>
          </a:stretch>
        </p:blipFill>
        <p:spPr>
          <a:xfrm>
            <a:off x="2394148" y="3947830"/>
            <a:ext cx="5670352" cy="503978"/>
          </a:xfrm>
          <a:prstGeom prst="rect">
            <a:avLst/>
          </a:prstGeom>
          <a:solidFill>
            <a:schemeClr val="tx2">
              <a:lumMod val="10000"/>
              <a:lumOff val="90000"/>
            </a:schemeClr>
          </a:solidFill>
          <a:ln>
            <a:solidFill>
              <a:schemeClr val="tx2">
                <a:lumMod val="10000"/>
                <a:lumOff val="90000"/>
              </a:schemeClr>
            </a:solidFill>
          </a:ln>
        </p:spPr>
      </p:pic>
      <p:sp>
        <p:nvSpPr>
          <p:cNvPr id="27" name="Left-Right Arrow 26"/>
          <p:cNvSpPr/>
          <p:nvPr/>
        </p:nvSpPr>
        <p:spPr bwMode="auto">
          <a:xfrm>
            <a:off x="4788297" y="2435895"/>
            <a:ext cx="1512094" cy="419982"/>
          </a:xfrm>
          <a:prstGeom prst="lef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29" name="Picture 28" descr="multi-gas.pdf"/>
          <p:cNvPicPr>
            <a:picLocks noChangeAspect="1"/>
          </p:cNvPicPr>
          <p:nvPr/>
        </p:nvPicPr>
        <p:blipFill>
          <a:blip r:embed="rId6"/>
          <a:stretch>
            <a:fillRect/>
          </a:stretch>
        </p:blipFill>
        <p:spPr>
          <a:xfrm>
            <a:off x="1008062" y="5291772"/>
            <a:ext cx="1226375" cy="1931917"/>
          </a:xfrm>
          <a:prstGeom prst="rect">
            <a:avLst/>
          </a:prstGeom>
        </p:spPr>
      </p:pic>
      <p:sp>
        <p:nvSpPr>
          <p:cNvPr id="31" name="TextBox 30"/>
          <p:cNvSpPr txBox="1"/>
          <p:nvPr/>
        </p:nvSpPr>
        <p:spPr>
          <a:xfrm>
            <a:off x="2352146" y="6971700"/>
            <a:ext cx="1222528" cy="250537"/>
          </a:xfrm>
          <a:prstGeom prst="rect">
            <a:avLst/>
          </a:prstGeom>
          <a:noFill/>
        </p:spPr>
        <p:txBody>
          <a:bodyPr wrap="none" lIns="100794" tIns="50397" rIns="100794" bIns="50397" rtlCol="0">
            <a:spAutoFit/>
          </a:bodyPr>
          <a:lstStyle/>
          <a:p>
            <a:r>
              <a:rPr lang="en-US" sz="1000" dirty="0"/>
              <a:t>IPCC AR 4 WG III</a:t>
            </a:r>
          </a:p>
        </p:txBody>
      </p:sp>
      <p:sp>
        <p:nvSpPr>
          <p:cNvPr id="40" name="TextBox 39"/>
          <p:cNvSpPr txBox="1"/>
          <p:nvPr/>
        </p:nvSpPr>
        <p:spPr>
          <a:xfrm>
            <a:off x="7581814" y="4698876"/>
            <a:ext cx="1406744" cy="458799"/>
          </a:xfrm>
          <a:prstGeom prst="rect">
            <a:avLst/>
          </a:prstGeom>
          <a:solidFill>
            <a:schemeClr val="accent6"/>
          </a:solidFill>
          <a:ln>
            <a:solidFill>
              <a:schemeClr val="tx1"/>
            </a:solidFill>
          </a:ln>
        </p:spPr>
        <p:txBody>
          <a:bodyPr wrap="square" lIns="100794" tIns="50397" rIns="100794" bIns="50397" rtlCol="0">
            <a:spAutoFit/>
          </a:bodyPr>
          <a:lstStyle/>
          <a:p>
            <a:r>
              <a:rPr lang="en-US" dirty="0" smtClean="0"/>
              <a:t>Policy</a:t>
            </a:r>
            <a:endParaRPr lang="en-US" dirty="0"/>
          </a:p>
        </p:txBody>
      </p:sp>
      <p:cxnSp>
        <p:nvCxnSpPr>
          <p:cNvPr id="46" name="Straight Connector 45"/>
          <p:cNvCxnSpPr/>
          <p:nvPr/>
        </p:nvCxnSpPr>
        <p:spPr>
          <a:xfrm rot="5400000">
            <a:off x="5670497" y="5921745"/>
            <a:ext cx="2771881" cy="175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47" name="Left Arrow 46"/>
          <p:cNvSpPr/>
          <p:nvPr/>
        </p:nvSpPr>
        <p:spPr bwMode="auto">
          <a:xfrm rot="13344253">
            <a:off x="456412" y="5362082"/>
            <a:ext cx="588036" cy="33598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48" name="Left-Right Arrow 47"/>
          <p:cNvSpPr/>
          <p:nvPr/>
        </p:nvSpPr>
        <p:spPr bwMode="auto">
          <a:xfrm rot="18327276">
            <a:off x="286905" y="2997355"/>
            <a:ext cx="1388869" cy="420026"/>
          </a:xfrm>
          <a:prstGeom prst="lef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43" name="Left Arrow 42"/>
          <p:cNvSpPr/>
          <p:nvPr/>
        </p:nvSpPr>
        <p:spPr bwMode="auto">
          <a:xfrm rot="10800000">
            <a:off x="2352146" y="5879747"/>
            <a:ext cx="630039" cy="29398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50" name="Left Arrow 49"/>
          <p:cNvSpPr/>
          <p:nvPr/>
        </p:nvSpPr>
        <p:spPr bwMode="auto">
          <a:xfrm rot="10800000">
            <a:off x="6888427" y="5711755"/>
            <a:ext cx="546034" cy="29398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51" name="Left Arrow 50"/>
          <p:cNvSpPr/>
          <p:nvPr/>
        </p:nvSpPr>
        <p:spPr bwMode="auto">
          <a:xfrm rot="5400000">
            <a:off x="7707529" y="4052812"/>
            <a:ext cx="965958" cy="252016"/>
          </a:xfrm>
          <a:prstGeom prst="lef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41" name="CO2-2009-1-1-7_6.7km.mov"/>
          <p:cNvPicPr/>
          <p:nvPr>
            <a:videoFile r:link="rId2"/>
            <p:extLst>
              <p:ext uri="{DAA4B4D4-6D71-4841-9C94-3DE7FCFB9230}">
                <p14:media xmlns:p14="http://schemas.microsoft.com/office/powerpoint/2010/main" r:link="rId1"/>
              </p:ext>
            </p:extLst>
          </p:nvPr>
        </p:nvPicPr>
        <p:blipFill>
          <a:blip r:embed="rId7"/>
          <a:stretch>
            <a:fillRect/>
          </a:stretch>
        </p:blipFill>
        <p:spPr>
          <a:xfrm>
            <a:off x="1428089" y="1791643"/>
            <a:ext cx="3225800" cy="1988195"/>
          </a:xfrm>
          <a:prstGeom prst="rect">
            <a:avLst/>
          </a:prstGeom>
        </p:spPr>
      </p:pic>
      <p:pic>
        <p:nvPicPr>
          <p:cNvPr id="45" name="Picture 44" descr="112931main_a-train.jpg"/>
          <p:cNvPicPr>
            <a:picLocks noChangeAspect="1"/>
          </p:cNvPicPr>
          <p:nvPr/>
        </p:nvPicPr>
        <p:blipFill>
          <a:blip r:embed="rId8"/>
          <a:stretch>
            <a:fillRect/>
          </a:stretch>
        </p:blipFill>
        <p:spPr>
          <a:xfrm>
            <a:off x="6384396" y="2015913"/>
            <a:ext cx="2856177" cy="1413130"/>
          </a:xfrm>
          <a:prstGeom prst="rect">
            <a:avLst/>
          </a:prstGeom>
        </p:spPr>
      </p:pic>
      <p:pic>
        <p:nvPicPr>
          <p:cNvPr id="52" name="Picture 51" descr="LSCE_CO2_flux.pdf"/>
          <p:cNvPicPr>
            <a:picLocks noChangeAspect="1"/>
          </p:cNvPicPr>
          <p:nvPr/>
        </p:nvPicPr>
        <p:blipFill>
          <a:blip r:embed="rId9"/>
          <a:stretch>
            <a:fillRect/>
          </a:stretch>
        </p:blipFill>
        <p:spPr>
          <a:xfrm>
            <a:off x="252016" y="3779837"/>
            <a:ext cx="1969456" cy="1413871"/>
          </a:xfrm>
          <a:prstGeom prst="rect">
            <a:avLst/>
          </a:prstGeom>
        </p:spPr>
      </p:pic>
      <p:pic>
        <p:nvPicPr>
          <p:cNvPr id="56" name="Picture 1028"/>
          <p:cNvPicPr>
            <a:picLocks noChangeAspect="1" noChangeArrowheads="1"/>
          </p:cNvPicPr>
          <p:nvPr/>
        </p:nvPicPr>
        <p:blipFill>
          <a:blip r:embed="rId10"/>
          <a:srcRect/>
          <a:stretch>
            <a:fillRect/>
          </a:stretch>
        </p:blipFill>
        <p:spPr bwMode="auto">
          <a:xfrm>
            <a:off x="3024188" y="5207777"/>
            <a:ext cx="2016125" cy="1477072"/>
          </a:xfrm>
          <a:prstGeom prst="rect">
            <a:avLst/>
          </a:prstGeom>
          <a:noFill/>
          <a:ln w="9525">
            <a:solidFill>
              <a:schemeClr val="tx1"/>
            </a:solidFill>
            <a:miter lim="800000"/>
            <a:headEnd/>
            <a:tailEnd/>
          </a:ln>
        </p:spPr>
      </p:pic>
      <p:pic>
        <p:nvPicPr>
          <p:cNvPr id="57" name="Picture 56"/>
          <p:cNvPicPr>
            <a:picLocks noChangeAspect="1"/>
          </p:cNvPicPr>
          <p:nvPr/>
        </p:nvPicPr>
        <p:blipFill>
          <a:blip r:embed="rId11"/>
          <a:stretch>
            <a:fillRect/>
          </a:stretch>
        </p:blipFill>
        <p:spPr>
          <a:xfrm>
            <a:off x="4872302" y="5207776"/>
            <a:ext cx="1985969" cy="1679928"/>
          </a:xfrm>
          <a:prstGeom prst="rect">
            <a:avLst/>
          </a:prstGeom>
          <a:ln>
            <a:solidFill>
              <a:schemeClr val="tx1"/>
            </a:solidFill>
          </a:ln>
        </p:spPr>
      </p:pic>
      <p:pic>
        <p:nvPicPr>
          <p:cNvPr id="55" name="Picture 14" descr="carbon_cycle_NASA.jpg"/>
          <p:cNvPicPr>
            <a:picLocks noChangeAspect="1"/>
          </p:cNvPicPr>
          <p:nvPr/>
        </p:nvPicPr>
        <p:blipFill>
          <a:blip r:embed="rId12"/>
          <a:srcRect/>
          <a:stretch>
            <a:fillRect/>
          </a:stretch>
        </p:blipFill>
        <p:spPr bwMode="auto">
          <a:xfrm>
            <a:off x="3948245" y="5291773"/>
            <a:ext cx="1932120" cy="1939430"/>
          </a:xfrm>
          <a:prstGeom prst="rect">
            <a:avLst/>
          </a:prstGeom>
          <a:noFill/>
          <a:ln w="9525">
            <a:noFill/>
            <a:miter lim="800000"/>
            <a:headEnd/>
            <a:tailEnd/>
          </a:ln>
        </p:spPr>
      </p:pic>
      <p:sp>
        <p:nvSpPr>
          <p:cNvPr id="58" name="TextBox 57"/>
          <p:cNvSpPr txBox="1"/>
          <p:nvPr/>
        </p:nvSpPr>
        <p:spPr>
          <a:xfrm>
            <a:off x="2184136" y="5543762"/>
            <a:ext cx="769278" cy="305340"/>
          </a:xfrm>
          <a:prstGeom prst="rect">
            <a:avLst/>
          </a:prstGeom>
          <a:noFill/>
        </p:spPr>
        <p:txBody>
          <a:bodyPr wrap="none" lIns="100794" tIns="50397" rIns="100794" bIns="50397" rtlCol="0">
            <a:spAutoFit/>
          </a:bodyPr>
          <a:lstStyle/>
          <a:p>
            <a:r>
              <a:rPr lang="en-US" sz="1300" dirty="0">
                <a:solidFill>
                  <a:srgbClr val="FF0000"/>
                </a:solidFill>
              </a:rPr>
              <a:t>Forcing</a:t>
            </a:r>
          </a:p>
        </p:txBody>
      </p:sp>
      <p:sp>
        <p:nvSpPr>
          <p:cNvPr id="59" name="TextBox 58"/>
          <p:cNvSpPr txBox="1"/>
          <p:nvPr/>
        </p:nvSpPr>
        <p:spPr>
          <a:xfrm>
            <a:off x="6636412" y="4871791"/>
            <a:ext cx="967508" cy="305340"/>
          </a:xfrm>
          <a:prstGeom prst="rect">
            <a:avLst/>
          </a:prstGeom>
          <a:noFill/>
        </p:spPr>
        <p:txBody>
          <a:bodyPr wrap="none" lIns="100794" tIns="50397" rIns="100794" bIns="50397" rtlCol="0">
            <a:spAutoFit/>
          </a:bodyPr>
          <a:lstStyle/>
          <a:p>
            <a:r>
              <a:rPr lang="en-US" sz="1300" dirty="0">
                <a:solidFill>
                  <a:srgbClr val="FF0000"/>
                </a:solidFill>
              </a:rPr>
              <a:t>Response</a:t>
            </a:r>
          </a:p>
        </p:txBody>
      </p:sp>
      <p:sp>
        <p:nvSpPr>
          <p:cNvPr id="60" name="TextBox 59"/>
          <p:cNvSpPr txBox="1"/>
          <p:nvPr/>
        </p:nvSpPr>
        <p:spPr>
          <a:xfrm>
            <a:off x="7149723" y="6798786"/>
            <a:ext cx="2223234" cy="487217"/>
          </a:xfrm>
          <a:prstGeom prst="rect">
            <a:avLst/>
          </a:prstGeom>
          <a:noFill/>
        </p:spPr>
        <p:txBody>
          <a:bodyPr wrap="none" lIns="100794" tIns="50397" rIns="100794" bIns="50397" rtlCol="0">
            <a:spAutoFit/>
          </a:bodyPr>
          <a:lstStyle/>
          <a:p>
            <a:r>
              <a:rPr lang="en-US" sz="1300" b="1" dirty="0"/>
              <a:t>Impacts: </a:t>
            </a:r>
            <a:r>
              <a:rPr lang="en-US" sz="1300" dirty="0"/>
              <a:t>Water availability,</a:t>
            </a:r>
          </a:p>
          <a:p>
            <a:r>
              <a:rPr lang="en-US" sz="1300" dirty="0"/>
              <a:t> air quality, biodiversity</a:t>
            </a:r>
          </a:p>
        </p:txBody>
      </p:sp>
      <p:pic>
        <p:nvPicPr>
          <p:cNvPr id="62" name="Picture 61" descr="Levy_et_al_fcg_resp_figure.pdf"/>
          <p:cNvPicPr>
            <a:picLocks noChangeAspect="1"/>
          </p:cNvPicPr>
          <p:nvPr/>
        </p:nvPicPr>
        <p:blipFill>
          <a:blip r:embed="rId13"/>
          <a:srcRect l="24787" t="65250" r="21246"/>
          <a:stretch>
            <a:fillRect/>
          </a:stretch>
        </p:blipFill>
        <p:spPr>
          <a:xfrm>
            <a:off x="7254042" y="5291773"/>
            <a:ext cx="2238547" cy="1511935"/>
          </a:xfrm>
          <a:prstGeom prst="rect">
            <a:avLst/>
          </a:prstGeom>
        </p:spPr>
      </p:pic>
    </p:spTree>
    <p:extLst>
      <p:ext uri="{BB962C8B-B14F-4D97-AF65-F5344CB8AC3E}">
        <p14:creationId xmlns:p14="http://schemas.microsoft.com/office/powerpoint/2010/main" val="1171149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3"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
                                        </p:tgtEl>
                                      </p:cBhvr>
                                    </p:cmd>
                                  </p:childTnLst>
                                </p:cTn>
                              </p:par>
                            </p:childTnLst>
                          </p:cTn>
                        </p:par>
                      </p:childTnLst>
                    </p:cTn>
                  </p:par>
                </p:childTnLst>
              </p:cTn>
              <p:nextCondLst>
                <p:cond evt="onClick" delay="0">
                  <p:tgtEl>
                    <p:spTgt spid="41"/>
                  </p:tgtEl>
                </p:cond>
              </p:nextCondLst>
            </p:seq>
            <p:video>
              <p:cMediaNode>
                <p:cTn id="12" fill="hold" display="0">
                  <p:stCondLst>
                    <p:cond delay="indefinite"/>
                  </p:stCondLst>
                  <p:endCondLst>
                    <p:cond evt="onNext" delay="0">
                      <p:tgtEl>
                        <p:sldTgt/>
                      </p:tgtEl>
                    </p:cond>
                    <p:cond evt="onPrev" delay="0">
                      <p:tgtEl>
                        <p:sldTgt/>
                      </p:tgtEl>
                    </p:cond>
                  </p:endCondLst>
                </p:cTn>
                <p:tgtEl>
                  <p:spTgt spid="41"/>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3" y="0"/>
            <a:ext cx="7467600" cy="1179953"/>
          </a:xfrm>
        </p:spPr>
        <p:txBody>
          <a:bodyPr/>
          <a:lstStyle/>
          <a:p>
            <a:r>
              <a:rPr lang="en-US" sz="2400" dirty="0"/>
              <a:t>Attribution of historical ozone forcing </a:t>
            </a:r>
            <a:r>
              <a:rPr lang="en-US" sz="2400" dirty="0" smtClean="0"/>
              <a:t/>
            </a:r>
            <a:br>
              <a:rPr lang="en-US" sz="2400" dirty="0" smtClean="0"/>
            </a:br>
            <a:r>
              <a:rPr lang="en-US" sz="2400" dirty="0" smtClean="0"/>
              <a:t>to </a:t>
            </a:r>
            <a:r>
              <a:rPr lang="en-US" sz="2400" dirty="0"/>
              <a:t>anthropogenic emissions </a:t>
            </a:r>
            <a:br>
              <a:rPr lang="en-US" sz="2400" dirty="0"/>
            </a:br>
            <a:endParaRPr lang="en-US" sz="2400" dirty="0"/>
          </a:p>
        </p:txBody>
      </p:sp>
      <p:sp>
        <p:nvSpPr>
          <p:cNvPr id="3" name="Date Placeholder 2"/>
          <p:cNvSpPr>
            <a:spLocks noGrp="1"/>
          </p:cNvSpPr>
          <p:nvPr>
            <p:ph type="dt" sz="half" idx="10"/>
          </p:nvPr>
        </p:nvSpPr>
        <p:spPr/>
        <p:txBody>
          <a:bodyPr/>
          <a:lstStyle/>
          <a:p>
            <a:pPr>
              <a:defRPr/>
            </a:pPr>
            <a:r>
              <a:rPr lang="en-US" altLang="en-US" smtClean="0"/>
              <a:t>February 7, 2013</a:t>
            </a:r>
            <a:endParaRPr lang="en-US" altLang="en-US"/>
          </a:p>
        </p:txBody>
      </p:sp>
      <p:sp>
        <p:nvSpPr>
          <p:cNvPr id="4" name="Slide Number Placeholder 3"/>
          <p:cNvSpPr>
            <a:spLocks noGrp="1"/>
          </p:cNvSpPr>
          <p:nvPr>
            <p:ph type="sldNum" sz="quarter" idx="12"/>
          </p:nvPr>
        </p:nvSpPr>
        <p:spPr/>
        <p:txBody>
          <a:bodyPr lIns="106903" tIns="53451" rIns="106903" bIns="53451"/>
          <a:lstStyle/>
          <a:p>
            <a:pPr>
              <a:defRPr/>
            </a:pPr>
            <a:fld id="{B51E8C07-B82E-44C9-BF69-14B7966B86FA}" type="slidenum">
              <a:rPr lang="en-US" smtClean="0"/>
              <a:pPr>
                <a:defRPr/>
              </a:pPr>
              <a:t>57</a:t>
            </a:fld>
            <a:endParaRPr lang="en-US"/>
          </a:p>
        </p:txBody>
      </p:sp>
      <p:sp>
        <p:nvSpPr>
          <p:cNvPr id="5" name="Rectangle 4"/>
          <p:cNvSpPr/>
          <p:nvPr/>
        </p:nvSpPr>
        <p:spPr>
          <a:xfrm>
            <a:off x="147555" y="1303649"/>
            <a:ext cx="6150379" cy="1521648"/>
          </a:xfrm>
          <a:prstGeom prst="rect">
            <a:avLst/>
          </a:prstGeom>
          <a:solidFill>
            <a:schemeClr val="accent5">
              <a:lumMod val="60000"/>
              <a:lumOff val="40000"/>
            </a:schemeClr>
          </a:solidFill>
          <a:ln>
            <a:solidFill>
              <a:schemeClr val="tx1"/>
            </a:solidFill>
          </a:ln>
        </p:spPr>
        <p:txBody>
          <a:bodyPr wrap="square" lIns="100788" tIns="50394" rIns="100788" bIns="50394">
            <a:spAutoFit/>
          </a:bodyPr>
          <a:lstStyle/>
          <a:p>
            <a:r>
              <a:rPr lang="en-US" sz="1600" b="1" dirty="0">
                <a:solidFill>
                  <a:srgbClr val="000000"/>
                </a:solidFill>
              </a:rPr>
              <a:t>Key Science Facts:</a:t>
            </a:r>
          </a:p>
          <a:p>
            <a:pPr marL="334070" indent="-334070">
              <a:buFont typeface="Arial"/>
              <a:buChar char="•"/>
            </a:pPr>
            <a:r>
              <a:rPr lang="en-US" sz="1600" dirty="0">
                <a:solidFill>
                  <a:srgbClr val="000000"/>
                </a:solidFill>
              </a:rPr>
              <a:t>Positive ozone changes lead to positive </a:t>
            </a:r>
            <a:r>
              <a:rPr lang="en-US" sz="1600" dirty="0" err="1">
                <a:solidFill>
                  <a:srgbClr val="000000"/>
                </a:solidFill>
              </a:rPr>
              <a:t>radiative</a:t>
            </a:r>
            <a:r>
              <a:rPr lang="en-US" sz="1600" dirty="0">
                <a:solidFill>
                  <a:srgbClr val="000000"/>
                </a:solidFill>
              </a:rPr>
              <a:t> forcing (RF) in the troposphere or negative RF in the stratosphere. </a:t>
            </a:r>
          </a:p>
          <a:p>
            <a:pPr marL="334070" indent="-334070">
              <a:buFont typeface="Arial"/>
              <a:buChar char="•"/>
            </a:pPr>
            <a:r>
              <a:rPr lang="en-US" sz="1600" dirty="0">
                <a:solidFill>
                  <a:srgbClr val="000000"/>
                </a:solidFill>
              </a:rPr>
              <a:t>Ozone depleting substances (ODS), e.g., CFCs, HFCs, remove ozone but are also important greenhouse gases (GHG).</a:t>
            </a:r>
          </a:p>
        </p:txBody>
      </p:sp>
      <p:pic>
        <p:nvPicPr>
          <p:cNvPr id="8" name="Picture 7" descr="ShindellAttributio20130p2.pdf"/>
          <p:cNvPicPr>
            <a:picLocks noChangeAspect="1"/>
          </p:cNvPicPr>
          <p:nvPr/>
        </p:nvPicPr>
        <p:blipFill rotWithShape="1">
          <a:blip r:embed="rId2">
            <a:extLst>
              <a:ext uri="{28A0092B-C50C-407E-A947-70E740481C1C}">
                <a14:useLocalDpi xmlns:a14="http://schemas.microsoft.com/office/drawing/2010/main" val="0"/>
              </a:ext>
            </a:extLst>
          </a:blip>
          <a:srcRect l="8815" t="59392" r="50786" b="36640"/>
          <a:stretch/>
        </p:blipFill>
        <p:spPr>
          <a:xfrm>
            <a:off x="6582864" y="4759799"/>
            <a:ext cx="3301258" cy="427101"/>
          </a:xfrm>
          <a:prstGeom prst="rect">
            <a:avLst/>
          </a:prstGeom>
          <a:ln>
            <a:noFill/>
          </a:ln>
        </p:spPr>
      </p:pic>
      <p:pic>
        <p:nvPicPr>
          <p:cNvPr id="9" name="Picture 8" descr="ShindellAttributio20130p3.pdf"/>
          <p:cNvPicPr>
            <a:picLocks noChangeAspect="1"/>
          </p:cNvPicPr>
          <p:nvPr/>
        </p:nvPicPr>
        <p:blipFill rotWithShape="1">
          <a:blip r:embed="rId3">
            <a:extLst>
              <a:ext uri="{28A0092B-C50C-407E-A947-70E740481C1C}">
                <a14:useLocalDpi xmlns:a14="http://schemas.microsoft.com/office/drawing/2010/main" val="0"/>
              </a:ext>
            </a:extLst>
          </a:blip>
          <a:srcRect l="48701" t="7936" r="10388" b="69577"/>
          <a:stretch/>
        </p:blipFill>
        <p:spPr>
          <a:xfrm>
            <a:off x="6592690" y="5199778"/>
            <a:ext cx="3259873" cy="2359897"/>
          </a:xfrm>
          <a:prstGeom prst="rect">
            <a:avLst/>
          </a:prstGeom>
          <a:ln>
            <a:solidFill>
              <a:srgbClr val="000000"/>
            </a:solidFill>
          </a:ln>
        </p:spPr>
      </p:pic>
      <p:sp>
        <p:nvSpPr>
          <p:cNvPr id="10" name="TextBox 9"/>
          <p:cNvSpPr txBox="1"/>
          <p:nvPr/>
        </p:nvSpPr>
        <p:spPr>
          <a:xfrm>
            <a:off x="117902" y="2919858"/>
            <a:ext cx="6317584" cy="1563050"/>
          </a:xfrm>
          <a:prstGeom prst="rect">
            <a:avLst/>
          </a:prstGeom>
          <a:noFill/>
        </p:spPr>
        <p:txBody>
          <a:bodyPr wrap="square" lIns="106903" tIns="53451" rIns="106903" bIns="53451" rtlCol="0">
            <a:spAutoFit/>
          </a:bodyPr>
          <a:lstStyle/>
          <a:p>
            <a:r>
              <a:rPr lang="en-US" sz="1900" dirty="0" err="1">
                <a:solidFill>
                  <a:schemeClr val="tx1"/>
                </a:solidFill>
              </a:rPr>
              <a:t>Shindell</a:t>
            </a:r>
            <a:r>
              <a:rPr lang="en-US" sz="1900" dirty="0">
                <a:solidFill>
                  <a:schemeClr val="tx1"/>
                </a:solidFill>
              </a:rPr>
              <a:t> </a:t>
            </a:r>
            <a:r>
              <a:rPr lang="en-US" sz="1900" i="1" dirty="0">
                <a:solidFill>
                  <a:schemeClr val="tx1"/>
                </a:solidFill>
              </a:rPr>
              <a:t>et al</a:t>
            </a:r>
            <a:r>
              <a:rPr lang="en-US" sz="1900" dirty="0">
                <a:solidFill>
                  <a:schemeClr val="tx1"/>
                </a:solidFill>
              </a:rPr>
              <a:t>, Nature Climate Change, 2013 used the the GISS chemistry-climate model </a:t>
            </a:r>
            <a:r>
              <a:rPr lang="en-US" sz="1900" i="1" dirty="0">
                <a:solidFill>
                  <a:schemeClr val="tx1"/>
                </a:solidFill>
              </a:rPr>
              <a:t>biased-corrected with TES ozone </a:t>
            </a:r>
            <a:r>
              <a:rPr lang="en-US" sz="1900" dirty="0">
                <a:solidFill>
                  <a:schemeClr val="tx1"/>
                </a:solidFill>
              </a:rPr>
              <a:t>(~30% reduction in ODS RF) to compute the “whole-atmosphere” ozone </a:t>
            </a:r>
            <a:r>
              <a:rPr lang="en-US" sz="1900" dirty="0" err="1">
                <a:solidFill>
                  <a:schemeClr val="tx1"/>
                </a:solidFill>
              </a:rPr>
              <a:t>radiative</a:t>
            </a:r>
            <a:r>
              <a:rPr lang="en-US" sz="1900" dirty="0">
                <a:solidFill>
                  <a:schemeClr val="tx1"/>
                </a:solidFill>
              </a:rPr>
              <a:t> forcing from ozone precursor emissions like NO</a:t>
            </a:r>
            <a:r>
              <a:rPr lang="en-US" sz="1900" baseline="-25000" dirty="0">
                <a:solidFill>
                  <a:schemeClr val="tx1"/>
                </a:solidFill>
              </a:rPr>
              <a:t>2 </a:t>
            </a:r>
            <a:r>
              <a:rPr lang="en-US" sz="1900" dirty="0">
                <a:solidFill>
                  <a:schemeClr val="tx1"/>
                </a:solidFill>
              </a:rPr>
              <a:t>and ODS</a:t>
            </a:r>
            <a:endParaRPr lang="en-US" sz="1900" baseline="-25000" dirty="0">
              <a:solidFill>
                <a:schemeClr val="tx1"/>
              </a:solidFill>
            </a:endParaRPr>
          </a:p>
        </p:txBody>
      </p:sp>
      <p:pic>
        <p:nvPicPr>
          <p:cNvPr id="11" name="Picture 10" descr="Shindell_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52" y="1229947"/>
            <a:ext cx="3001590" cy="3521092"/>
          </a:xfrm>
          <a:prstGeom prst="rect">
            <a:avLst/>
          </a:prstGeom>
          <a:ln>
            <a:solidFill>
              <a:srgbClr val="000000"/>
            </a:solidFill>
          </a:ln>
        </p:spPr>
      </p:pic>
      <p:sp>
        <p:nvSpPr>
          <p:cNvPr id="12" name="TextBox 11"/>
          <p:cNvSpPr txBox="1"/>
          <p:nvPr/>
        </p:nvSpPr>
        <p:spPr>
          <a:xfrm>
            <a:off x="108077" y="4459810"/>
            <a:ext cx="6347061" cy="3017049"/>
          </a:xfrm>
          <a:prstGeom prst="rect">
            <a:avLst/>
          </a:prstGeom>
          <a:solidFill>
            <a:schemeClr val="accent6">
              <a:lumMod val="40000"/>
              <a:lumOff val="60000"/>
            </a:schemeClr>
          </a:solidFill>
          <a:ln>
            <a:solidFill>
              <a:schemeClr val="tx1"/>
            </a:solidFill>
          </a:ln>
        </p:spPr>
        <p:txBody>
          <a:bodyPr wrap="square" lIns="106903" tIns="53451" rIns="106903" bIns="53451" rtlCol="0">
            <a:spAutoFit/>
          </a:bodyPr>
          <a:lstStyle/>
          <a:p>
            <a:r>
              <a:rPr lang="en-US" sz="1900" dirty="0">
                <a:solidFill>
                  <a:srgbClr val="000000"/>
                </a:solidFill>
              </a:rPr>
              <a:t>The GISS/TES analysis found that </a:t>
            </a:r>
          </a:p>
          <a:p>
            <a:pPr marL="400884" indent="-400884">
              <a:buFont typeface="+mj-lt"/>
              <a:buAutoNum type="arabicPeriod"/>
            </a:pPr>
            <a:r>
              <a:rPr lang="en-US" sz="1900" dirty="0">
                <a:solidFill>
                  <a:srgbClr val="000000"/>
                </a:solidFill>
              </a:rPr>
              <a:t>ozone RF from industrial precursor emissions was 0.47 W/m</a:t>
            </a:r>
            <a:r>
              <a:rPr lang="en-US" sz="1900" baseline="30000" dirty="0">
                <a:solidFill>
                  <a:srgbClr val="000000"/>
                </a:solidFill>
              </a:rPr>
              <a:t>2</a:t>
            </a:r>
            <a:r>
              <a:rPr lang="en-US" sz="1900" dirty="0">
                <a:solidFill>
                  <a:srgbClr val="000000"/>
                </a:solidFill>
              </a:rPr>
              <a:t>, about 35% higher than reported in the IPCC AR4 (0.35 W/m</a:t>
            </a:r>
            <a:r>
              <a:rPr lang="en-US" sz="1900" baseline="30000" dirty="0">
                <a:solidFill>
                  <a:srgbClr val="000000"/>
                </a:solidFill>
              </a:rPr>
              <a:t>2</a:t>
            </a:r>
            <a:r>
              <a:rPr lang="en-US" sz="1900" dirty="0">
                <a:solidFill>
                  <a:srgbClr val="000000"/>
                </a:solidFill>
              </a:rPr>
              <a:t>). </a:t>
            </a:r>
          </a:p>
          <a:p>
            <a:pPr marL="400884" indent="-400884">
              <a:buFont typeface="+mj-lt"/>
              <a:buAutoNum type="arabicPeriod"/>
            </a:pPr>
            <a:r>
              <a:rPr lang="en-US" sz="1900" dirty="0">
                <a:solidFill>
                  <a:srgbClr val="000000"/>
                </a:solidFill>
              </a:rPr>
              <a:t>ozone RF from ODS by reducing </a:t>
            </a:r>
            <a:r>
              <a:rPr lang="en-US" sz="1900" i="1" dirty="0">
                <a:solidFill>
                  <a:srgbClr val="000000"/>
                </a:solidFill>
              </a:rPr>
              <a:t>both </a:t>
            </a:r>
            <a:r>
              <a:rPr lang="en-US" sz="1900" dirty="0">
                <a:solidFill>
                  <a:srgbClr val="000000"/>
                </a:solidFill>
              </a:rPr>
              <a:t>tropospheric and stratospheric ozone was  -0.23 W/m</a:t>
            </a:r>
            <a:r>
              <a:rPr lang="en-US" sz="1900" baseline="30000" dirty="0">
                <a:solidFill>
                  <a:srgbClr val="000000"/>
                </a:solidFill>
              </a:rPr>
              <a:t>2</a:t>
            </a:r>
            <a:r>
              <a:rPr lang="en-US" sz="1900" dirty="0">
                <a:solidFill>
                  <a:srgbClr val="000000"/>
                </a:solidFill>
              </a:rPr>
              <a:t>, much lower than previous studies</a:t>
            </a:r>
          </a:p>
          <a:p>
            <a:pPr marL="400884" indent="-400884">
              <a:buFont typeface="+mj-lt"/>
              <a:buAutoNum type="arabicPeriod"/>
            </a:pPr>
            <a:r>
              <a:rPr lang="en-US" sz="1900" dirty="0">
                <a:solidFill>
                  <a:srgbClr val="000000"/>
                </a:solidFill>
              </a:rPr>
              <a:t>Positive RF from ODS as a GHG (0.32 W/m</a:t>
            </a:r>
            <a:r>
              <a:rPr lang="en-US" sz="1900" baseline="30000" dirty="0">
                <a:solidFill>
                  <a:srgbClr val="000000"/>
                </a:solidFill>
              </a:rPr>
              <a:t>2</a:t>
            </a:r>
            <a:r>
              <a:rPr lang="en-US" sz="1900" dirty="0">
                <a:solidFill>
                  <a:srgbClr val="000000"/>
                </a:solidFill>
              </a:rPr>
              <a:t>) is almost compensated by the ODS as a negative ozone RF </a:t>
            </a:r>
          </a:p>
        </p:txBody>
      </p:sp>
    </p:spTree>
    <p:extLst>
      <p:ext uri="{BB962C8B-B14F-4D97-AF65-F5344CB8AC3E}">
        <p14:creationId xmlns:p14="http://schemas.microsoft.com/office/powerpoint/2010/main" val="24520146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a:off x="168311" y="3721983"/>
            <a:ext cx="5188890" cy="17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63632" y="6317305"/>
            <a:ext cx="6698888" cy="17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498150" y="5544959"/>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2" name="Oval 11"/>
          <p:cNvSpPr/>
          <p:nvPr/>
        </p:nvSpPr>
        <p:spPr>
          <a:xfrm>
            <a:off x="7929425" y="2850075"/>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3" name="4-Point Star 12"/>
          <p:cNvSpPr/>
          <p:nvPr/>
        </p:nvSpPr>
        <p:spPr>
          <a:xfrm>
            <a:off x="7796416" y="1800120"/>
            <a:ext cx="364023" cy="412982"/>
          </a:xfrm>
          <a:prstGeom prst="star4">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4" name="8-Point Star 13"/>
          <p:cNvSpPr/>
          <p:nvPr/>
        </p:nvSpPr>
        <p:spPr>
          <a:xfrm>
            <a:off x="3477149" y="5124977"/>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5" name="8-Point Star 14"/>
          <p:cNvSpPr/>
          <p:nvPr/>
        </p:nvSpPr>
        <p:spPr>
          <a:xfrm>
            <a:off x="7887422" y="2402094"/>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cxnSp>
        <p:nvCxnSpPr>
          <p:cNvPr id="17" name="Straight Connector 16"/>
          <p:cNvCxnSpPr/>
          <p:nvPr/>
        </p:nvCxnSpPr>
        <p:spPr>
          <a:xfrm rot="10800000" flipV="1">
            <a:off x="3575155" y="1999610"/>
            <a:ext cx="4424274" cy="3202363"/>
          </a:xfrm>
          <a:prstGeom prst="line">
            <a:avLst/>
          </a:prstGeom>
          <a:ln w="381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5" idx="4"/>
          </p:cNvCxnSpPr>
          <p:nvPr/>
        </p:nvCxnSpPr>
        <p:spPr>
          <a:xfrm flipV="1">
            <a:off x="3603156" y="2486091"/>
            <a:ext cx="4284266" cy="2708885"/>
          </a:xfrm>
          <a:prstGeom prst="line">
            <a:avLst/>
          </a:prstGeom>
          <a:ln w="38100" cmpd="sng">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6"/>
            <a:endCxn id="11" idx="4"/>
          </p:cNvCxnSpPr>
          <p:nvPr/>
        </p:nvCxnSpPr>
        <p:spPr>
          <a:xfrm rot="16200000" flipH="1">
            <a:off x="3281167" y="5411964"/>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7711566" y="2716205"/>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60440" y="2475558"/>
            <a:ext cx="1658545" cy="487217"/>
          </a:xfrm>
          <a:prstGeom prst="rect">
            <a:avLst/>
          </a:prstGeom>
          <a:noFill/>
        </p:spPr>
        <p:txBody>
          <a:bodyPr wrap="none" lIns="100794" tIns="50397" rIns="100794" bIns="50397" rtlCol="0">
            <a:spAutoFit/>
          </a:bodyPr>
          <a:lstStyle/>
          <a:p>
            <a:r>
              <a:rPr lang="en-US" sz="1300" dirty="0">
                <a:solidFill>
                  <a:schemeClr val="tx1"/>
                </a:solidFill>
              </a:rPr>
              <a:t>Natural background</a:t>
            </a:r>
          </a:p>
          <a:p>
            <a:r>
              <a:rPr lang="en-US" sz="1300" dirty="0">
                <a:solidFill>
                  <a:schemeClr val="tx1"/>
                </a:solidFill>
              </a:rPr>
              <a:t>correction</a:t>
            </a:r>
          </a:p>
        </p:txBody>
      </p:sp>
      <p:graphicFrame>
        <p:nvGraphicFramePr>
          <p:cNvPr id="28" name="Object 27"/>
          <p:cNvGraphicFramePr>
            <a:graphicFrameLocks noChangeAspect="1"/>
          </p:cNvGraphicFramePr>
          <p:nvPr/>
        </p:nvGraphicFramePr>
        <p:xfrm>
          <a:off x="1748042" y="5166975"/>
          <a:ext cx="924057" cy="363984"/>
        </p:xfrm>
        <a:graphic>
          <a:graphicData uri="http://schemas.openxmlformats.org/presentationml/2006/ole">
            <mc:AlternateContent xmlns:mc="http://schemas.openxmlformats.org/markup-compatibility/2006">
              <mc:Choice xmlns:v="urn:schemas-microsoft-com:vml" Requires="v">
                <p:oleObj spid="_x0000_s6502" name="Equation" r:id="rId3" imgW="838200" imgH="330200" progId="Equation.DSMT4">
                  <p:embed/>
                </p:oleObj>
              </mc:Choice>
              <mc:Fallback>
                <p:oleObj name="Equation" r:id="rId3" imgW="838200" imgH="330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042" y="5166975"/>
                        <a:ext cx="924057"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nvGraphicFramePr>
        <p:xfrm>
          <a:off x="1853048" y="1758122"/>
          <a:ext cx="784049" cy="363984"/>
        </p:xfrm>
        <a:graphic>
          <a:graphicData uri="http://schemas.openxmlformats.org/presentationml/2006/ole">
            <mc:AlternateContent xmlns:mc="http://schemas.openxmlformats.org/markup-compatibility/2006">
              <mc:Choice xmlns:v="urn:schemas-microsoft-com:vml" Requires="v">
                <p:oleObj spid="_x0000_s6503" name="Equation" r:id="rId5" imgW="711200" imgH="330200" progId="Equation.DSMT4">
                  <p:embed/>
                </p:oleObj>
              </mc:Choice>
              <mc:Fallback>
                <p:oleObj name="Equation" r:id="rId5" imgW="711200" imgH="330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048" y="1758122"/>
                        <a:ext cx="784049"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2982912" y="6294437"/>
            <a:ext cx="3549158" cy="458799"/>
          </a:xfrm>
          <a:prstGeom prst="rect">
            <a:avLst/>
          </a:prstGeom>
          <a:noFill/>
        </p:spPr>
        <p:txBody>
          <a:bodyPr wrap="square" lIns="100794" tIns="50397" rIns="100794" bIns="50397" rtlCol="0">
            <a:spAutoFit/>
          </a:bodyPr>
          <a:lstStyle/>
          <a:p>
            <a:r>
              <a:rPr lang="en-US" dirty="0" smtClean="0">
                <a:solidFill>
                  <a:schemeClr val="tx1"/>
                </a:solidFill>
              </a:rPr>
              <a:t>T</a:t>
            </a:r>
            <a:r>
              <a:rPr lang="en-US" baseline="-25000" dirty="0" smtClean="0">
                <a:solidFill>
                  <a:schemeClr val="tx1"/>
                </a:solidFill>
              </a:rPr>
              <a:t>0</a:t>
            </a:r>
            <a:r>
              <a:rPr lang="en-US" dirty="0" smtClean="0">
                <a:solidFill>
                  <a:schemeClr val="tx1"/>
                </a:solidFill>
              </a:rPr>
              <a:t> </a:t>
            </a:r>
            <a:r>
              <a:rPr lang="en-US" dirty="0" err="1" smtClean="0">
                <a:solidFill>
                  <a:schemeClr val="tx1"/>
                </a:solidFill>
              </a:rPr>
              <a:t>ε</a:t>
            </a:r>
            <a:r>
              <a:rPr lang="en-US" dirty="0" smtClean="0">
                <a:solidFill>
                  <a:schemeClr val="tx1"/>
                </a:solidFill>
              </a:rPr>
              <a:t> [1850,1855]</a:t>
            </a:r>
            <a:endParaRPr lang="en-US" dirty="0">
              <a:solidFill>
                <a:schemeClr val="tx1"/>
              </a:solidFill>
            </a:endParaRPr>
          </a:p>
        </p:txBody>
      </p:sp>
      <p:sp>
        <p:nvSpPr>
          <p:cNvPr id="20" name="TextBox 19"/>
          <p:cNvSpPr txBox="1"/>
          <p:nvPr/>
        </p:nvSpPr>
        <p:spPr>
          <a:xfrm>
            <a:off x="7056438" y="6299730"/>
            <a:ext cx="2949250" cy="813358"/>
          </a:xfrm>
          <a:prstGeom prst="rect">
            <a:avLst/>
          </a:prstGeom>
          <a:noFill/>
        </p:spPr>
        <p:txBody>
          <a:bodyPr wrap="square" lIns="100794" tIns="50397" rIns="100794" bIns="50397" rtlCol="0">
            <a:spAutoFit/>
          </a:bodyPr>
          <a:lstStyle/>
          <a:p>
            <a:r>
              <a:rPr lang="en-US" dirty="0" err="1" smtClean="0">
                <a:solidFill>
                  <a:schemeClr val="tx1"/>
                </a:solidFill>
              </a:rPr>
              <a:t>T</a:t>
            </a:r>
            <a:r>
              <a:rPr lang="en-US" baseline="-25000" dirty="0" err="1" smtClean="0">
                <a:solidFill>
                  <a:schemeClr val="tx1"/>
                </a:solidFill>
              </a:rPr>
              <a:t>p</a:t>
            </a:r>
            <a:r>
              <a:rPr lang="en-US" dirty="0" err="1">
                <a:solidFill>
                  <a:schemeClr val="tx1"/>
                </a:solidFill>
              </a:rPr>
              <a:t>ε</a:t>
            </a:r>
            <a:r>
              <a:rPr lang="en-US" dirty="0">
                <a:solidFill>
                  <a:schemeClr val="tx1"/>
                </a:solidFill>
              </a:rPr>
              <a:t> </a:t>
            </a:r>
            <a:r>
              <a:rPr lang="en-US" dirty="0" smtClean="0">
                <a:solidFill>
                  <a:schemeClr val="tx1"/>
                </a:solidFill>
              </a:rPr>
              <a:t>[2005,2010]</a:t>
            </a:r>
            <a:endParaRPr lang="en-US" dirty="0">
              <a:solidFill>
                <a:schemeClr val="tx1"/>
              </a:solidFill>
            </a:endParaRPr>
          </a:p>
          <a:p>
            <a:endParaRPr lang="en-US" dirty="0">
              <a:solidFill>
                <a:schemeClr val="tx1"/>
              </a:solidFill>
            </a:endParaRPr>
          </a:p>
        </p:txBody>
      </p:sp>
      <p:graphicFrame>
        <p:nvGraphicFramePr>
          <p:cNvPr id="21" name="Object 20"/>
          <p:cNvGraphicFramePr>
            <a:graphicFrameLocks noChangeAspect="1"/>
          </p:cNvGraphicFramePr>
          <p:nvPr/>
        </p:nvGraphicFramePr>
        <p:xfrm>
          <a:off x="1741041" y="2822076"/>
          <a:ext cx="938058" cy="363984"/>
        </p:xfrm>
        <a:graphic>
          <a:graphicData uri="http://schemas.openxmlformats.org/presentationml/2006/ole">
            <mc:AlternateContent xmlns:mc="http://schemas.openxmlformats.org/markup-compatibility/2006">
              <mc:Choice xmlns:v="urn:schemas-microsoft-com:vml" Requires="v">
                <p:oleObj spid="_x0000_s6504" name="Equation" r:id="rId7" imgW="850900" imgH="330200" progId="Equation.DSMT4">
                  <p:embed/>
                </p:oleObj>
              </mc:Choice>
              <mc:Fallback>
                <p:oleObj name="Equation" r:id="rId7" imgW="850900" imgH="330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041" y="2822076"/>
                        <a:ext cx="93805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4933" y="3240861"/>
          <a:ext cx="1736108" cy="363984"/>
        </p:xfrm>
        <a:graphic>
          <a:graphicData uri="http://schemas.openxmlformats.org/presentationml/2006/ole">
            <mc:AlternateContent xmlns:mc="http://schemas.openxmlformats.org/markup-compatibility/2006">
              <mc:Choice xmlns:v="urn:schemas-microsoft-com:vml" Requires="v">
                <p:oleObj spid="_x0000_s6505" name="Equation" r:id="rId9" imgW="1574800" imgH="330200" progId="Equation.DSMT4">
                  <p:embed/>
                </p:oleObj>
              </mc:Choice>
              <mc:Fallback>
                <p:oleObj name="Equation" r:id="rId9" imgW="1574800" imgH="330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3" y="3240861"/>
                        <a:ext cx="173610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1944054" y="4038826"/>
          <a:ext cx="518032" cy="321986"/>
        </p:xfrm>
        <a:graphic>
          <a:graphicData uri="http://schemas.openxmlformats.org/presentationml/2006/ole">
            <mc:AlternateContent xmlns:mc="http://schemas.openxmlformats.org/markup-compatibility/2006">
              <mc:Choice xmlns:v="urn:schemas-microsoft-com:vml" Requires="v">
                <p:oleObj spid="_x0000_s6506" name="Equation" r:id="rId11" imgW="469900" imgH="292100" progId="Equation.3">
                  <p:embed/>
                </p:oleObj>
              </mc:Choice>
              <mc:Fallback>
                <p:oleObj name="Equation" r:id="rId11" imgW="469900" imgH="292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4054" y="4038826"/>
                        <a:ext cx="518032" cy="3219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3" name="Straight Arrow Connector 32"/>
          <p:cNvCxnSpPr/>
          <p:nvPr/>
        </p:nvCxnSpPr>
        <p:spPr>
          <a:xfrm rot="5400000" flipH="1" flipV="1">
            <a:off x="1771753" y="3612443"/>
            <a:ext cx="852766"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1778432" y="4781393"/>
            <a:ext cx="841162"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254429" y="2620235"/>
            <a:ext cx="1241251" cy="17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76053" y="4402972"/>
            <a:ext cx="1597130" cy="8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23962" y="0"/>
            <a:ext cx="7473950" cy="960437"/>
          </a:xfrm>
        </p:spPr>
        <p:txBody>
          <a:bodyPr/>
          <a:lstStyle/>
          <a:p>
            <a:r>
              <a:rPr lang="en-US" sz="3600" dirty="0"/>
              <a:t>Preindustrial to present day </a:t>
            </a:r>
            <a:r>
              <a:rPr lang="en-US" sz="3600" dirty="0" smtClean="0"/>
              <a:t/>
            </a:r>
            <a:br>
              <a:rPr lang="en-US" sz="3600" dirty="0" smtClean="0"/>
            </a:br>
            <a:r>
              <a:rPr lang="en-US" sz="3600" dirty="0" err="1" smtClean="0"/>
              <a:t>radiative</a:t>
            </a:r>
            <a:r>
              <a:rPr lang="en-US" sz="3600" dirty="0" smtClean="0"/>
              <a:t> </a:t>
            </a:r>
            <a:r>
              <a:rPr lang="en-US" sz="3600" dirty="0"/>
              <a:t>forcing</a:t>
            </a:r>
          </a:p>
        </p:txBody>
      </p:sp>
    </p:spTree>
    <p:extLst>
      <p:ext uri="{BB962C8B-B14F-4D97-AF65-F5344CB8AC3E}">
        <p14:creationId xmlns:p14="http://schemas.microsoft.com/office/powerpoint/2010/main" val="14754103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7353829" cy="755968"/>
          </a:xfrm>
        </p:spPr>
        <p:txBody>
          <a:bodyPr/>
          <a:lstStyle/>
          <a:p>
            <a:r>
              <a:rPr lang="en-US" sz="4000" dirty="0" err="1" smtClean="0"/>
              <a:t>Ozonesondes</a:t>
            </a:r>
            <a:r>
              <a:rPr lang="en-US" sz="4000" dirty="0"/>
              <a:t>, TES, and ACCMIP</a:t>
            </a:r>
          </a:p>
        </p:txBody>
      </p:sp>
      <p:pic>
        <p:nvPicPr>
          <p:cNvPr id="3" name="Picture 2" descr="ozone-sonde-accmi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083" y="1090476"/>
            <a:ext cx="7476464" cy="6217210"/>
          </a:xfrm>
          <a:prstGeom prst="rect">
            <a:avLst/>
          </a:prstGeom>
        </p:spPr>
      </p:pic>
      <p:sp>
        <p:nvSpPr>
          <p:cNvPr id="4" name="TextBox 3"/>
          <p:cNvSpPr txBox="1"/>
          <p:nvPr/>
        </p:nvSpPr>
        <p:spPr>
          <a:xfrm rot="16200000">
            <a:off x="7848871" y="5507604"/>
            <a:ext cx="2552457" cy="369544"/>
          </a:xfrm>
          <a:prstGeom prst="rect">
            <a:avLst/>
          </a:prstGeom>
          <a:noFill/>
        </p:spPr>
        <p:txBody>
          <a:bodyPr wrap="none" lIns="100794" tIns="50397" rIns="100794" bIns="50397" rtlCol="0">
            <a:spAutoFit/>
          </a:bodyPr>
          <a:lstStyle/>
          <a:p>
            <a:r>
              <a:rPr lang="en-US" sz="1800" dirty="0">
                <a:solidFill>
                  <a:srgbClr val="000000"/>
                </a:solidFill>
              </a:rPr>
              <a:t>Young </a:t>
            </a:r>
            <a:r>
              <a:rPr lang="en-US" sz="1800" i="1" dirty="0">
                <a:solidFill>
                  <a:srgbClr val="000000"/>
                </a:solidFill>
              </a:rPr>
              <a:t>et al</a:t>
            </a:r>
            <a:r>
              <a:rPr lang="en-US" sz="1800" dirty="0">
                <a:solidFill>
                  <a:srgbClr val="000000"/>
                </a:solidFill>
              </a:rPr>
              <a:t>, ACP, 2013</a:t>
            </a:r>
          </a:p>
        </p:txBody>
      </p:sp>
      <p:sp>
        <p:nvSpPr>
          <p:cNvPr id="5" name="TextBox 4"/>
          <p:cNvSpPr txBox="1"/>
          <p:nvPr/>
        </p:nvSpPr>
        <p:spPr>
          <a:xfrm>
            <a:off x="7140443" y="1175950"/>
            <a:ext cx="2940182" cy="780313"/>
          </a:xfrm>
          <a:prstGeom prst="rect">
            <a:avLst/>
          </a:prstGeom>
          <a:solidFill>
            <a:srgbClr val="244A58"/>
          </a:solidFill>
          <a:ln>
            <a:solidFill>
              <a:srgbClr val="000000"/>
            </a:solidFill>
          </a:ln>
        </p:spPr>
        <p:txBody>
          <a:bodyPr wrap="square" lIns="100794" tIns="50397" rIns="100794" bIns="50397" rtlCol="0">
            <a:spAutoFit/>
          </a:bodyPr>
          <a:lstStyle/>
          <a:p>
            <a:r>
              <a:rPr lang="en-US" sz="2200" dirty="0"/>
              <a:t>Overestimate in the Northern Hemisphere</a:t>
            </a:r>
          </a:p>
        </p:txBody>
      </p:sp>
      <p:cxnSp>
        <p:nvCxnSpPr>
          <p:cNvPr id="10" name="Straight Arrow Connector 9"/>
          <p:cNvCxnSpPr>
            <a:stCxn id="5" idx="2"/>
          </p:cNvCxnSpPr>
          <p:nvPr/>
        </p:nvCxnSpPr>
        <p:spPr bwMode="auto">
          <a:xfrm flipH="1">
            <a:off x="7812485" y="1956263"/>
            <a:ext cx="798049" cy="173957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 name="TextBox 10"/>
          <p:cNvSpPr txBox="1"/>
          <p:nvPr/>
        </p:nvSpPr>
        <p:spPr>
          <a:xfrm>
            <a:off x="168010" y="1343943"/>
            <a:ext cx="2996186" cy="1119580"/>
          </a:xfrm>
          <a:prstGeom prst="rect">
            <a:avLst/>
          </a:prstGeom>
          <a:solidFill>
            <a:srgbClr val="244A58"/>
          </a:solidFill>
          <a:ln>
            <a:solidFill>
              <a:srgbClr val="000000"/>
            </a:solidFill>
          </a:ln>
        </p:spPr>
        <p:txBody>
          <a:bodyPr wrap="square" lIns="100794" tIns="50397" rIns="100794" bIns="50397" rtlCol="0">
            <a:spAutoFit/>
          </a:bodyPr>
          <a:lstStyle/>
          <a:p>
            <a:r>
              <a:rPr lang="en-US" sz="2200" dirty="0"/>
              <a:t>Underestimate</a:t>
            </a:r>
          </a:p>
          <a:p>
            <a:r>
              <a:rPr lang="en-US" sz="2200" dirty="0"/>
              <a:t>in the southern (sub-)tropics</a:t>
            </a:r>
          </a:p>
        </p:txBody>
      </p:sp>
      <p:cxnSp>
        <p:nvCxnSpPr>
          <p:cNvPr id="13" name="Straight Arrow Connector 12"/>
          <p:cNvCxnSpPr/>
          <p:nvPr/>
        </p:nvCxnSpPr>
        <p:spPr bwMode="auto">
          <a:xfrm>
            <a:off x="3192198" y="1931917"/>
            <a:ext cx="1428089" cy="25198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33560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idx="4294967295"/>
          </p:nvPr>
        </p:nvSpPr>
        <p:spPr>
          <a:xfrm>
            <a:off x="180313" y="46037"/>
            <a:ext cx="9660599" cy="738468"/>
          </a:xfrm>
        </p:spPr>
        <p:txBody>
          <a:bodyPr/>
          <a:lstStyle/>
          <a:p>
            <a:pPr eaLnBrk="1" hangingPunct="1"/>
            <a:r>
              <a:rPr lang="en-US" sz="3600" dirty="0" err="1">
                <a:ea typeface="ＭＳ Ｐゴシック" pitchFamily="26" charset="-128"/>
                <a:cs typeface="ＭＳ Ｐゴシック" pitchFamily="26" charset="-128"/>
              </a:rPr>
              <a:t>Radiative</a:t>
            </a:r>
            <a:r>
              <a:rPr lang="en-US" sz="3600" dirty="0">
                <a:ea typeface="ＭＳ Ｐゴシック" pitchFamily="26" charset="-128"/>
                <a:cs typeface="ＭＳ Ｐゴシック" pitchFamily="26" charset="-128"/>
              </a:rPr>
              <a:t> forcing from </a:t>
            </a:r>
            <a:r>
              <a:rPr lang="en-US" sz="3600" dirty="0" smtClean="0">
                <a:ea typeface="ＭＳ Ｐゴシック" pitchFamily="26" charset="-128"/>
                <a:cs typeface="ＭＳ Ｐゴシック" pitchFamily="26" charset="-128"/>
              </a:rPr>
              <a:t/>
            </a:r>
            <a:br>
              <a:rPr lang="en-US" sz="3600" dirty="0" smtClean="0">
                <a:ea typeface="ＭＳ Ｐゴシック" pitchFamily="26" charset="-128"/>
                <a:cs typeface="ＭＳ Ｐゴシック" pitchFamily="26" charset="-128"/>
              </a:rPr>
            </a:br>
            <a:r>
              <a:rPr lang="en-US" sz="3600" dirty="0" smtClean="0">
                <a:ea typeface="ＭＳ Ｐゴシック" pitchFamily="26" charset="-128"/>
                <a:cs typeface="ＭＳ Ｐゴシック" pitchFamily="26" charset="-128"/>
              </a:rPr>
              <a:t>atmospheric </a:t>
            </a:r>
            <a:r>
              <a:rPr lang="en-US" sz="3600" dirty="0">
                <a:ea typeface="ＭＳ Ｐゴシック" pitchFamily="26" charset="-128"/>
                <a:cs typeface="ＭＳ Ｐゴシック" pitchFamily="26" charset="-128"/>
              </a:rPr>
              <a:t>composition </a:t>
            </a:r>
            <a:endParaRPr lang="en-US" sz="5400" dirty="0">
              <a:ea typeface="ＭＳ Ｐゴシック" pitchFamily="26" charset="-128"/>
              <a:cs typeface="ＭＳ Ｐゴシック" pitchFamily="26" charset="-128"/>
            </a:endParaRPr>
          </a:p>
        </p:txBody>
      </p:sp>
      <p:sp>
        <p:nvSpPr>
          <p:cNvPr id="12" name="TextBox 11"/>
          <p:cNvSpPr txBox="1"/>
          <p:nvPr/>
        </p:nvSpPr>
        <p:spPr>
          <a:xfrm>
            <a:off x="252016" y="5684837"/>
            <a:ext cx="9588896" cy="1433220"/>
          </a:xfrm>
          <a:prstGeom prst="rect">
            <a:avLst/>
          </a:prstGeom>
          <a:solidFill>
            <a:schemeClr val="accent2"/>
          </a:solidFill>
          <a:ln>
            <a:solidFill>
              <a:schemeClr val="tx1"/>
            </a:solidFill>
          </a:ln>
        </p:spPr>
        <p:txBody>
          <a:bodyPr wrap="square" lIns="100794" tIns="50397" rIns="100794" bIns="50397" rtlCol="0">
            <a:spAutoFit/>
          </a:bodyPr>
          <a:lstStyle/>
          <a:p>
            <a:r>
              <a:rPr lang="en-US" sz="1800" dirty="0"/>
              <a:t>Carbon </a:t>
            </a:r>
            <a:r>
              <a:rPr lang="en-US" sz="1800" dirty="0" smtClean="0"/>
              <a:t>dioxide (CO</a:t>
            </a:r>
            <a:r>
              <a:rPr lang="en-US" sz="1800" baseline="-25000" dirty="0" smtClean="0"/>
              <a:t>2</a:t>
            </a:r>
            <a:r>
              <a:rPr lang="en-US" sz="1800" dirty="0" smtClean="0"/>
              <a:t>), methane (CH</a:t>
            </a:r>
            <a:r>
              <a:rPr lang="en-US" sz="1800" baseline="-25000" dirty="0" smtClean="0"/>
              <a:t>4</a:t>
            </a:r>
            <a:r>
              <a:rPr lang="en-US" sz="1800" dirty="0" smtClean="0"/>
              <a:t>), </a:t>
            </a:r>
            <a:r>
              <a:rPr lang="en-US" sz="1800" dirty="0"/>
              <a:t>and tropospheric </a:t>
            </a:r>
            <a:r>
              <a:rPr lang="en-US" sz="1800" dirty="0" smtClean="0"/>
              <a:t>ozone (O</a:t>
            </a:r>
            <a:r>
              <a:rPr lang="en-US" sz="1800" baseline="-25000" dirty="0" smtClean="0"/>
              <a:t>3</a:t>
            </a:r>
            <a:r>
              <a:rPr lang="en-US" sz="1800" dirty="0" smtClean="0"/>
              <a:t>) </a:t>
            </a:r>
            <a:r>
              <a:rPr lang="en-US" sz="1800" dirty="0"/>
              <a:t>are the 3 most important greenhouse gases resulting from anthropogenic </a:t>
            </a:r>
            <a:r>
              <a:rPr lang="en-US" sz="1800" dirty="0" smtClean="0"/>
              <a:t>activities.</a:t>
            </a:r>
            <a:endParaRPr lang="en-US" sz="1800" dirty="0"/>
          </a:p>
          <a:p>
            <a:endParaRPr lang="en-US" sz="1800" dirty="0"/>
          </a:p>
          <a:p>
            <a:r>
              <a:rPr lang="en-US" sz="1800" dirty="0"/>
              <a:t>As a consequence, the Earth is estimated to absorb </a:t>
            </a:r>
            <a:r>
              <a:rPr lang="en-US" sz="1800" dirty="0" smtClean="0"/>
              <a:t>0.58 ± </a:t>
            </a:r>
            <a:r>
              <a:rPr lang="en-US" sz="1800" dirty="0"/>
              <a:t>0.15 watts per square meter more energy from the Sun than it is emitting to </a:t>
            </a:r>
            <a:r>
              <a:rPr lang="en-US" sz="1800" dirty="0" smtClean="0"/>
              <a:t>space (2005-2010) Hansen </a:t>
            </a:r>
            <a:r>
              <a:rPr lang="en-US" sz="1800" i="1" dirty="0" smtClean="0"/>
              <a:t>et al</a:t>
            </a:r>
            <a:r>
              <a:rPr lang="en-US" sz="1800" dirty="0" smtClean="0"/>
              <a:t>, 2011, ACP </a:t>
            </a:r>
            <a:endParaRPr lang="en-US" sz="1800" dirty="0"/>
          </a:p>
        </p:txBody>
      </p:sp>
      <p:grpSp>
        <p:nvGrpSpPr>
          <p:cNvPr id="8" name="Group 7"/>
          <p:cNvGrpSpPr/>
          <p:nvPr/>
        </p:nvGrpSpPr>
        <p:grpSpPr>
          <a:xfrm>
            <a:off x="87312" y="1112837"/>
            <a:ext cx="4800600" cy="3983284"/>
            <a:chOff x="2671762" y="1079500"/>
            <a:chExt cx="4741863" cy="3773739"/>
          </a:xfrm>
        </p:grpSpPr>
        <p:pic>
          <p:nvPicPr>
            <p:cNvPr id="9" name="Picture 3"/>
            <p:cNvPicPr>
              <a:picLocks noChangeAspect="1" noChangeArrowheads="1"/>
            </p:cNvPicPr>
            <p:nvPr/>
          </p:nvPicPr>
          <p:blipFill>
            <a:blip r:embed="rId3"/>
            <a:srcRect b="39937"/>
            <a:stretch>
              <a:fillRect/>
            </a:stretch>
          </p:blipFill>
          <p:spPr bwMode="auto">
            <a:xfrm>
              <a:off x="2671763" y="1079500"/>
              <a:ext cx="4741862" cy="3240791"/>
            </a:xfrm>
            <a:prstGeom prst="rect">
              <a:avLst/>
            </a:prstGeom>
            <a:noFill/>
            <a:ln w="9525">
              <a:solidFill>
                <a:srgbClr val="2C7C9F"/>
              </a:solidFill>
              <a:round/>
              <a:headEnd/>
              <a:tailEnd/>
            </a:ln>
            <a:effectLst/>
          </p:spPr>
        </p:pic>
        <p:pic>
          <p:nvPicPr>
            <p:cNvPr id="10" name="Picture 3"/>
            <p:cNvPicPr>
              <a:picLocks noChangeAspect="1" noChangeArrowheads="1"/>
            </p:cNvPicPr>
            <p:nvPr/>
          </p:nvPicPr>
          <p:blipFill>
            <a:blip r:embed="rId3"/>
            <a:srcRect t="90000"/>
            <a:stretch>
              <a:fillRect/>
            </a:stretch>
          </p:blipFill>
          <p:spPr bwMode="auto">
            <a:xfrm>
              <a:off x="2671762" y="4313237"/>
              <a:ext cx="4741862" cy="540002"/>
            </a:xfrm>
            <a:prstGeom prst="rect">
              <a:avLst/>
            </a:prstGeom>
            <a:noFill/>
            <a:ln w="9525">
              <a:solidFill>
                <a:srgbClr val="2C7C9F"/>
              </a:solidFill>
              <a:round/>
              <a:headEnd/>
              <a:tailEnd/>
            </a:ln>
            <a:effectLst/>
          </p:spPr>
        </p:pic>
      </p:grpSp>
      <p:sp>
        <p:nvSpPr>
          <p:cNvPr id="11" name="Text Box 4"/>
          <p:cNvSpPr txBox="1">
            <a:spLocks noChangeArrowheads="1"/>
          </p:cNvSpPr>
          <p:nvPr/>
        </p:nvSpPr>
        <p:spPr bwMode="auto">
          <a:xfrm>
            <a:off x="266361" y="5250700"/>
            <a:ext cx="3249951" cy="281737"/>
          </a:xfrm>
          <a:prstGeom prst="rect">
            <a:avLst/>
          </a:prstGeom>
          <a:noFill/>
          <a:ln w="9525">
            <a:noFill/>
            <a:round/>
            <a:headEnd/>
            <a:tailEnd/>
          </a:ln>
          <a:effectLst/>
        </p:spPr>
        <p:txBody>
          <a:bodyPr lIns="0" tIns="0" rIns="0" bIns="0">
            <a:prstTxWarp prst="textNoShape">
              <a:avLst/>
            </a:prstTxWarp>
          </a:bodyPr>
          <a:lstStyle/>
          <a:p>
            <a:pPr>
              <a:tabLst>
                <a:tab pos="797955" algn="l"/>
                <a:tab pos="1595910" algn="l"/>
                <a:tab pos="2393865" algn="l"/>
                <a:tab pos="3191820" algn="l"/>
                <a:tab pos="3989775" algn="l"/>
              </a:tabLst>
            </a:pPr>
            <a:r>
              <a:rPr lang="en-GB" sz="1100" dirty="0">
                <a:solidFill>
                  <a:srgbClr val="000000"/>
                </a:solidFill>
                <a:ea typeface="msgothic" charset="0"/>
                <a:cs typeface="msgothic" charset="0"/>
              </a:rPr>
              <a:t>Wallington T J et al. PNAS 2010;107:E178-E179</a:t>
            </a:r>
          </a:p>
        </p:txBody>
      </p:sp>
      <p:pic>
        <p:nvPicPr>
          <p:cNvPr id="2" name="Picture 1" descr="AR5_RFbar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112" y="1493837"/>
            <a:ext cx="5105400" cy="3886200"/>
          </a:xfrm>
          <a:prstGeom prst="rect">
            <a:avLst/>
          </a:prstGeom>
        </p:spPr>
      </p:pic>
      <p:sp>
        <p:nvSpPr>
          <p:cNvPr id="3" name="TextBox 2"/>
          <p:cNvSpPr txBox="1"/>
          <p:nvPr/>
        </p:nvSpPr>
        <p:spPr>
          <a:xfrm>
            <a:off x="68058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4" name="Oval 3"/>
          <p:cNvSpPr/>
          <p:nvPr/>
        </p:nvSpPr>
        <p:spPr>
          <a:xfrm>
            <a:off x="6030912" y="2484437"/>
            <a:ext cx="2590800" cy="4572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001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042" y="1763925"/>
            <a:ext cx="8568531" cy="1501435"/>
          </a:xfrm>
        </p:spPr>
        <p:txBody>
          <a:bodyPr/>
          <a:lstStyle/>
          <a:p>
            <a:r>
              <a:rPr lang="en-US" dirty="0" smtClean="0">
                <a:solidFill>
                  <a:srgbClr val="000000"/>
                </a:solidFill>
              </a:rPr>
              <a:t>What are the implications of </a:t>
            </a:r>
            <a:r>
              <a:rPr lang="en-US" dirty="0" err="1" smtClean="0">
                <a:solidFill>
                  <a:srgbClr val="000000"/>
                </a:solidFill>
              </a:rPr>
              <a:t>olr</a:t>
            </a:r>
            <a:r>
              <a:rPr lang="en-US" dirty="0" smtClean="0">
                <a:solidFill>
                  <a:srgbClr val="000000"/>
                </a:solidFill>
              </a:rPr>
              <a:t> differences on </a:t>
            </a:r>
            <a:r>
              <a:rPr lang="en-US" dirty="0" err="1" smtClean="0">
                <a:solidFill>
                  <a:srgbClr val="000000"/>
                </a:solidFill>
              </a:rPr>
              <a:t>radiative</a:t>
            </a:r>
            <a:r>
              <a:rPr lang="en-US" dirty="0" smtClean="0">
                <a:solidFill>
                  <a:srgbClr val="000000"/>
                </a:solidFill>
              </a:rPr>
              <a:t> forcing?</a:t>
            </a:r>
            <a:endParaRPr lang="en-US" dirty="0">
              <a:solidFill>
                <a:srgbClr val="000000"/>
              </a:solidFill>
            </a:endParaRPr>
          </a:p>
        </p:txBody>
      </p:sp>
    </p:spTree>
    <p:extLst>
      <p:ext uri="{BB962C8B-B14F-4D97-AF65-F5344CB8AC3E}">
        <p14:creationId xmlns:p14="http://schemas.microsoft.com/office/powerpoint/2010/main" val="916433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OLR bias related to ozone RF?</a:t>
            </a:r>
            <a:endParaRPr lang="en-US" dirty="0"/>
          </a:p>
        </p:txBody>
      </p:sp>
      <p:pic>
        <p:nvPicPr>
          <p:cNvPr id="3" name="Picture 2" descr="RF_OLR_Scatterv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31" y="1343942"/>
            <a:ext cx="9100564" cy="5109780"/>
          </a:xfrm>
          <a:prstGeom prst="rect">
            <a:avLst/>
          </a:prstGeom>
          <a:solidFill>
            <a:schemeClr val="bg2">
              <a:lumMod val="20000"/>
              <a:lumOff val="80000"/>
            </a:schemeClr>
          </a:solidFill>
          <a:ln>
            <a:solidFill>
              <a:schemeClr val="tx1"/>
            </a:solidFill>
          </a:ln>
        </p:spPr>
      </p:pic>
    </p:spTree>
    <p:extLst>
      <p:ext uri="{BB962C8B-B14F-4D97-AF65-F5344CB8AC3E}">
        <p14:creationId xmlns:p14="http://schemas.microsoft.com/office/powerpoint/2010/main" val="217836068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7506229" cy="755968"/>
          </a:xfrm>
        </p:spPr>
        <p:txBody>
          <a:bodyPr/>
          <a:lstStyle/>
          <a:p>
            <a:r>
              <a:rPr lang="en-US" sz="3600" dirty="0"/>
              <a:t>Correlation of OLR bias with ozone RF</a:t>
            </a:r>
          </a:p>
        </p:txBody>
      </p:sp>
      <p:pic>
        <p:nvPicPr>
          <p:cNvPr id="3" name="Picture 2" descr="RF_OLR_Slopev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78" y="1091954"/>
            <a:ext cx="7476464" cy="4568470"/>
          </a:xfrm>
          <a:prstGeom prst="rect">
            <a:avLst/>
          </a:prstGeom>
          <a:solidFill>
            <a:schemeClr val="bg2">
              <a:lumMod val="20000"/>
              <a:lumOff val="80000"/>
            </a:schemeClr>
          </a:solidFill>
          <a:ln>
            <a:solidFill>
              <a:schemeClr val="tx1"/>
            </a:solidFill>
          </a:ln>
        </p:spPr>
      </p:pic>
      <p:sp>
        <p:nvSpPr>
          <p:cNvPr id="4" name="TextBox 3"/>
          <p:cNvSpPr txBox="1"/>
          <p:nvPr/>
        </p:nvSpPr>
        <p:spPr>
          <a:xfrm>
            <a:off x="252016" y="5795752"/>
            <a:ext cx="9660599" cy="1458846"/>
          </a:xfrm>
          <a:prstGeom prst="rect">
            <a:avLst/>
          </a:prstGeom>
          <a:solidFill>
            <a:srgbClr val="244A58"/>
          </a:solidFill>
          <a:ln>
            <a:solidFill>
              <a:schemeClr val="tx1"/>
            </a:solidFill>
          </a:ln>
        </p:spPr>
        <p:txBody>
          <a:bodyPr wrap="square" lIns="100794" tIns="50397" rIns="100794" bIns="50397" rtlCol="0">
            <a:spAutoFit/>
          </a:bodyPr>
          <a:lstStyle/>
          <a:p>
            <a:pPr marL="503972" indent="-503972">
              <a:buFont typeface="Arial"/>
              <a:buChar char="•"/>
            </a:pPr>
            <a:r>
              <a:rPr lang="en-US" sz="2200" dirty="0"/>
              <a:t>Significant correlation for ACCMIP OLR bias and ozone RF (</a:t>
            </a:r>
            <a:r>
              <a:rPr lang="en-US" sz="2200" dirty="0" smtClean="0"/>
              <a:t>R</a:t>
            </a:r>
            <a:r>
              <a:rPr lang="en-US" sz="2200" baseline="30000" dirty="0" smtClean="0"/>
              <a:t>2</a:t>
            </a:r>
            <a:r>
              <a:rPr lang="en-US" sz="2200" dirty="0"/>
              <a:t>=</a:t>
            </a:r>
            <a:r>
              <a:rPr lang="en-US" sz="2200" dirty="0" smtClean="0"/>
              <a:t>0.59) </a:t>
            </a:r>
            <a:endParaRPr lang="en-US" sz="2200" dirty="0"/>
          </a:p>
          <a:p>
            <a:pPr marL="503972" indent="-503972">
              <a:buFont typeface="Arial"/>
              <a:buChar char="•"/>
            </a:pPr>
            <a:r>
              <a:rPr lang="en-US" sz="2200" dirty="0"/>
              <a:t>Removing MOCAGE and CESM reduces correlation to R</a:t>
            </a:r>
            <a:r>
              <a:rPr lang="en-US" sz="2200" baseline="30000" dirty="0"/>
              <a:t>2</a:t>
            </a:r>
            <a:r>
              <a:rPr lang="en-US" sz="2200" dirty="0"/>
              <a:t>=0.18</a:t>
            </a:r>
          </a:p>
          <a:p>
            <a:pPr marL="503972" indent="-503972">
              <a:buFont typeface="Arial"/>
              <a:buChar char="•"/>
            </a:pPr>
            <a:r>
              <a:rPr lang="en-US" sz="2200" dirty="0"/>
              <a:t>Observationally constrained ozone RF = </a:t>
            </a:r>
            <a:r>
              <a:rPr lang="pt-BR" sz="2200" dirty="0"/>
              <a:t> 394 ± 42 mWm</a:t>
            </a:r>
            <a:r>
              <a:rPr lang="pt-BR" sz="2200" baseline="30000" dirty="0"/>
              <a:t>-2</a:t>
            </a:r>
          </a:p>
          <a:p>
            <a:pPr marL="503972" indent="-503972">
              <a:buFont typeface="Arial"/>
              <a:buChar char="•"/>
            </a:pPr>
            <a:r>
              <a:rPr lang="pt-BR" sz="2200" dirty="0" err="1"/>
              <a:t>About</a:t>
            </a:r>
            <a:r>
              <a:rPr lang="pt-BR" sz="2200" dirty="0"/>
              <a:t>  28% </a:t>
            </a:r>
            <a:r>
              <a:rPr lang="pt-BR" sz="2200" dirty="0" err="1"/>
              <a:t>reduction</a:t>
            </a:r>
            <a:r>
              <a:rPr lang="pt-BR" sz="2200" dirty="0"/>
              <a:t> </a:t>
            </a:r>
            <a:r>
              <a:rPr lang="pt-BR" sz="2200" dirty="0" smtClean="0"/>
              <a:t>in </a:t>
            </a:r>
            <a:r>
              <a:rPr lang="pt-BR" sz="2200" dirty="0" err="1" smtClean="0"/>
              <a:t>uncertainty</a:t>
            </a:r>
            <a:r>
              <a:rPr lang="pt-BR" sz="2200" dirty="0" smtClean="0"/>
              <a:t> </a:t>
            </a:r>
            <a:r>
              <a:rPr lang="pt-BR" sz="2200" dirty="0" err="1" smtClean="0"/>
              <a:t>compared</a:t>
            </a:r>
            <a:r>
              <a:rPr lang="pt-BR" sz="2200" dirty="0" smtClean="0"/>
              <a:t> </a:t>
            </a:r>
            <a:r>
              <a:rPr lang="pt-BR" sz="2200" dirty="0" err="1"/>
              <a:t>to</a:t>
            </a:r>
            <a:r>
              <a:rPr lang="pt-BR" sz="2200" dirty="0"/>
              <a:t> 389 ± 60 mWm</a:t>
            </a:r>
            <a:r>
              <a:rPr lang="pt-BR" sz="2200" baseline="30000" dirty="0"/>
              <a:t>-2</a:t>
            </a:r>
            <a:endParaRPr lang="en-US" sz="2200" dirty="0"/>
          </a:p>
        </p:txBody>
      </p:sp>
      <p:sp>
        <p:nvSpPr>
          <p:cNvPr id="5" name="TextBox 4"/>
          <p:cNvSpPr txBox="1"/>
          <p:nvPr/>
        </p:nvSpPr>
        <p:spPr>
          <a:xfrm rot="16200000">
            <a:off x="8042720" y="4620787"/>
            <a:ext cx="1800941" cy="271442"/>
          </a:xfrm>
          <a:prstGeom prst="rect">
            <a:avLst/>
          </a:prstGeom>
          <a:noFill/>
        </p:spPr>
        <p:txBody>
          <a:bodyPr wrap="none" lIns="100794" tIns="50397" rIns="100794" bIns="50397" rtlCol="0">
            <a:spAutoFit/>
          </a:bodyPr>
          <a:lstStyle/>
          <a:p>
            <a:r>
              <a:rPr lang="en-US" sz="1100" dirty="0">
                <a:solidFill>
                  <a:srgbClr val="000000"/>
                </a:solidFill>
              </a:rPr>
              <a:t>Bowman </a:t>
            </a:r>
            <a:r>
              <a:rPr lang="en-US" sz="1100" i="1" dirty="0">
                <a:solidFill>
                  <a:srgbClr val="000000"/>
                </a:solidFill>
              </a:rPr>
              <a:t>et al, ACP, 2013</a:t>
            </a:r>
            <a:endParaRPr lang="en-US" sz="1100" dirty="0">
              <a:solidFill>
                <a:srgbClr val="000000"/>
              </a:solidFill>
            </a:endParaRPr>
          </a:p>
        </p:txBody>
      </p:sp>
    </p:spTree>
    <p:extLst>
      <p:ext uri="{BB962C8B-B14F-4D97-AF65-F5344CB8AC3E}">
        <p14:creationId xmlns:p14="http://schemas.microsoft.com/office/powerpoint/2010/main" val="63299953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Observational constraint on ozone RF</a:t>
            </a:r>
          </a:p>
        </p:txBody>
      </p:sp>
      <p:pic>
        <p:nvPicPr>
          <p:cNvPr id="4" name="Picture 3" descr="IPCC_radfrc_2007"/>
          <p:cNvPicPr>
            <a:picLocks noChangeAspect="1" noChangeArrowheads="1"/>
          </p:cNvPicPr>
          <p:nvPr/>
        </p:nvPicPr>
        <p:blipFill rotWithShape="1">
          <a:blip r:embed="rId3"/>
          <a:srcRect t="1899" b="61956"/>
          <a:stretch/>
        </p:blipFill>
        <p:spPr bwMode="auto">
          <a:xfrm>
            <a:off x="84005" y="1091953"/>
            <a:ext cx="9811808" cy="2557180"/>
          </a:xfrm>
          <a:prstGeom prst="rect">
            <a:avLst/>
          </a:prstGeom>
          <a:noFill/>
          <a:ln w="9525">
            <a:solidFill>
              <a:srgbClr val="000000"/>
            </a:solidFill>
            <a:miter lim="800000"/>
            <a:headEnd/>
            <a:tailEnd/>
          </a:ln>
        </p:spPr>
      </p:pic>
      <p:sp>
        <p:nvSpPr>
          <p:cNvPr id="5" name="TextBox 4"/>
          <p:cNvSpPr txBox="1"/>
          <p:nvPr/>
        </p:nvSpPr>
        <p:spPr>
          <a:xfrm>
            <a:off x="2219063" y="3703637"/>
            <a:ext cx="5564449" cy="1167916"/>
          </a:xfrm>
          <a:prstGeom prst="rect">
            <a:avLst/>
          </a:prstGeom>
          <a:solidFill>
            <a:srgbClr val="244A58"/>
          </a:solidFill>
          <a:ln>
            <a:solidFill>
              <a:schemeClr val="tx1"/>
            </a:solidFill>
          </a:ln>
        </p:spPr>
        <p:txBody>
          <a:bodyPr wrap="none" lIns="100794" tIns="50397" rIns="100794" bIns="50397" rtlCol="0">
            <a:spAutoFit/>
          </a:bodyPr>
          <a:lstStyle/>
          <a:p>
            <a:r>
              <a:rPr lang="en-US" dirty="0" smtClean="0"/>
              <a:t>IPCC AR4:       350 [250 to 650] mWm</a:t>
            </a:r>
            <a:r>
              <a:rPr lang="en-US" baseline="30000" dirty="0" smtClean="0"/>
              <a:t>-2  </a:t>
            </a:r>
            <a:endParaRPr lang="en-US" dirty="0" smtClean="0"/>
          </a:p>
          <a:p>
            <a:r>
              <a:rPr lang="en-US" dirty="0" smtClean="0"/>
              <a:t>ACCMIP:         389 [329 to 449] </a:t>
            </a:r>
            <a:r>
              <a:rPr lang="en-US" dirty="0"/>
              <a:t>mWm</a:t>
            </a:r>
            <a:r>
              <a:rPr lang="en-US" baseline="30000" dirty="0"/>
              <a:t>-</a:t>
            </a:r>
            <a:r>
              <a:rPr lang="en-US" baseline="30000" dirty="0" smtClean="0"/>
              <a:t>2</a:t>
            </a:r>
          </a:p>
          <a:p>
            <a:r>
              <a:rPr lang="en-US" dirty="0" smtClean="0"/>
              <a:t>ACCMIP/TES: 394 [352 to 436] </a:t>
            </a:r>
            <a:r>
              <a:rPr lang="en-US" dirty="0"/>
              <a:t>mWm</a:t>
            </a:r>
            <a:r>
              <a:rPr lang="en-US" baseline="30000" dirty="0"/>
              <a:t>-2</a:t>
            </a:r>
            <a:r>
              <a:rPr lang="en-US" dirty="0" smtClean="0"/>
              <a:t> </a:t>
            </a:r>
            <a:endParaRPr lang="en-US" dirty="0"/>
          </a:p>
        </p:txBody>
      </p:sp>
      <p:sp>
        <p:nvSpPr>
          <p:cNvPr id="6" name="TextBox 5"/>
          <p:cNvSpPr txBox="1"/>
          <p:nvPr/>
        </p:nvSpPr>
        <p:spPr>
          <a:xfrm>
            <a:off x="315912" y="4999037"/>
            <a:ext cx="9601199" cy="2467554"/>
          </a:xfrm>
          <a:prstGeom prst="rect">
            <a:avLst/>
          </a:prstGeom>
          <a:noFill/>
          <a:ln>
            <a:solidFill>
              <a:srgbClr val="000000"/>
            </a:solidFill>
          </a:ln>
        </p:spPr>
        <p:txBody>
          <a:bodyPr wrap="square" lIns="100794" tIns="50397" rIns="100794" bIns="50397" rtlCol="0">
            <a:spAutoFit/>
          </a:bodyPr>
          <a:lstStyle/>
          <a:p>
            <a:r>
              <a:rPr lang="en-US" sz="2000" b="1" dirty="0" smtClean="0">
                <a:solidFill>
                  <a:schemeClr val="tx1"/>
                </a:solidFill>
              </a:rPr>
              <a:t>FROM IPCC AR5 Ch. 8:</a:t>
            </a:r>
            <a:r>
              <a:rPr lang="en-US" sz="2000" dirty="0" smtClean="0">
                <a:solidFill>
                  <a:schemeClr val="tx1"/>
                </a:solidFill>
              </a:rPr>
              <a:t> “Because </a:t>
            </a:r>
            <a:r>
              <a:rPr lang="en-US" sz="2000" dirty="0">
                <a:solidFill>
                  <a:schemeClr val="tx1"/>
                </a:solidFill>
              </a:rPr>
              <a:t>we have </a:t>
            </a:r>
            <a:r>
              <a:rPr lang="en-US" sz="2000" i="1" dirty="0">
                <a:solidFill>
                  <a:schemeClr val="tx1"/>
                </a:solidFill>
              </a:rPr>
              <a:t>low confidence </a:t>
            </a:r>
            <a:r>
              <a:rPr lang="en-US" sz="2000" dirty="0">
                <a:solidFill>
                  <a:schemeClr val="tx1"/>
                </a:solidFill>
              </a:rPr>
              <a:t>in the pre-industrial ozone </a:t>
            </a:r>
            <a:r>
              <a:rPr lang="en-US" sz="2000" dirty="0" smtClean="0">
                <a:solidFill>
                  <a:schemeClr val="tx1"/>
                </a:solidFill>
              </a:rPr>
              <a:t>observations</a:t>
            </a:r>
            <a:r>
              <a:rPr lang="en-US" sz="2000" dirty="0">
                <a:solidFill>
                  <a:schemeClr val="tx1"/>
                </a:solidFill>
              </a:rPr>
              <a:t>, and these were extremely limited in spatial coverage, it is not possible to calculate a purely observationally based ozone RF. However, modern observations can be used to assess the performance of the chemistry models. Bowman et al. (2013) used satellite retrievals from the TES instrument to constrain the RF from the ACCMIP models. This reduced the inter-model uncertainty by 30%; however, we still </a:t>
            </a:r>
            <a:r>
              <a:rPr lang="en-US" sz="2000" dirty="0" smtClean="0">
                <a:solidFill>
                  <a:schemeClr val="tx1"/>
                </a:solidFill>
              </a:rPr>
              <a:t>maintain </a:t>
            </a:r>
            <a:r>
              <a:rPr lang="en-US" sz="2000" dirty="0">
                <a:solidFill>
                  <a:schemeClr val="tx1"/>
                </a:solidFill>
              </a:rPr>
              <a:t>overall the (–50% to +50%) 5 to 95% confidence range for AR5</a:t>
            </a:r>
            <a:r>
              <a:rPr lang="en-US" sz="2000" dirty="0" smtClean="0">
                <a:solidFill>
                  <a:schemeClr val="tx1"/>
                </a:solidFill>
              </a:rPr>
              <a:t>.” </a:t>
            </a:r>
            <a:endParaRPr lang="en-US" sz="2000" dirty="0">
              <a:solidFill>
                <a:schemeClr val="tx1"/>
              </a:solidFill>
            </a:endParaRPr>
          </a:p>
        </p:txBody>
      </p:sp>
    </p:spTree>
    <p:extLst>
      <p:ext uri="{BB962C8B-B14F-4D97-AF65-F5344CB8AC3E}">
        <p14:creationId xmlns:p14="http://schemas.microsoft.com/office/powerpoint/2010/main" val="35796032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8568531" cy="755968"/>
          </a:xfrm>
        </p:spPr>
        <p:txBody>
          <a:bodyPr/>
          <a:lstStyle/>
          <a:p>
            <a:r>
              <a:rPr lang="en-US" sz="2600" dirty="0"/>
              <a:t>Attribution of Ozone Direct </a:t>
            </a:r>
            <a:r>
              <a:rPr lang="en-US" sz="2600" dirty="0" err="1"/>
              <a:t>Radiative</a:t>
            </a:r>
            <a:r>
              <a:rPr lang="en-US" sz="2600" dirty="0"/>
              <a:t> Forcing (DRF) to spatially resolved emissions</a:t>
            </a:r>
          </a:p>
        </p:txBody>
      </p:sp>
      <p:sp>
        <p:nvSpPr>
          <p:cNvPr id="4" name="TextBox 3"/>
          <p:cNvSpPr txBox="1"/>
          <p:nvPr/>
        </p:nvSpPr>
        <p:spPr>
          <a:xfrm>
            <a:off x="270684" y="3290099"/>
            <a:ext cx="4349603" cy="1167916"/>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smtClean="0"/>
              <a:t>Define cost function as global mean outgoing </a:t>
            </a:r>
            <a:r>
              <a:rPr lang="en-US" dirty="0" err="1" smtClean="0"/>
              <a:t>longwave</a:t>
            </a:r>
            <a:r>
              <a:rPr lang="en-US" dirty="0" smtClean="0"/>
              <a:t> radiation (W/m</a:t>
            </a:r>
            <a:r>
              <a:rPr lang="en-US" baseline="30000" dirty="0" smtClean="0"/>
              <a:t>2</a:t>
            </a:r>
            <a:r>
              <a:rPr lang="en-US" dirty="0"/>
              <a:t>)</a:t>
            </a:r>
            <a:endParaRPr lang="en-US" dirty="0" smtClean="0"/>
          </a:p>
        </p:txBody>
      </p:sp>
      <p:sp>
        <p:nvSpPr>
          <p:cNvPr id="6" name="TextBox 5"/>
          <p:cNvSpPr txBox="1"/>
          <p:nvPr/>
        </p:nvSpPr>
        <p:spPr>
          <a:xfrm>
            <a:off x="252016" y="5919975"/>
            <a:ext cx="3111504" cy="813358"/>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dirty="0" smtClean="0"/>
              <a:t>Define sensitivity of</a:t>
            </a:r>
          </a:p>
          <a:p>
            <a:r>
              <a:rPr lang="en-US" dirty="0" smtClean="0"/>
              <a:t>mean OLR to emission</a:t>
            </a:r>
            <a:r>
              <a:rPr lang="en-US" dirty="0"/>
              <a:t>s</a:t>
            </a:r>
            <a:endParaRPr lang="en-US" dirty="0" smtClean="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339" y="3148100"/>
            <a:ext cx="3360208" cy="1469937"/>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370" y="6095259"/>
            <a:ext cx="2378398" cy="503978"/>
          </a:xfrm>
          <a:prstGeom prst="rect">
            <a:avLst/>
          </a:prstGeom>
        </p:spPr>
      </p:pic>
      <p:sp>
        <p:nvSpPr>
          <p:cNvPr id="3" name="TextBox 2"/>
          <p:cNvSpPr txBox="1"/>
          <p:nvPr/>
        </p:nvSpPr>
        <p:spPr>
          <a:xfrm>
            <a:off x="579938" y="1511936"/>
            <a:ext cx="6909569" cy="813358"/>
          </a:xfrm>
          <a:prstGeom prst="rect">
            <a:avLst/>
          </a:prstGeom>
          <a:solidFill>
            <a:srgbClr val="FF6600"/>
          </a:solidFill>
          <a:ln>
            <a:solidFill>
              <a:schemeClr val="tx1"/>
            </a:solidFill>
          </a:ln>
        </p:spPr>
        <p:txBody>
          <a:bodyPr wrap="none" lIns="100794" tIns="50397" rIns="100794" bIns="50397" rtlCol="0">
            <a:spAutoFit/>
          </a:bodyPr>
          <a:lstStyle/>
          <a:p>
            <a:r>
              <a:rPr lang="en-US" dirty="0" smtClean="0"/>
              <a:t>How can we combine observed TOA fluxes and </a:t>
            </a:r>
          </a:p>
          <a:p>
            <a:r>
              <a:rPr lang="en-US" dirty="0" smtClean="0"/>
              <a:t>attribute their variability to changes in emissions?</a:t>
            </a:r>
            <a:endParaRPr lang="en-US" dirty="0"/>
          </a:p>
        </p:txBody>
      </p:sp>
    </p:spTree>
    <p:extLst>
      <p:ext uri="{BB962C8B-B14F-4D97-AF65-F5344CB8AC3E}">
        <p14:creationId xmlns:p14="http://schemas.microsoft.com/office/powerpoint/2010/main" val="12901862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128269"/>
            <a:ext cx="8458200" cy="755968"/>
          </a:xfrm>
        </p:spPr>
        <p:txBody>
          <a:bodyPr/>
          <a:lstStyle/>
          <a:p>
            <a:r>
              <a:rPr lang="en-US" sz="2600" dirty="0"/>
              <a:t>What is the impact of a </a:t>
            </a:r>
            <a:r>
              <a:rPr lang="en-US" sz="2600" dirty="0" err="1"/>
              <a:t>NOx</a:t>
            </a:r>
            <a:r>
              <a:rPr lang="en-US" sz="2600" dirty="0"/>
              <a:t> emission </a:t>
            </a:r>
            <a:r>
              <a:rPr lang="en-US" sz="2600" dirty="0" smtClean="0"/>
              <a:t/>
            </a:r>
            <a:br>
              <a:rPr lang="en-US" sz="2600" dirty="0" smtClean="0"/>
            </a:br>
            <a:r>
              <a:rPr lang="en-US" sz="2600" dirty="0" smtClean="0"/>
              <a:t>at </a:t>
            </a:r>
            <a:r>
              <a:rPr lang="en-US" sz="2600" dirty="0"/>
              <a:t>one location on mean OLR?</a:t>
            </a:r>
          </a:p>
        </p:txBody>
      </p:sp>
      <p:sp>
        <p:nvSpPr>
          <p:cNvPr id="4" name="TextBox 3"/>
          <p:cNvSpPr txBox="1"/>
          <p:nvPr/>
        </p:nvSpPr>
        <p:spPr>
          <a:xfrm>
            <a:off x="1260079" y="2183906"/>
            <a:ext cx="1383241" cy="458799"/>
          </a:xfrm>
          <a:prstGeom prst="rect">
            <a:avLst/>
          </a:prstGeom>
          <a:noFill/>
        </p:spPr>
        <p:txBody>
          <a:bodyPr wrap="none" lIns="100794" tIns="50397" rIns="100794" bIns="50397" rtlCol="0">
            <a:spAutoFit/>
          </a:bodyPr>
          <a:lstStyle/>
          <a:p>
            <a:r>
              <a:rPr lang="en-US" i="1" dirty="0" smtClean="0"/>
              <a:t>J=</a:t>
            </a:r>
            <a:r>
              <a:rPr lang="en-US" dirty="0" smtClean="0">
                <a:solidFill>
                  <a:srgbClr val="000000"/>
                </a:solidFill>
              </a:rPr>
              <a:t>Mean</a:t>
            </a:r>
            <a:endParaRPr lang="en-US" i="1" dirty="0">
              <a:solidFill>
                <a:srgbClr val="000000"/>
              </a:solidFill>
            </a:endParaRPr>
          </a:p>
        </p:txBody>
      </p:sp>
      <p:sp>
        <p:nvSpPr>
          <p:cNvPr id="5" name="Double Bracket 4"/>
          <p:cNvSpPr/>
          <p:nvPr/>
        </p:nvSpPr>
        <p:spPr bwMode="auto">
          <a:xfrm>
            <a:off x="2772172" y="1091953"/>
            <a:ext cx="4788297" cy="3023870"/>
          </a:xfrm>
          <a:prstGeom prst="bracketPair">
            <a:avLst/>
          </a:prstGeom>
          <a:noFill/>
          <a:ln w="38100"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6" name="Picture 5" descr="NOx_an_em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183" y="4955788"/>
            <a:ext cx="4200260" cy="2576763"/>
          </a:xfrm>
          <a:prstGeom prst="rect">
            <a:avLst/>
          </a:prstGeom>
        </p:spPr>
      </p:pic>
      <p:cxnSp>
        <p:nvCxnSpPr>
          <p:cNvPr id="8" name="Straight Arrow Connector 7"/>
          <p:cNvCxnSpPr>
            <a:stCxn id="6" idx="0"/>
          </p:cNvCxnSpPr>
          <p:nvPr/>
        </p:nvCxnSpPr>
        <p:spPr bwMode="auto">
          <a:xfrm flipV="1">
            <a:off x="5040313" y="4115823"/>
            <a:ext cx="0" cy="839964"/>
          </a:xfrm>
          <a:prstGeom prst="straightConnector1">
            <a:avLst/>
          </a:prstGeom>
          <a:solidFill>
            <a:schemeClr val="accent1"/>
          </a:solidFill>
          <a:ln w="57150" cap="flat" cmpd="sng" algn="ctr">
            <a:solidFill>
              <a:srgbClr val="000000"/>
            </a:solidFill>
            <a:prstDash val="solid"/>
            <a:round/>
            <a:headEnd type="none" w="med" len="med"/>
            <a:tailEnd type="arrow"/>
          </a:ln>
          <a:effectLst/>
        </p:spPr>
      </p:cxnSp>
      <p:pic>
        <p:nvPicPr>
          <p:cNvPr id="9" name="Picture 8" descr="l1bo3bandflux in l1bo3bandflux_ACCMIP-monthly_T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199" y="1427939"/>
            <a:ext cx="3756804" cy="2421896"/>
          </a:xfrm>
          <a:prstGeom prst="rect">
            <a:avLst/>
          </a:prstGeom>
        </p:spPr>
      </p:pic>
      <p:sp>
        <p:nvSpPr>
          <p:cNvPr id="10" name="TextBox 9"/>
          <p:cNvSpPr txBox="1"/>
          <p:nvPr/>
        </p:nvSpPr>
        <p:spPr>
          <a:xfrm>
            <a:off x="5208324" y="4283816"/>
            <a:ext cx="1425169" cy="458799"/>
          </a:xfrm>
          <a:prstGeom prst="rect">
            <a:avLst/>
          </a:prstGeom>
          <a:noFill/>
        </p:spPr>
        <p:txBody>
          <a:bodyPr wrap="none" lIns="100794" tIns="50397" rIns="100794" bIns="50397" rtlCol="0">
            <a:spAutoFit/>
          </a:bodyPr>
          <a:lstStyle/>
          <a:p>
            <a:r>
              <a:rPr lang="en-US" i="1" dirty="0" err="1" smtClean="0">
                <a:solidFill>
                  <a:srgbClr val="000000"/>
                </a:solidFill>
              </a:rPr>
              <a:t>δJ</a:t>
            </a:r>
            <a:r>
              <a:rPr lang="en-US" i="1" dirty="0" smtClean="0">
                <a:solidFill>
                  <a:srgbClr val="000000"/>
                </a:solidFill>
              </a:rPr>
              <a:t>(</a:t>
            </a:r>
            <a:r>
              <a:rPr lang="en-US" i="1" dirty="0" err="1" smtClean="0">
                <a:solidFill>
                  <a:srgbClr val="000000"/>
                </a:solidFill>
              </a:rPr>
              <a:t>NOx</a:t>
            </a:r>
            <a:r>
              <a:rPr lang="en-US" i="1" dirty="0" smtClean="0">
                <a:solidFill>
                  <a:srgbClr val="000000"/>
                </a:solidFill>
              </a:rPr>
              <a:t>)</a:t>
            </a:r>
            <a:endParaRPr lang="en-US" i="1" dirty="0">
              <a:solidFill>
                <a:srgbClr val="000000"/>
              </a:solidFill>
            </a:endParaRPr>
          </a:p>
        </p:txBody>
      </p:sp>
    </p:spTree>
    <p:extLst>
      <p:ext uri="{BB962C8B-B14F-4D97-AF65-F5344CB8AC3E}">
        <p14:creationId xmlns:p14="http://schemas.microsoft.com/office/powerpoint/2010/main" val="20974607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pic>
        <p:nvPicPr>
          <p:cNvPr id="3" name="Picture 2"/>
          <p:cNvPicPr/>
          <p:nvPr/>
        </p:nvPicPr>
        <p:blipFill rotWithShape="1">
          <a:blip r:embed="rId3">
            <a:extLst>
              <a:ext uri="{28A0092B-C50C-407E-A947-70E740481C1C}">
                <a14:useLocalDpi xmlns:a14="http://schemas.microsoft.com/office/drawing/2010/main" val="0"/>
              </a:ext>
            </a:extLst>
          </a:blip>
          <a:srcRect b="2911"/>
          <a:stretch/>
        </p:blipFill>
        <p:spPr bwMode="auto">
          <a:xfrm>
            <a:off x="1535112" y="1189037"/>
            <a:ext cx="6934200" cy="4953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39712" y="6370637"/>
            <a:ext cx="9629911" cy="803912"/>
          </a:xfrm>
          <a:prstGeom prst="rect">
            <a:avLst/>
          </a:prstGeom>
          <a:solidFill>
            <a:schemeClr val="bg2">
              <a:lumMod val="75000"/>
              <a:alpha val="60000"/>
            </a:schemeClr>
          </a:solidFill>
          <a:ln>
            <a:solidFill>
              <a:schemeClr val="tx2"/>
            </a:solidFill>
          </a:ln>
        </p:spPr>
        <p:txBody>
          <a:bodyPr wrap="square" rtlCol="0">
            <a:spAutoFit/>
          </a:bodyPr>
          <a:lstStyle/>
          <a:p>
            <a:r>
              <a:rPr lang="en-US" dirty="0" smtClean="0">
                <a:solidFill>
                  <a:schemeClr val="tx1"/>
                </a:solidFill>
              </a:rPr>
              <a:t>Tropospheric ozone LWRE has a strong dependence on water vapor  in the tropics.</a:t>
            </a:r>
            <a:endParaRPr lang="en-US" dirty="0">
              <a:solidFill>
                <a:schemeClr val="tx1"/>
              </a:solidFill>
            </a:endParaRPr>
          </a:p>
        </p:txBody>
      </p:sp>
      <p:sp>
        <p:nvSpPr>
          <p:cNvPr id="5" name="TextBox 4"/>
          <p:cNvSpPr txBox="1"/>
          <p:nvPr/>
        </p:nvSpPr>
        <p:spPr>
          <a:xfrm rot="16200000">
            <a:off x="7212978" y="3809589"/>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37896877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180313" y="46037"/>
            <a:ext cx="9660599" cy="73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pPr eaLnBrk="1" hangingPunct="1"/>
            <a:r>
              <a:rPr lang="en-US" sz="3600" dirty="0" err="1" smtClean="0">
                <a:ea typeface="ＭＳ Ｐゴシック" pitchFamily="26" charset="-128"/>
                <a:cs typeface="ＭＳ Ｐゴシック" pitchFamily="26" charset="-128"/>
              </a:rPr>
              <a:t>Radiative</a:t>
            </a:r>
            <a:r>
              <a:rPr lang="en-US" sz="3600" dirty="0" smtClean="0">
                <a:ea typeface="ＭＳ Ｐゴシック" pitchFamily="26" charset="-128"/>
                <a:cs typeface="ＭＳ Ｐゴシック" pitchFamily="26" charset="-128"/>
              </a:rPr>
              <a:t> forcing definitions</a:t>
            </a:r>
            <a:endParaRPr lang="en-US" sz="5400" dirty="0">
              <a:ea typeface="ＭＳ Ｐゴシック" pitchFamily="26" charset="-128"/>
              <a:cs typeface="ＭＳ Ｐゴシック" pitchFamily="26" charset="-128"/>
            </a:endParaRPr>
          </a:p>
        </p:txBody>
      </p:sp>
      <p:grpSp>
        <p:nvGrpSpPr>
          <p:cNvPr id="60" name="Group 59"/>
          <p:cNvGrpSpPr/>
          <p:nvPr/>
        </p:nvGrpSpPr>
        <p:grpSpPr>
          <a:xfrm>
            <a:off x="0" y="884237"/>
            <a:ext cx="10080625" cy="2906602"/>
            <a:chOff x="0" y="884237"/>
            <a:chExt cx="10080625" cy="2906602"/>
          </a:xfrm>
        </p:grpSpPr>
        <p:pic>
          <p:nvPicPr>
            <p:cNvPr id="3" name="Picture 2" descr="RF_carto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4237"/>
              <a:ext cx="10080625" cy="2906602"/>
            </a:xfrm>
            <a:prstGeom prst="rect">
              <a:avLst/>
            </a:prstGeom>
          </p:spPr>
        </p:pic>
        <p:sp>
          <p:nvSpPr>
            <p:cNvPr id="4" name="TextBox 3"/>
            <p:cNvSpPr txBox="1"/>
            <p:nvPr/>
          </p:nvSpPr>
          <p:spPr>
            <a:xfrm>
              <a:off x="150363" y="3343538"/>
              <a:ext cx="2375349" cy="360099"/>
            </a:xfrm>
            <a:prstGeom prst="rect">
              <a:avLst/>
            </a:prstGeom>
            <a:solidFill>
              <a:schemeClr val="bg1"/>
            </a:solidFill>
          </p:spPr>
          <p:txBody>
            <a:bodyPr wrap="square" rtlCol="0">
              <a:spAutoFit/>
            </a:bodyPr>
            <a:lstStyle/>
            <a:p>
              <a:r>
                <a:rPr lang="en-US" sz="1800" dirty="0" smtClean="0">
                  <a:solidFill>
                    <a:schemeClr val="tx1"/>
                  </a:solidFill>
                </a:rPr>
                <a:t>IPCC AR5 Fig. 8.1</a:t>
              </a:r>
              <a:endParaRPr lang="en-US" sz="1800" dirty="0">
                <a:solidFill>
                  <a:schemeClr val="tx1"/>
                </a:solidFill>
              </a:endParaRPr>
            </a:p>
          </p:txBody>
        </p:sp>
      </p:grpSp>
      <p:grpSp>
        <p:nvGrpSpPr>
          <p:cNvPr id="59" name="Group 58"/>
          <p:cNvGrpSpPr/>
          <p:nvPr/>
        </p:nvGrpSpPr>
        <p:grpSpPr>
          <a:xfrm>
            <a:off x="2373312" y="1036637"/>
            <a:ext cx="5791200" cy="2971800"/>
            <a:chOff x="2373312" y="1036637"/>
            <a:chExt cx="5791200" cy="2971800"/>
          </a:xfrm>
        </p:grpSpPr>
        <p:grpSp>
          <p:nvGrpSpPr>
            <p:cNvPr id="58" name="Group 57"/>
            <p:cNvGrpSpPr/>
            <p:nvPr/>
          </p:nvGrpSpPr>
          <p:grpSpPr>
            <a:xfrm>
              <a:off x="2373312" y="1036637"/>
              <a:ext cx="2286000" cy="2971800"/>
              <a:chOff x="2373312" y="1036637"/>
              <a:chExt cx="2286000" cy="2971800"/>
            </a:xfrm>
          </p:grpSpPr>
          <p:sp>
            <p:nvSpPr>
              <p:cNvPr id="5" name="TextBox 4"/>
              <p:cNvSpPr txBox="1"/>
              <p:nvPr/>
            </p:nvSpPr>
            <p:spPr>
              <a:xfrm>
                <a:off x="2601912" y="3322637"/>
                <a:ext cx="2045276" cy="685316"/>
              </a:xfrm>
              <a:prstGeom prst="rect">
                <a:avLst/>
              </a:prstGeom>
              <a:noFill/>
            </p:spPr>
            <p:txBody>
              <a:bodyPr wrap="none" rtlCol="0">
                <a:spAutoFit/>
              </a:bodyPr>
              <a:lstStyle/>
              <a:p>
                <a:r>
                  <a:rPr lang="en-US" sz="2000" dirty="0" smtClean="0">
                    <a:solidFill>
                      <a:schemeClr val="tx1"/>
                    </a:solidFill>
                  </a:rPr>
                  <a:t>Used in &lt;= AR4</a:t>
                </a:r>
              </a:p>
              <a:p>
                <a:r>
                  <a:rPr lang="en-US" sz="2000" dirty="0" smtClean="0">
                    <a:solidFill>
                      <a:schemeClr val="tx1"/>
                    </a:solidFill>
                  </a:rPr>
                  <a:t>+ AR5 (hatched)</a:t>
                </a:r>
                <a:endParaRPr lang="en-US" sz="2000" dirty="0">
                  <a:solidFill>
                    <a:schemeClr val="tx1"/>
                  </a:solidFill>
                </a:endParaRPr>
              </a:p>
            </p:txBody>
          </p:sp>
          <p:sp>
            <p:nvSpPr>
              <p:cNvPr id="55" name="Rectangle 54"/>
              <p:cNvSpPr/>
              <p:nvPr/>
            </p:nvSpPr>
            <p:spPr>
              <a:xfrm>
                <a:off x="2373312" y="1036637"/>
                <a:ext cx="2286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259512" y="1036637"/>
              <a:ext cx="1905000" cy="2971800"/>
              <a:chOff x="6259512" y="1036637"/>
              <a:chExt cx="1905000" cy="2971800"/>
            </a:xfrm>
          </p:grpSpPr>
          <p:sp>
            <p:nvSpPr>
              <p:cNvPr id="6" name="TextBox 5"/>
              <p:cNvSpPr txBox="1"/>
              <p:nvPr/>
            </p:nvSpPr>
            <p:spPr>
              <a:xfrm>
                <a:off x="6317521" y="3323121"/>
                <a:ext cx="1465991" cy="685316"/>
              </a:xfrm>
              <a:prstGeom prst="rect">
                <a:avLst/>
              </a:prstGeom>
              <a:noFill/>
            </p:spPr>
            <p:txBody>
              <a:bodyPr wrap="none" rtlCol="0">
                <a:spAutoFit/>
              </a:bodyPr>
              <a:lstStyle/>
              <a:p>
                <a:r>
                  <a:rPr lang="en-US" sz="2000" dirty="0" smtClean="0">
                    <a:solidFill>
                      <a:schemeClr val="tx1"/>
                    </a:solidFill>
                  </a:rPr>
                  <a:t>Used in</a:t>
                </a:r>
              </a:p>
              <a:p>
                <a:r>
                  <a:rPr lang="en-US" sz="2000" dirty="0" smtClean="0">
                    <a:solidFill>
                      <a:schemeClr val="tx1"/>
                    </a:solidFill>
                  </a:rPr>
                  <a:t>AR5 (solid)</a:t>
                </a:r>
                <a:endParaRPr lang="en-US" sz="2000" dirty="0">
                  <a:solidFill>
                    <a:schemeClr val="tx1"/>
                  </a:solidFill>
                </a:endParaRPr>
              </a:p>
            </p:txBody>
          </p:sp>
          <p:sp>
            <p:nvSpPr>
              <p:cNvPr id="56" name="Rectangle 55"/>
              <p:cNvSpPr/>
              <p:nvPr/>
            </p:nvSpPr>
            <p:spPr>
              <a:xfrm>
                <a:off x="6259512" y="1036637"/>
                <a:ext cx="1905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4" name="Group 63"/>
          <p:cNvGrpSpPr/>
          <p:nvPr/>
        </p:nvGrpSpPr>
        <p:grpSpPr>
          <a:xfrm>
            <a:off x="87312" y="4084637"/>
            <a:ext cx="9677401" cy="3387792"/>
            <a:chOff x="87312" y="4084637"/>
            <a:chExt cx="9677401" cy="3387792"/>
          </a:xfrm>
        </p:grpSpPr>
        <p:grpSp>
          <p:nvGrpSpPr>
            <p:cNvPr id="61" name="Group 60"/>
            <p:cNvGrpSpPr/>
            <p:nvPr/>
          </p:nvGrpSpPr>
          <p:grpSpPr>
            <a:xfrm>
              <a:off x="87312" y="4084637"/>
              <a:ext cx="9677401" cy="3387792"/>
              <a:chOff x="87312" y="4084637"/>
              <a:chExt cx="9677401" cy="3387792"/>
            </a:xfrm>
          </p:grpSpPr>
          <p:grpSp>
            <p:nvGrpSpPr>
              <p:cNvPr id="53" name="Group 52"/>
              <p:cNvGrpSpPr/>
              <p:nvPr/>
            </p:nvGrpSpPr>
            <p:grpSpPr>
              <a:xfrm>
                <a:off x="87312" y="4084637"/>
                <a:ext cx="6945313" cy="3387792"/>
                <a:chOff x="87312" y="4084637"/>
                <a:chExt cx="6945313" cy="3387792"/>
              </a:xfrm>
            </p:grpSpPr>
            <p:sp>
              <p:nvSpPr>
                <p:cNvPr id="23" name="TextBox 22"/>
                <p:cNvSpPr txBox="1"/>
                <p:nvPr/>
              </p:nvSpPr>
              <p:spPr>
                <a:xfrm>
                  <a:off x="5345112" y="7132637"/>
                  <a:ext cx="1687513" cy="339792"/>
                </a:xfrm>
                <a:prstGeom prst="rect">
                  <a:avLst/>
                </a:prstGeom>
                <a:noFill/>
              </p:spPr>
              <p:txBody>
                <a:bodyPr wrap="square" lIns="100794" tIns="50397" rIns="100794" bIns="50397" rtlCol="0">
                  <a:spAutoFit/>
                </a:bodyPr>
                <a:lstStyle/>
                <a:p>
                  <a:r>
                    <a:rPr lang="en-US" sz="1600" dirty="0" err="1" smtClean="0">
                      <a:solidFill>
                        <a:schemeClr val="tx1"/>
                      </a:solidFill>
                    </a:rPr>
                    <a:t>T</a:t>
                  </a:r>
                  <a:r>
                    <a:rPr lang="en-US" sz="1600" baseline="-25000" dirty="0" err="1" smtClean="0">
                      <a:solidFill>
                        <a:schemeClr val="tx1"/>
                      </a:solidFill>
                    </a:rPr>
                    <a:t>p</a:t>
                  </a:r>
                  <a:r>
                    <a:rPr lang="en-US" sz="1600" dirty="0" err="1">
                      <a:solidFill>
                        <a:schemeClr val="tx1"/>
                      </a:solidFill>
                    </a:rPr>
                    <a:t>ε</a:t>
                  </a:r>
                  <a:r>
                    <a:rPr lang="en-US" sz="1600" dirty="0">
                      <a:solidFill>
                        <a:schemeClr val="tx1"/>
                      </a:solidFill>
                    </a:rPr>
                    <a:t> </a:t>
                  </a:r>
                  <a:r>
                    <a:rPr lang="en-US" sz="1600" dirty="0" smtClean="0">
                      <a:solidFill>
                        <a:schemeClr val="tx1"/>
                      </a:solidFill>
                    </a:rPr>
                    <a:t>[2005,2010]</a:t>
                  </a:r>
                  <a:endParaRPr lang="en-US" sz="1600" dirty="0">
                    <a:solidFill>
                      <a:schemeClr val="tx1"/>
                    </a:solidFill>
                  </a:endParaRPr>
                </a:p>
              </p:txBody>
            </p:sp>
            <p:grpSp>
              <p:nvGrpSpPr>
                <p:cNvPr id="52" name="Group 51"/>
                <p:cNvGrpSpPr/>
                <p:nvPr/>
              </p:nvGrpSpPr>
              <p:grpSpPr>
                <a:xfrm>
                  <a:off x="87312" y="4084637"/>
                  <a:ext cx="6755612" cy="3352801"/>
                  <a:chOff x="1018204" y="4084637"/>
                  <a:chExt cx="6755612" cy="3352801"/>
                </a:xfrm>
              </p:grpSpPr>
              <p:graphicFrame>
                <p:nvGraphicFramePr>
                  <p:cNvPr id="20" name="Object 19"/>
                  <p:cNvGraphicFramePr>
                    <a:graphicFrameLocks noChangeAspect="1"/>
                  </p:cNvGraphicFramePr>
                  <p:nvPr>
                    <p:extLst>
                      <p:ext uri="{D42A27DB-BD31-4B8C-83A1-F6EECF244321}">
                        <p14:modId xmlns:p14="http://schemas.microsoft.com/office/powerpoint/2010/main" val="4076484948"/>
                      </p:ext>
                    </p:extLst>
                  </p:nvPr>
                </p:nvGraphicFramePr>
                <p:xfrm>
                  <a:off x="2761279" y="6616700"/>
                  <a:ext cx="923925" cy="363538"/>
                </p:xfrm>
                <a:graphic>
                  <a:graphicData uri="http://schemas.openxmlformats.org/presentationml/2006/ole">
                    <mc:AlternateContent xmlns:mc="http://schemas.openxmlformats.org/markup-compatibility/2006">
                      <mc:Choice xmlns:v="urn:schemas-microsoft-com:vml" Requires="v">
                        <p:oleObj spid="_x0000_s8525" name="Equation" r:id="rId5" imgW="838200" imgH="330200" progId="Equation.3">
                          <p:embed/>
                        </p:oleObj>
                      </mc:Choice>
                      <mc:Fallback>
                        <p:oleObj name="Equation" r:id="rId5" imgW="838200" imgH="330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279" y="6616700"/>
                                <a:ext cx="923925"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63460521"/>
                      </p:ext>
                    </p:extLst>
                  </p:nvPr>
                </p:nvGraphicFramePr>
                <p:xfrm>
                  <a:off x="2901155" y="4846637"/>
                  <a:ext cx="784049" cy="363984"/>
                </p:xfrm>
                <a:graphic>
                  <a:graphicData uri="http://schemas.openxmlformats.org/presentationml/2006/ole">
                    <mc:AlternateContent xmlns:mc="http://schemas.openxmlformats.org/markup-compatibility/2006">
                      <mc:Choice xmlns:v="urn:schemas-microsoft-com:vml" Requires="v">
                        <p:oleObj spid="_x0000_s8526" name="Equation" r:id="rId7" imgW="711200" imgH="330200" progId="Equation.DSMT4">
                          <p:embed/>
                        </p:oleObj>
                      </mc:Choice>
                      <mc:Fallback>
                        <p:oleObj name="Equation" r:id="rId7" imgW="711200" imgH="330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1155" y="4846637"/>
                                <a:ext cx="784049"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088500082"/>
                      </p:ext>
                    </p:extLst>
                  </p:nvPr>
                </p:nvGraphicFramePr>
                <p:xfrm>
                  <a:off x="2747146" y="5227637"/>
                  <a:ext cx="938058" cy="363984"/>
                </p:xfrm>
                <a:graphic>
                  <a:graphicData uri="http://schemas.openxmlformats.org/presentationml/2006/ole">
                    <mc:AlternateContent xmlns:mc="http://schemas.openxmlformats.org/markup-compatibility/2006">
                      <mc:Choice xmlns:v="urn:schemas-microsoft-com:vml" Requires="v">
                        <p:oleObj spid="_x0000_s8527" name="Equation" r:id="rId9" imgW="850900" imgH="330200" progId="Equation.DSMT4">
                          <p:embed/>
                        </p:oleObj>
                      </mc:Choice>
                      <mc:Fallback>
                        <p:oleObj name="Equation" r:id="rId9" imgW="850900" imgH="330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7146" y="5227637"/>
                                <a:ext cx="93805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31604165"/>
                      </p:ext>
                    </p:extLst>
                  </p:nvPr>
                </p:nvGraphicFramePr>
                <p:xfrm>
                  <a:off x="3167172" y="5896251"/>
                  <a:ext cx="518032" cy="321986"/>
                </p:xfrm>
                <a:graphic>
                  <a:graphicData uri="http://schemas.openxmlformats.org/presentationml/2006/ole">
                    <mc:AlternateContent xmlns:mc="http://schemas.openxmlformats.org/markup-compatibility/2006">
                      <mc:Choice xmlns:v="urn:schemas-microsoft-com:vml" Requires="v">
                        <p:oleObj spid="_x0000_s8528" name="Equation" r:id="rId11" imgW="469900" imgH="292100" progId="Equation.3">
                          <p:embed/>
                        </p:oleObj>
                      </mc:Choice>
                      <mc:Fallback>
                        <p:oleObj name="Equation" r:id="rId11" imgW="469900" imgH="292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7172" y="5896251"/>
                                <a:ext cx="518032" cy="321986"/>
                              </a:xfrm>
                              <a:prstGeom prst="rect">
                                <a:avLst/>
                              </a:prstGeom>
                              <a:noFill/>
                              <a:extLst/>
                            </p:spPr>
                          </p:pic>
                        </p:oleObj>
                      </mc:Fallback>
                    </mc:AlternateContent>
                  </a:graphicData>
                </a:graphic>
              </p:graphicFrame>
              <p:grpSp>
                <p:nvGrpSpPr>
                  <p:cNvPr id="31" name="Group 30"/>
                  <p:cNvGrpSpPr/>
                  <p:nvPr/>
                </p:nvGrpSpPr>
                <p:grpSpPr>
                  <a:xfrm>
                    <a:off x="3363912" y="4465637"/>
                    <a:ext cx="4409904" cy="2971801"/>
                    <a:chOff x="2197260" y="1128414"/>
                    <a:chExt cx="7265260" cy="5765949"/>
                  </a:xfrm>
                </p:grpSpPr>
                <p:cxnSp>
                  <p:nvCxnSpPr>
                    <p:cNvPr id="8" name="Straight Connector 7"/>
                    <p:cNvCxnSpPr/>
                    <p:nvPr/>
                  </p:nvCxnSpPr>
                  <p:spPr>
                    <a:xfrm rot="5400000">
                      <a:off x="168311" y="3721983"/>
                      <a:ext cx="5188890" cy="17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63632" y="6317305"/>
                      <a:ext cx="6698888" cy="17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498150" y="5544959"/>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1" name="Oval 10"/>
                    <p:cNvSpPr/>
                    <p:nvPr/>
                  </p:nvSpPr>
                  <p:spPr>
                    <a:xfrm>
                      <a:off x="7929425" y="2850075"/>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2" name="4-Point Star 11"/>
                    <p:cNvSpPr/>
                    <p:nvPr/>
                  </p:nvSpPr>
                  <p:spPr>
                    <a:xfrm>
                      <a:off x="7796416" y="1800120"/>
                      <a:ext cx="364023" cy="412982"/>
                    </a:xfrm>
                    <a:prstGeom prst="star4">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3" name="8-Point Star 12"/>
                    <p:cNvSpPr/>
                    <p:nvPr/>
                  </p:nvSpPr>
                  <p:spPr>
                    <a:xfrm>
                      <a:off x="3477149" y="5124977"/>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4" name="8-Point Star 13"/>
                    <p:cNvSpPr/>
                    <p:nvPr/>
                  </p:nvSpPr>
                  <p:spPr>
                    <a:xfrm>
                      <a:off x="7887422" y="2402094"/>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cxnSp>
                  <p:nvCxnSpPr>
                    <p:cNvPr id="15" name="Straight Connector 14"/>
                    <p:cNvCxnSpPr/>
                    <p:nvPr/>
                  </p:nvCxnSpPr>
                  <p:spPr>
                    <a:xfrm rot="10800000" flipV="1">
                      <a:off x="3575155" y="1999610"/>
                      <a:ext cx="4424274" cy="3202363"/>
                    </a:xfrm>
                    <a:prstGeom prst="line">
                      <a:avLst/>
                    </a:prstGeom>
                    <a:ln w="381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4" idx="4"/>
                    </p:cNvCxnSpPr>
                    <p:nvPr/>
                  </p:nvCxnSpPr>
                  <p:spPr>
                    <a:xfrm flipV="1">
                      <a:off x="3603156" y="2486091"/>
                      <a:ext cx="4284266" cy="2708885"/>
                    </a:xfrm>
                    <a:prstGeom prst="line">
                      <a:avLst/>
                    </a:prstGeom>
                    <a:ln w="38100" cmpd="sng">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6"/>
                      <a:endCxn id="10" idx="4"/>
                    </p:cNvCxnSpPr>
                    <p:nvPr/>
                  </p:nvCxnSpPr>
                  <p:spPr>
                    <a:xfrm rot="16200000" flipH="1">
                      <a:off x="3281167" y="5411964"/>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7711566" y="2716205"/>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69878" y="3091726"/>
                      <a:ext cx="1770732" cy="1317934"/>
                    </a:xfrm>
                    <a:prstGeom prst="rect">
                      <a:avLst/>
                    </a:prstGeom>
                    <a:noFill/>
                  </p:spPr>
                  <p:txBody>
                    <a:bodyPr wrap="none" lIns="100794" tIns="50397" rIns="100794" bIns="50397" rtlCol="0">
                      <a:spAutoFit/>
                    </a:bodyPr>
                    <a:lstStyle/>
                    <a:p>
                      <a:r>
                        <a:rPr lang="en-US" sz="1300" dirty="0">
                          <a:solidFill>
                            <a:schemeClr val="tx1"/>
                          </a:solidFill>
                        </a:rPr>
                        <a:t>Natural </a:t>
                      </a:r>
                      <a:endParaRPr lang="en-US" sz="1300" dirty="0" smtClean="0">
                        <a:solidFill>
                          <a:schemeClr val="tx1"/>
                        </a:solidFill>
                      </a:endParaRPr>
                    </a:p>
                    <a:p>
                      <a:r>
                        <a:rPr lang="en-US" sz="1300" dirty="0" smtClean="0">
                          <a:solidFill>
                            <a:schemeClr val="tx1"/>
                          </a:solidFill>
                        </a:rPr>
                        <a:t>background</a:t>
                      </a:r>
                      <a:endParaRPr lang="en-US" sz="1300" dirty="0">
                        <a:solidFill>
                          <a:schemeClr val="tx1"/>
                        </a:solidFill>
                      </a:endParaRPr>
                    </a:p>
                    <a:p>
                      <a:r>
                        <a:rPr lang="en-US" sz="1300" dirty="0">
                          <a:solidFill>
                            <a:schemeClr val="tx1"/>
                          </a:solidFill>
                        </a:rPr>
                        <a:t>correction</a:t>
                      </a:r>
                    </a:p>
                  </p:txBody>
                </p:sp>
                <p:sp>
                  <p:nvSpPr>
                    <p:cNvPr id="22" name="TextBox 21"/>
                    <p:cNvSpPr txBox="1"/>
                    <p:nvPr/>
                  </p:nvSpPr>
                  <p:spPr>
                    <a:xfrm>
                      <a:off x="2448337" y="6251573"/>
                      <a:ext cx="3549158" cy="642790"/>
                    </a:xfrm>
                    <a:prstGeom prst="rect">
                      <a:avLst/>
                    </a:prstGeom>
                    <a:noFill/>
                  </p:spPr>
                  <p:txBody>
                    <a:bodyPr wrap="square" lIns="100794" tIns="50397" rIns="100794" bIns="50397" rtlCol="0">
                      <a:spAutoFit/>
                    </a:bodyPr>
                    <a:lstStyle/>
                    <a:p>
                      <a:r>
                        <a:rPr lang="en-US" sz="1600" dirty="0" smtClean="0">
                          <a:solidFill>
                            <a:schemeClr val="tx1"/>
                          </a:solidFill>
                        </a:rPr>
                        <a:t>T</a:t>
                      </a:r>
                      <a:r>
                        <a:rPr lang="en-US" sz="1600" baseline="-25000" dirty="0" smtClean="0">
                          <a:solidFill>
                            <a:schemeClr val="tx1"/>
                          </a:solidFill>
                        </a:rPr>
                        <a:t>0</a:t>
                      </a:r>
                      <a:r>
                        <a:rPr lang="en-US" sz="1600" dirty="0" smtClean="0">
                          <a:solidFill>
                            <a:schemeClr val="tx1"/>
                          </a:solidFill>
                        </a:rPr>
                        <a:t> </a:t>
                      </a:r>
                      <a:r>
                        <a:rPr lang="en-US" sz="1600" dirty="0" err="1" smtClean="0">
                          <a:solidFill>
                            <a:schemeClr val="tx1"/>
                          </a:solidFill>
                        </a:rPr>
                        <a:t>ε</a:t>
                      </a:r>
                      <a:r>
                        <a:rPr lang="en-US" sz="1600" dirty="0" smtClean="0">
                          <a:solidFill>
                            <a:schemeClr val="tx1"/>
                          </a:solidFill>
                        </a:rPr>
                        <a:t> [1850,1855]</a:t>
                      </a:r>
                      <a:endParaRPr lang="en-US" sz="1600" dirty="0">
                        <a:solidFill>
                          <a:schemeClr val="tx1"/>
                        </a:solidFill>
                      </a:endParaRPr>
                    </a:p>
                  </p:txBody>
                </p:sp>
                <p:cxnSp>
                  <p:nvCxnSpPr>
                    <p:cNvPr id="27" name="Straight Arrow Connector 26"/>
                    <p:cNvCxnSpPr/>
                    <p:nvPr/>
                  </p:nvCxnSpPr>
                  <p:spPr>
                    <a:xfrm rot="5400000" flipH="1" flipV="1">
                      <a:off x="1771753" y="3612443"/>
                      <a:ext cx="852766"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1778432" y="4781393"/>
                      <a:ext cx="841162"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1018204" y="4929247"/>
                    <a:ext cx="1736108" cy="1669990"/>
                    <a:chOff x="4933" y="4853047"/>
                    <a:chExt cx="1736108" cy="1669990"/>
                  </a:xfrm>
                </p:grpSpPr>
                <p:graphicFrame>
                  <p:nvGraphicFramePr>
                    <p:cNvPr id="25" name="Object 24"/>
                    <p:cNvGraphicFramePr>
                      <a:graphicFrameLocks noChangeAspect="1"/>
                    </p:cNvGraphicFramePr>
                    <p:nvPr>
                      <p:extLst>
                        <p:ext uri="{D42A27DB-BD31-4B8C-83A1-F6EECF244321}">
                          <p14:modId xmlns:p14="http://schemas.microsoft.com/office/powerpoint/2010/main" val="638248643"/>
                        </p:ext>
                      </p:extLst>
                    </p:nvPr>
                  </p:nvGraphicFramePr>
                  <p:xfrm>
                    <a:off x="4933" y="5397053"/>
                    <a:ext cx="1736108" cy="363984"/>
                  </p:xfrm>
                  <a:graphic>
                    <a:graphicData uri="http://schemas.openxmlformats.org/presentationml/2006/ole">
                      <mc:AlternateContent xmlns:mc="http://schemas.openxmlformats.org/markup-compatibility/2006">
                        <mc:Choice xmlns:v="urn:schemas-microsoft-com:vml" Requires="v">
                          <p:oleObj spid="_x0000_s8529" name="Equation" r:id="rId13" imgW="1574800" imgH="330200" progId="Equation.DSMT4">
                            <p:embed/>
                          </p:oleObj>
                        </mc:Choice>
                        <mc:Fallback>
                          <p:oleObj name="Equation" r:id="rId13" imgW="1574800" imgH="330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3" y="5397053"/>
                                  <a:ext cx="173610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p:cNvCxnSpPr/>
                    <p:nvPr/>
                  </p:nvCxnSpPr>
                  <p:spPr>
                    <a:xfrm>
                      <a:off x="826641" y="5837237"/>
                      <a:ext cx="0" cy="685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23385" y="5077910"/>
                      <a:ext cx="450790" cy="10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2906712" y="4084637"/>
                    <a:ext cx="4563719" cy="449354"/>
                  </a:xfrm>
                  <a:prstGeom prst="rect">
                    <a:avLst/>
                  </a:prstGeom>
                  <a:solidFill>
                    <a:schemeClr val="accent4">
                      <a:lumMod val="40000"/>
                      <a:lumOff val="60000"/>
                    </a:schemeClr>
                  </a:solidFill>
                </p:spPr>
                <p:txBody>
                  <a:bodyPr wrap="none" rtlCol="0">
                    <a:spAutoFit/>
                  </a:bodyPr>
                  <a:lstStyle/>
                  <a:p>
                    <a:r>
                      <a:rPr lang="en-US" dirty="0" smtClean="0">
                        <a:solidFill>
                          <a:schemeClr val="tx1"/>
                        </a:solidFill>
                      </a:rPr>
                      <a:t>Observational Constraints to RF</a:t>
                    </a:r>
                    <a:endParaRPr lang="en-US" dirty="0">
                      <a:solidFill>
                        <a:schemeClr val="tx1"/>
                      </a:solidFill>
                    </a:endParaRPr>
                  </a:p>
                </p:txBody>
              </p:sp>
            </p:grpSp>
          </p:grpSp>
          <p:sp>
            <p:nvSpPr>
              <p:cNvPr id="54" name="TextBox 53"/>
              <p:cNvSpPr txBox="1"/>
              <p:nvPr/>
            </p:nvSpPr>
            <p:spPr>
              <a:xfrm>
                <a:off x="7478712" y="4277573"/>
                <a:ext cx="2286001" cy="2931264"/>
              </a:xfrm>
              <a:prstGeom prst="rect">
                <a:avLst/>
              </a:prstGeom>
              <a:solidFill>
                <a:schemeClr val="accent4">
                  <a:lumMod val="40000"/>
                  <a:lumOff val="60000"/>
                </a:schemeClr>
              </a:solidFill>
            </p:spPr>
            <p:txBody>
              <a:bodyPr wrap="square" rtlCol="0">
                <a:spAutoFit/>
              </a:bodyPr>
              <a:lstStyle/>
              <a:p>
                <a:r>
                  <a:rPr lang="en-US" dirty="0" smtClean="0">
                    <a:solidFill>
                      <a:schemeClr val="tx1"/>
                    </a:solidFill>
                  </a:rPr>
                  <a:t>Satellite </a:t>
                </a:r>
                <a:r>
                  <a:rPr lang="en-US" dirty="0">
                    <a:solidFill>
                      <a:schemeClr val="tx1"/>
                    </a:solidFill>
                  </a:rPr>
                  <a:t>o</a:t>
                </a:r>
                <a:r>
                  <a:rPr lang="en-US" dirty="0" smtClean="0">
                    <a:solidFill>
                      <a:schemeClr val="tx1"/>
                    </a:solidFill>
                  </a:rPr>
                  <a:t>bservations can test climate model predictions for present day concentrations</a:t>
                </a:r>
              </a:p>
              <a:p>
                <a:r>
                  <a:rPr lang="en-US" dirty="0">
                    <a:solidFill>
                      <a:schemeClr val="tx1"/>
                    </a:solidFill>
                  </a:rPr>
                  <a:t>a</a:t>
                </a:r>
                <a:r>
                  <a:rPr lang="en-US" dirty="0" smtClean="0">
                    <a:solidFill>
                      <a:schemeClr val="tx1"/>
                    </a:solidFill>
                  </a:rPr>
                  <a:t>nd TOA flux</a:t>
                </a:r>
                <a:endParaRPr lang="en-US" dirty="0">
                  <a:solidFill>
                    <a:schemeClr val="tx1"/>
                  </a:solidFill>
                </a:endParaRPr>
              </a:p>
            </p:txBody>
          </p:sp>
        </p:grpSp>
        <p:sp>
          <p:nvSpPr>
            <p:cNvPr id="62" name="TextBox 61"/>
            <p:cNvSpPr txBox="1"/>
            <p:nvPr/>
          </p:nvSpPr>
          <p:spPr>
            <a:xfrm>
              <a:off x="6031834" y="6772538"/>
              <a:ext cx="684878" cy="360099"/>
            </a:xfrm>
            <a:prstGeom prst="rect">
              <a:avLst/>
            </a:prstGeom>
            <a:noFill/>
          </p:spPr>
          <p:txBody>
            <a:bodyPr wrap="none" rtlCol="0">
              <a:spAutoFit/>
            </a:bodyPr>
            <a:lstStyle/>
            <a:p>
              <a:r>
                <a:rPr lang="en-US" sz="1800" dirty="0">
                  <a:solidFill>
                    <a:srgbClr val="0000FF"/>
                  </a:solidFill>
                </a:rPr>
                <a:t> </a:t>
              </a:r>
              <a:r>
                <a:rPr lang="en-US" sz="1800" dirty="0" smtClean="0">
                  <a:solidFill>
                    <a:srgbClr val="0000FF"/>
                  </a:solidFill>
                </a:rPr>
                <a:t>time</a:t>
              </a:r>
              <a:endParaRPr lang="en-US" sz="1800" dirty="0">
                <a:solidFill>
                  <a:srgbClr val="0000FF"/>
                </a:solidFill>
              </a:endParaRPr>
            </a:p>
          </p:txBody>
        </p:sp>
        <p:sp>
          <p:nvSpPr>
            <p:cNvPr id="63" name="TextBox 62"/>
            <p:cNvSpPr txBox="1"/>
            <p:nvPr/>
          </p:nvSpPr>
          <p:spPr>
            <a:xfrm rot="5400000" flipH="1">
              <a:off x="2662424" y="4633726"/>
              <a:ext cx="543876" cy="360099"/>
            </a:xfrm>
            <a:prstGeom prst="rect">
              <a:avLst/>
            </a:prstGeom>
            <a:noFill/>
          </p:spPr>
          <p:txBody>
            <a:bodyPr wrap="none" rtlCol="0">
              <a:spAutoFit/>
            </a:bodyPr>
            <a:lstStyle/>
            <a:p>
              <a:r>
                <a:rPr lang="en-US" sz="1800" dirty="0" smtClean="0">
                  <a:solidFill>
                    <a:srgbClr val="0000FF"/>
                  </a:solidFill>
                </a:rPr>
                <a:t>flux</a:t>
              </a:r>
              <a:endParaRPr lang="en-US" sz="1800" dirty="0">
                <a:solidFill>
                  <a:srgbClr val="0000FF"/>
                </a:solidFill>
              </a:endParaRPr>
            </a:p>
          </p:txBody>
        </p:sp>
      </p:grpSp>
    </p:spTree>
    <p:extLst>
      <p:ext uri="{BB962C8B-B14F-4D97-AF65-F5344CB8AC3E}">
        <p14:creationId xmlns:p14="http://schemas.microsoft.com/office/powerpoint/2010/main" val="178024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02081" y="122237"/>
            <a:ext cx="7395831" cy="547727"/>
          </a:xfrm>
          <a:noFill/>
        </p:spPr>
        <p:txBody>
          <a:bodyPr/>
          <a:lstStyle/>
          <a:p>
            <a:pPr eaLnBrk="1" hangingPunct="1"/>
            <a:r>
              <a:rPr lang="en-US" sz="3100" dirty="0">
                <a:ea typeface="ＭＳ Ｐゴシック" pitchFamily="26" charset="-128"/>
                <a:cs typeface="ＭＳ Ｐゴシック" pitchFamily="26" charset="-128"/>
              </a:rPr>
              <a:t>Role of ozone in </a:t>
            </a:r>
            <a:r>
              <a:rPr lang="en-US" sz="3100" dirty="0" smtClean="0">
                <a:ea typeface="ＭＳ Ｐゴシック" pitchFamily="26" charset="-128"/>
                <a:cs typeface="ＭＳ Ｐゴシック" pitchFamily="26" charset="-128"/>
              </a:rPr>
              <a:t/>
            </a:r>
            <a:br>
              <a:rPr lang="en-US" sz="3100" dirty="0" smtClean="0">
                <a:ea typeface="ＭＳ Ｐゴシック" pitchFamily="26" charset="-128"/>
                <a:cs typeface="ＭＳ Ｐゴシック" pitchFamily="26" charset="-128"/>
              </a:rPr>
            </a:br>
            <a:r>
              <a:rPr lang="en-US" sz="3100" dirty="0" smtClean="0">
                <a:ea typeface="ＭＳ Ｐゴシック" pitchFamily="26" charset="-128"/>
                <a:cs typeface="ＭＳ Ｐゴシック" pitchFamily="26" charset="-128"/>
              </a:rPr>
              <a:t>chemistry</a:t>
            </a:r>
            <a:r>
              <a:rPr lang="en-US" sz="3100" dirty="0">
                <a:ea typeface="ＭＳ Ｐゴシック" pitchFamily="26" charset="-128"/>
                <a:cs typeface="ＭＳ Ｐゴシック" pitchFamily="26" charset="-128"/>
              </a:rPr>
              <a:t>-carbon-climate coupling</a:t>
            </a:r>
            <a:endParaRPr lang="en-US" dirty="0">
              <a:ea typeface="ＭＳ Ｐゴシック" pitchFamily="26" charset="-128"/>
              <a:cs typeface="ＭＳ Ｐゴシック" pitchFamily="26" charset="-128"/>
            </a:endParaRPr>
          </a:p>
        </p:txBody>
      </p:sp>
      <p:pic>
        <p:nvPicPr>
          <p:cNvPr id="29699" name="Picture 3" descr="co2_ozone_coupling"/>
          <p:cNvPicPr>
            <a:picLocks noChangeAspect="1" noChangeArrowheads="1"/>
          </p:cNvPicPr>
          <p:nvPr/>
        </p:nvPicPr>
        <p:blipFill>
          <a:blip r:embed="rId3"/>
          <a:srcRect/>
          <a:stretch>
            <a:fillRect/>
          </a:stretch>
        </p:blipFill>
        <p:spPr bwMode="auto">
          <a:xfrm>
            <a:off x="336021" y="3487601"/>
            <a:ext cx="5694853" cy="4072074"/>
          </a:xfrm>
          <a:prstGeom prst="rect">
            <a:avLst/>
          </a:prstGeom>
          <a:noFill/>
          <a:ln w="9525">
            <a:noFill/>
            <a:miter lim="800000"/>
            <a:headEnd/>
            <a:tailEnd/>
          </a:ln>
        </p:spPr>
      </p:pic>
      <p:sp>
        <p:nvSpPr>
          <p:cNvPr id="29700" name="Text Box 4"/>
          <p:cNvSpPr txBox="1">
            <a:spLocks noChangeArrowheads="1"/>
          </p:cNvSpPr>
          <p:nvPr/>
        </p:nvSpPr>
        <p:spPr bwMode="auto">
          <a:xfrm>
            <a:off x="6109629" y="6532470"/>
            <a:ext cx="2070378" cy="302736"/>
          </a:xfrm>
          <a:prstGeom prst="rect">
            <a:avLst/>
          </a:prstGeom>
          <a:noFill/>
          <a:ln w="9525">
            <a:noFill/>
            <a:miter lim="800000"/>
            <a:headEnd/>
            <a:tailEnd/>
          </a:ln>
        </p:spPr>
        <p:txBody>
          <a:bodyPr wrap="none" lIns="100794" tIns="50397" rIns="100794" bIns="50397">
            <a:prstTxWarp prst="textNoShape">
              <a:avLst/>
            </a:prstTxWarp>
            <a:spAutoFit/>
          </a:bodyPr>
          <a:lstStyle/>
          <a:p>
            <a:pPr eaLnBrk="1" hangingPunct="1"/>
            <a:r>
              <a:rPr lang="en-US" sz="1300" dirty="0" err="1">
                <a:solidFill>
                  <a:srgbClr val="000000"/>
                </a:solidFill>
              </a:rPr>
              <a:t>Sitch</a:t>
            </a:r>
            <a:r>
              <a:rPr lang="en-US" sz="1300" dirty="0">
                <a:solidFill>
                  <a:srgbClr val="000000"/>
                </a:solidFill>
              </a:rPr>
              <a:t> et al,(2007), </a:t>
            </a:r>
            <a:r>
              <a:rPr lang="en-US" sz="1300" i="1" dirty="0">
                <a:solidFill>
                  <a:srgbClr val="000000"/>
                </a:solidFill>
              </a:rPr>
              <a:t>Nature</a:t>
            </a:r>
            <a:endParaRPr lang="en-US" sz="1300" dirty="0">
              <a:solidFill>
                <a:srgbClr val="000000"/>
              </a:solidFill>
            </a:endParaRPr>
          </a:p>
        </p:txBody>
      </p:sp>
      <p:sp>
        <p:nvSpPr>
          <p:cNvPr id="29703" name="Text Box 7"/>
          <p:cNvSpPr txBox="1">
            <a:spLocks noChangeArrowheads="1"/>
          </p:cNvSpPr>
          <p:nvPr/>
        </p:nvSpPr>
        <p:spPr bwMode="auto">
          <a:xfrm>
            <a:off x="6132380" y="1149448"/>
            <a:ext cx="3780234" cy="231961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a:t>Direct effect:</a:t>
            </a:r>
            <a:endParaRPr lang="en-US" sz="1800" dirty="0"/>
          </a:p>
          <a:p>
            <a:pPr eaLnBrk="1" hangingPunct="1"/>
            <a:r>
              <a:rPr lang="en-US" sz="1800" dirty="0"/>
              <a:t>Preindustrial-to-present day: </a:t>
            </a:r>
          </a:p>
          <a:p>
            <a:pPr eaLnBrk="1" hangingPunct="1"/>
            <a:r>
              <a:rPr lang="en-US" sz="1800" dirty="0"/>
              <a:t>.35 [.25, .65] W/m</a:t>
            </a:r>
            <a:r>
              <a:rPr lang="en-US" sz="1800" baseline="30000" dirty="0"/>
              <a:t>2</a:t>
            </a:r>
            <a:r>
              <a:rPr lang="en-US" sz="1800" dirty="0"/>
              <a:t> </a:t>
            </a:r>
          </a:p>
          <a:p>
            <a:pPr eaLnBrk="1" hangingPunct="1"/>
            <a:endParaRPr lang="en-US" sz="1800" baseline="30000" dirty="0"/>
          </a:p>
          <a:p>
            <a:pPr eaLnBrk="1" hangingPunct="1"/>
            <a:r>
              <a:rPr lang="en-US" sz="1800" dirty="0"/>
              <a:t>Preindustrial through 21</a:t>
            </a:r>
            <a:r>
              <a:rPr lang="en-US" sz="1800" baseline="30000" dirty="0"/>
              <a:t>st</a:t>
            </a:r>
            <a:r>
              <a:rPr lang="en-US" sz="1800" dirty="0"/>
              <a:t> century:</a:t>
            </a:r>
          </a:p>
          <a:p>
            <a:pPr eaLnBrk="1" hangingPunct="1"/>
            <a:r>
              <a:rPr lang="en-US" sz="1800" dirty="0"/>
              <a:t>.89 W/</a:t>
            </a:r>
            <a:r>
              <a:rPr lang="en-US" sz="1800" dirty="0" smtClean="0"/>
              <a:t>m</a:t>
            </a:r>
            <a:r>
              <a:rPr lang="en-US" sz="1800" baseline="30000" dirty="0" smtClean="0"/>
              <a:t>2</a:t>
            </a:r>
          </a:p>
          <a:p>
            <a:pPr eaLnBrk="1" hangingPunct="1"/>
            <a:endParaRPr lang="en-US" sz="1800" baseline="30000" dirty="0"/>
          </a:p>
          <a:p>
            <a:pPr eaLnBrk="1" hangingPunct="1"/>
            <a:r>
              <a:rPr lang="en-US" sz="1800" dirty="0" smtClean="0"/>
              <a:t>But O</a:t>
            </a:r>
            <a:r>
              <a:rPr lang="en-US" sz="1800" baseline="-25000" dirty="0" smtClean="0"/>
              <a:t>3</a:t>
            </a:r>
            <a:r>
              <a:rPr lang="en-US" sz="1800" dirty="0" smtClean="0"/>
              <a:t> RF is also coupled to changes in H</a:t>
            </a:r>
            <a:r>
              <a:rPr lang="en-US" sz="1800" baseline="-25000" dirty="0" smtClean="0"/>
              <a:t>2</a:t>
            </a:r>
            <a:r>
              <a:rPr lang="en-US" sz="1800" dirty="0" smtClean="0"/>
              <a:t>O</a:t>
            </a:r>
            <a:endParaRPr lang="en-US" sz="1800" dirty="0"/>
          </a:p>
        </p:txBody>
      </p:sp>
      <p:sp>
        <p:nvSpPr>
          <p:cNvPr id="29704" name="Rectangle 8"/>
          <p:cNvSpPr>
            <a:spLocks noChangeArrowheads="1"/>
          </p:cNvSpPr>
          <p:nvPr/>
        </p:nvSpPr>
        <p:spPr bwMode="auto">
          <a:xfrm>
            <a:off x="6132380" y="4467559"/>
            <a:ext cx="3784732" cy="1928417"/>
          </a:xfrm>
          <a:prstGeom prst="rect">
            <a:avLst/>
          </a:prstGeom>
          <a:solidFill>
            <a:schemeClr val="tx2">
              <a:lumMod val="75000"/>
              <a:lumOff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2000" b="1" dirty="0"/>
              <a:t>Indirect effects:</a:t>
            </a:r>
          </a:p>
          <a:p>
            <a:pPr eaLnBrk="1" hangingPunct="1"/>
            <a:r>
              <a:rPr lang="en-US" sz="2000" dirty="0"/>
              <a:t>Suppression of carbon</a:t>
            </a:r>
          </a:p>
          <a:p>
            <a:pPr eaLnBrk="1" hangingPunct="1"/>
            <a:r>
              <a:rPr lang="en-US" sz="2000" dirty="0"/>
              <a:t>uptake by ozone damage to</a:t>
            </a:r>
          </a:p>
          <a:p>
            <a:pPr eaLnBrk="1" hangingPunct="1"/>
            <a:r>
              <a:rPr lang="en-US" sz="2000" dirty="0"/>
              <a:t>plants could lead to additional </a:t>
            </a:r>
          </a:p>
          <a:p>
            <a:pPr eaLnBrk="1" hangingPunct="1"/>
            <a:r>
              <a:rPr lang="en-US" sz="2000" dirty="0"/>
              <a:t>0.62 to 1.09 W/m</a:t>
            </a:r>
            <a:r>
              <a:rPr lang="en-US" sz="2000" baseline="30000" dirty="0"/>
              <a:t>2 </a:t>
            </a:r>
            <a:r>
              <a:rPr lang="en-US" sz="2000" dirty="0"/>
              <a:t>CO</a:t>
            </a:r>
            <a:r>
              <a:rPr lang="en-US" sz="2000" baseline="-25000" dirty="0"/>
              <a:t>2</a:t>
            </a:r>
            <a:r>
              <a:rPr lang="en-US" sz="2000" dirty="0"/>
              <a:t> </a:t>
            </a:r>
          </a:p>
          <a:p>
            <a:pPr eaLnBrk="1" hangingPunct="1"/>
            <a:r>
              <a:rPr lang="en-US" sz="2000" dirty="0" err="1"/>
              <a:t>radiative</a:t>
            </a:r>
            <a:r>
              <a:rPr lang="en-US" sz="2000" dirty="0"/>
              <a:t> forcing</a:t>
            </a:r>
          </a:p>
        </p:txBody>
      </p:sp>
      <p:pic>
        <p:nvPicPr>
          <p:cNvPr id="2" name="Picture 1" descr="Sitch_DirectO3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21" y="1091953"/>
            <a:ext cx="3528219" cy="2321495"/>
          </a:xfrm>
          <a:prstGeom prst="rect">
            <a:avLst/>
          </a:prstGeom>
        </p:spPr>
      </p:pic>
      <p:sp>
        <p:nvSpPr>
          <p:cNvPr id="3" name="TextBox 2"/>
          <p:cNvSpPr txBox="1"/>
          <p:nvPr/>
        </p:nvSpPr>
        <p:spPr>
          <a:xfrm>
            <a:off x="2184136" y="1440800"/>
            <a:ext cx="1253440" cy="399296"/>
          </a:xfrm>
          <a:prstGeom prst="rect">
            <a:avLst/>
          </a:prstGeom>
          <a:noFill/>
        </p:spPr>
        <p:txBody>
          <a:bodyPr wrap="none" lIns="100794" tIns="50397" rIns="100794" bIns="50397" rtlCol="0">
            <a:spAutoFit/>
          </a:bodyPr>
          <a:lstStyle/>
          <a:p>
            <a:r>
              <a:rPr lang="en-US" sz="2000" dirty="0">
                <a:solidFill>
                  <a:srgbClr val="000000"/>
                </a:solidFill>
              </a:rPr>
              <a:t>.89 W</a:t>
            </a:r>
            <a:r>
              <a:rPr lang="en-US" sz="2000" dirty="0" smtClean="0">
                <a:solidFill>
                  <a:srgbClr val="000000"/>
                </a:solidFill>
              </a:rPr>
              <a:t>/m</a:t>
            </a:r>
            <a:r>
              <a:rPr lang="en-US" sz="2000" baseline="30000" dirty="0" smtClean="0">
                <a:solidFill>
                  <a:srgbClr val="000000"/>
                </a:solidFill>
              </a:rPr>
              <a:t>2</a:t>
            </a:r>
            <a:endParaRPr lang="en-US" sz="2000" dirty="0">
              <a:solidFill>
                <a:srgbClr val="000000"/>
              </a:solidFill>
            </a:endParaRPr>
          </a:p>
        </p:txBody>
      </p:sp>
    </p:spTree>
    <p:extLst>
      <p:ext uri="{BB962C8B-B14F-4D97-AF65-F5344CB8AC3E}">
        <p14:creationId xmlns:p14="http://schemas.microsoft.com/office/powerpoint/2010/main" val="5479746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3" y="167993"/>
            <a:ext cx="7543800" cy="755968"/>
          </a:xfrm>
        </p:spPr>
        <p:txBody>
          <a:bodyPr/>
          <a:lstStyle/>
          <a:p>
            <a:r>
              <a:rPr lang="en-US" sz="3100" dirty="0"/>
              <a:t>Policy and Science of Short-lived </a:t>
            </a:r>
            <a:r>
              <a:rPr lang="en-US" sz="3100" dirty="0" smtClean="0"/>
              <a:t/>
            </a:r>
            <a:br>
              <a:rPr lang="en-US" sz="3100" dirty="0" smtClean="0"/>
            </a:br>
            <a:r>
              <a:rPr lang="en-US" sz="3100" dirty="0" smtClean="0"/>
              <a:t>Climate </a:t>
            </a:r>
            <a:r>
              <a:rPr lang="en-US" sz="3100" dirty="0"/>
              <a:t>Forcing </a:t>
            </a:r>
          </a:p>
        </p:txBody>
      </p:sp>
      <p:pic>
        <p:nvPicPr>
          <p:cNvPr id="3" name="Picture 2" descr="other_clim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10" y="1091954"/>
            <a:ext cx="6300391" cy="3487740"/>
          </a:xfrm>
          <a:prstGeom prst="rect">
            <a:avLst/>
          </a:prstGeom>
        </p:spPr>
      </p:pic>
      <p:pic>
        <p:nvPicPr>
          <p:cNvPr id="4" name="Picture 3" descr="ShindellIntegrated20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8" y="1007957"/>
            <a:ext cx="4803571" cy="6215733"/>
          </a:xfrm>
          <a:prstGeom prst="rect">
            <a:avLst/>
          </a:prstGeom>
        </p:spPr>
      </p:pic>
      <p:pic>
        <p:nvPicPr>
          <p:cNvPr id="5" name="Picture 4" descr="doha_slc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912" y="2332037"/>
            <a:ext cx="3710230" cy="2292669"/>
          </a:xfrm>
          <a:prstGeom prst="rect">
            <a:avLst/>
          </a:prstGeom>
        </p:spPr>
      </p:pic>
      <p:sp>
        <p:nvSpPr>
          <p:cNvPr id="6" name="TextBox 5"/>
          <p:cNvSpPr txBox="1"/>
          <p:nvPr/>
        </p:nvSpPr>
        <p:spPr>
          <a:xfrm>
            <a:off x="168010" y="4787794"/>
            <a:ext cx="5040313" cy="1017800"/>
          </a:xfrm>
          <a:prstGeom prst="rect">
            <a:avLst/>
          </a:prstGeom>
          <a:solidFill>
            <a:schemeClr val="accent2">
              <a:lumMod val="90000"/>
            </a:schemeClr>
          </a:solidFill>
          <a:ln>
            <a:solidFill>
              <a:schemeClr val="tx1"/>
            </a:solidFill>
          </a:ln>
        </p:spPr>
        <p:txBody>
          <a:bodyPr wrap="square" lIns="100794" tIns="50397" rIns="100794" bIns="50397" rtlCol="0">
            <a:spAutoFit/>
          </a:bodyPr>
          <a:lstStyle/>
          <a:p>
            <a:r>
              <a:rPr lang="en-US" sz="2000" dirty="0"/>
              <a:t>The potential of short-lived climate forcing (SLCF) for rapid climate mitigation has received considerable attention. </a:t>
            </a:r>
          </a:p>
        </p:txBody>
      </p:sp>
      <p:pic>
        <p:nvPicPr>
          <p:cNvPr id="7" name="Picture 6" descr="logo_cca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12" y="5989637"/>
            <a:ext cx="3098800" cy="1066800"/>
          </a:xfrm>
          <a:prstGeom prst="rect">
            <a:avLst/>
          </a:prstGeom>
          <a:solidFill>
            <a:schemeClr val="tx1"/>
          </a:solidFill>
        </p:spPr>
      </p:pic>
      <p:sp>
        <p:nvSpPr>
          <p:cNvPr id="8" name="TextBox 7"/>
          <p:cNvSpPr txBox="1"/>
          <p:nvPr/>
        </p:nvSpPr>
        <p:spPr>
          <a:xfrm>
            <a:off x="109840" y="7056437"/>
            <a:ext cx="3711272" cy="449354"/>
          </a:xfrm>
          <a:prstGeom prst="rect">
            <a:avLst/>
          </a:prstGeom>
          <a:noFill/>
        </p:spPr>
        <p:txBody>
          <a:bodyPr wrap="none" rtlCol="0">
            <a:spAutoFit/>
          </a:bodyPr>
          <a:lstStyle/>
          <a:p>
            <a:r>
              <a:rPr lang="en-US" dirty="0">
                <a:solidFill>
                  <a:srgbClr val="000000"/>
                </a:solidFill>
              </a:rPr>
              <a:t>http://</a:t>
            </a:r>
            <a:r>
              <a:rPr lang="en-US" dirty="0" err="1">
                <a:solidFill>
                  <a:srgbClr val="000000"/>
                </a:solidFill>
              </a:rPr>
              <a:t>www.unep.org</a:t>
            </a:r>
            <a:r>
              <a:rPr lang="en-US" dirty="0">
                <a:solidFill>
                  <a:srgbClr val="000000"/>
                </a:solidFill>
              </a:rPr>
              <a:t>/</a:t>
            </a:r>
            <a:r>
              <a:rPr lang="en-US" dirty="0" err="1">
                <a:solidFill>
                  <a:srgbClr val="000000"/>
                </a:solidFill>
              </a:rPr>
              <a:t>ccac</a:t>
            </a:r>
            <a:r>
              <a:rPr lang="en-US" dirty="0">
                <a:solidFill>
                  <a:srgbClr val="000000"/>
                </a:solidFill>
              </a:rPr>
              <a:t>/</a:t>
            </a:r>
          </a:p>
        </p:txBody>
      </p:sp>
    </p:spTree>
    <p:extLst>
      <p:ext uri="{BB962C8B-B14F-4D97-AF65-F5344CB8AC3E}">
        <p14:creationId xmlns:p14="http://schemas.microsoft.com/office/powerpoint/2010/main" val="16071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31176</TotalTime>
  <Words>5252</Words>
  <Application>Microsoft Macintosh PowerPoint</Application>
  <PresentationFormat>Custom</PresentationFormat>
  <Paragraphs>671</Paragraphs>
  <Slides>66</Slides>
  <Notes>26</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Office Theme</vt:lpstr>
      <vt:lpstr>Equation</vt:lpstr>
      <vt:lpstr>Microsoft Equation</vt:lpstr>
      <vt:lpstr>PowerPoint Presentation</vt:lpstr>
      <vt:lpstr>IR and UV O3 measurements</vt:lpstr>
      <vt:lpstr>Tropospheric Emission Spectrometer</vt:lpstr>
      <vt:lpstr>Using TES and IASI satellite observations to test climate model predictions of ozone radiative forcing </vt:lpstr>
      <vt:lpstr>WHAt IS the role of tropospheric ozone in  climate?</vt:lpstr>
      <vt:lpstr>Radiative forcing from  atmospheric composition </vt:lpstr>
      <vt:lpstr>PowerPoint Presentation</vt:lpstr>
      <vt:lpstr>Role of ozone in  chemistry-carbon-climate coupling</vt:lpstr>
      <vt:lpstr>Policy and Science of Short-lived  Climate Forcing </vt:lpstr>
      <vt:lpstr>Trade-offs for air-quality controls  and climate benefits</vt:lpstr>
      <vt:lpstr>How DO TES (AnD IASI) spectral radiance Measurements address this issue?</vt:lpstr>
      <vt:lpstr>Tropospheric Emission Spectrometer</vt:lpstr>
      <vt:lpstr>Spectral sensitivity of TOA flux to ozone and water vapor </vt:lpstr>
      <vt:lpstr>Terminology</vt:lpstr>
      <vt:lpstr>PowerPoint Presentation</vt:lpstr>
      <vt:lpstr>PowerPoint Presentation</vt:lpstr>
      <vt:lpstr>How Can we test climate model predictions of OZONE RF with satellite measurements of present day OZONE concentrations and IRKs? </vt:lpstr>
      <vt:lpstr>ACCMIP</vt:lpstr>
      <vt:lpstr>ACCMIP-TES comparisons</vt:lpstr>
      <vt:lpstr>What are the radiative implications of ozone differences?</vt:lpstr>
      <vt:lpstr>OLR impact</vt:lpstr>
      <vt:lpstr>Spatial impact</vt:lpstr>
      <vt:lpstr>Zonally integrated OLR difference</vt:lpstr>
      <vt:lpstr>Where did ozone radiative forcing come from?</vt:lpstr>
      <vt:lpstr>PowerPoint Presentation</vt:lpstr>
      <vt:lpstr>Spatial Evolution of Air Quality</vt:lpstr>
      <vt:lpstr>Connecting TOA O3 flux to emissions</vt:lpstr>
      <vt:lpstr>Attribution of ozone Direct Radiative Forcing (DRF) to NOx emissions</vt:lpstr>
      <vt:lpstr>Attribution of ozone DRF to  CO emissions</vt:lpstr>
      <vt:lpstr>Radiative Forcing Efficiency</vt:lpstr>
      <vt:lpstr>Implications for air quality-climate co-benefits</vt:lpstr>
      <vt:lpstr>Change in absolute emissions</vt:lpstr>
      <vt:lpstr>Conclusions</vt:lpstr>
      <vt:lpstr>PowerPoint Presentation</vt:lpstr>
      <vt:lpstr>Two eyes are better than one: IR and UV</vt:lpstr>
      <vt:lpstr>Towards a geostationary perspective: NA</vt:lpstr>
      <vt:lpstr>Towards a geostationary perspective: NA</vt:lpstr>
      <vt:lpstr>Towards a geostationary view: Europe</vt:lpstr>
      <vt:lpstr>Toward an Air Quality-Climate  Constellation</vt:lpstr>
      <vt:lpstr>Backup</vt:lpstr>
      <vt:lpstr>What other model parameters for ozone rf can we compare to satellite measurements?</vt:lpstr>
      <vt:lpstr>PowerPoint Presentation</vt:lpstr>
      <vt:lpstr>Resolved Infrared Ozone Spectrum</vt:lpstr>
      <vt:lpstr>TES TOA O3 Band Flux</vt:lpstr>
      <vt:lpstr>Model-TES IRK Differences</vt:lpstr>
      <vt:lpstr>Model-Model LWRE Differences</vt:lpstr>
      <vt:lpstr>Benchmarking O3 band TOA flux</vt:lpstr>
      <vt:lpstr>WHAT are the potential feedbacks to Ozone TOA Flux  from changes in Water Vapor?</vt:lpstr>
      <vt:lpstr>PowerPoint Presentation</vt:lpstr>
      <vt:lpstr>H2O and O3 are radiatively coupled</vt:lpstr>
      <vt:lpstr>Flux Estimate and Anisotropy</vt:lpstr>
      <vt:lpstr>Anisotropy Results</vt:lpstr>
      <vt:lpstr>ANISOTROPY ESTIMATE</vt:lpstr>
      <vt:lpstr>Spectral Anisotropy Estimate</vt:lpstr>
      <vt:lpstr>What is an air pollutant?</vt:lpstr>
      <vt:lpstr>A Climate Forcing Attribution and  Mitigation Monitoring System</vt:lpstr>
      <vt:lpstr>Attribution of historical ozone forcing  to anthropogenic emissions  </vt:lpstr>
      <vt:lpstr>Preindustrial to present day  radiative forcing</vt:lpstr>
      <vt:lpstr>Ozonesondes, TES, and ACCMIP</vt:lpstr>
      <vt:lpstr>What are the implications of olr differences on radiative forcing?</vt:lpstr>
      <vt:lpstr>Is OLR bias related to ozone RF?</vt:lpstr>
      <vt:lpstr>Correlation of OLR bias with ozone RF</vt:lpstr>
      <vt:lpstr>Observational constraint on ozone RF</vt:lpstr>
      <vt:lpstr>Attribution of Ozone Direct Radiative Forcing (DRF) to spatially resolved emissions</vt:lpstr>
      <vt:lpstr>What is the impact of a NOx emission  at one location on mean OLR?</vt:lpstr>
      <vt:lpstr>H2O and O3 are radiatively coupled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Helen Worden</cp:lastModifiedBy>
  <cp:revision>334</cp:revision>
  <cp:lastPrinted>1601-01-01T00:00:00Z</cp:lastPrinted>
  <dcterms:created xsi:type="dcterms:W3CDTF">2012-01-29T20:54:07Z</dcterms:created>
  <dcterms:modified xsi:type="dcterms:W3CDTF">2014-10-20T20:54:49Z</dcterms:modified>
</cp:coreProperties>
</file>