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8404800"/>
  <p:notesSz cx="6858000" cy="9144000"/>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CFFFF"/>
    <a:srgbClr val="448FE5"/>
    <a:srgbClr val="448CE0"/>
    <a:srgbClr val="95B3D7"/>
    <a:srgbClr val="BF6EFF"/>
    <a:srgbClr val="FFDEC1"/>
    <a:srgbClr val="FFD88A"/>
    <a:srgbClr val="FFCC66"/>
    <a:srgbClr val="FFCCF8"/>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490" autoAdjust="0"/>
    <p:restoredTop sz="94201" autoAdjust="0"/>
  </p:normalViewPr>
  <p:slideViewPr>
    <p:cSldViewPr snapToGrid="0" snapToObjects="1">
      <p:cViewPr varScale="1">
        <p:scale>
          <a:sx n="27" d="100"/>
          <a:sy n="27" d="100"/>
        </p:scale>
        <p:origin x="-1736" y="-192"/>
      </p:cViewPr>
      <p:guideLst>
        <p:guide orient="horz" pos="12096"/>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9315F8-3E4A-0144-81FB-49A2292061C1}" type="datetimeFigureOut">
              <a:rPr lang="en-US" smtClean="0"/>
              <a:pPr/>
              <a:t>12/12/14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555308-1A8D-F547-AE4E-A155F24FA8AC}" type="slidenum">
              <a:rPr lang="en-US" smtClean="0"/>
              <a:pPr/>
              <a:t>‹#›</a:t>
            </a:fld>
            <a:endParaRPr lang="en-US"/>
          </a:p>
        </p:txBody>
      </p:sp>
    </p:spTree>
    <p:extLst>
      <p:ext uri="{BB962C8B-B14F-4D97-AF65-F5344CB8AC3E}">
        <p14:creationId xmlns:p14="http://schemas.microsoft.com/office/powerpoint/2010/main" val="393288314"/>
      </p:ext>
    </p:extLst>
  </p:cSld>
  <p:clrMap bg1="lt1" tx1="dk1" bg2="lt2" tx2="dk2" accent1="accent1" accent2="accent2" accent3="accent3" accent4="accent4" accent5="accent5" accent6="accent6" hlink="hlink" folHlink="folHlink"/>
  <p:notesStyle>
    <a:lvl1pPr marL="0" algn="l" defTabSz="2560320" rtl="0" eaLnBrk="1" latinLnBrk="0" hangingPunct="1">
      <a:defRPr sz="6700" kern="1200">
        <a:solidFill>
          <a:schemeClr val="tx1"/>
        </a:solidFill>
        <a:latin typeface="+mn-lt"/>
        <a:ea typeface="+mn-ea"/>
        <a:cs typeface="+mn-cs"/>
      </a:defRPr>
    </a:lvl1pPr>
    <a:lvl2pPr marL="2560320" algn="l" defTabSz="2560320" rtl="0" eaLnBrk="1" latinLnBrk="0" hangingPunct="1">
      <a:defRPr sz="6700" kern="1200">
        <a:solidFill>
          <a:schemeClr val="tx1"/>
        </a:solidFill>
        <a:latin typeface="+mn-lt"/>
        <a:ea typeface="+mn-ea"/>
        <a:cs typeface="+mn-cs"/>
      </a:defRPr>
    </a:lvl2pPr>
    <a:lvl3pPr marL="5120640" algn="l" defTabSz="2560320" rtl="0" eaLnBrk="1" latinLnBrk="0" hangingPunct="1">
      <a:defRPr sz="6700" kern="1200">
        <a:solidFill>
          <a:schemeClr val="tx1"/>
        </a:solidFill>
        <a:latin typeface="+mn-lt"/>
        <a:ea typeface="+mn-ea"/>
        <a:cs typeface="+mn-cs"/>
      </a:defRPr>
    </a:lvl3pPr>
    <a:lvl4pPr marL="7680960" algn="l" defTabSz="2560320" rtl="0" eaLnBrk="1" latinLnBrk="0" hangingPunct="1">
      <a:defRPr sz="6700" kern="1200">
        <a:solidFill>
          <a:schemeClr val="tx1"/>
        </a:solidFill>
        <a:latin typeface="+mn-lt"/>
        <a:ea typeface="+mn-ea"/>
        <a:cs typeface="+mn-cs"/>
      </a:defRPr>
    </a:lvl4pPr>
    <a:lvl5pPr marL="10241280" algn="l" defTabSz="2560320" rtl="0" eaLnBrk="1" latinLnBrk="0" hangingPunct="1">
      <a:defRPr sz="6700" kern="1200">
        <a:solidFill>
          <a:schemeClr val="tx1"/>
        </a:solidFill>
        <a:latin typeface="+mn-lt"/>
        <a:ea typeface="+mn-ea"/>
        <a:cs typeface="+mn-cs"/>
      </a:defRPr>
    </a:lvl5pPr>
    <a:lvl6pPr marL="12801600" algn="l" defTabSz="2560320" rtl="0" eaLnBrk="1" latinLnBrk="0" hangingPunct="1">
      <a:defRPr sz="6700" kern="1200">
        <a:solidFill>
          <a:schemeClr val="tx1"/>
        </a:solidFill>
        <a:latin typeface="+mn-lt"/>
        <a:ea typeface="+mn-ea"/>
        <a:cs typeface="+mn-cs"/>
      </a:defRPr>
    </a:lvl6pPr>
    <a:lvl7pPr marL="15361920" algn="l" defTabSz="2560320" rtl="0" eaLnBrk="1" latinLnBrk="0" hangingPunct="1">
      <a:defRPr sz="6700" kern="1200">
        <a:solidFill>
          <a:schemeClr val="tx1"/>
        </a:solidFill>
        <a:latin typeface="+mn-lt"/>
        <a:ea typeface="+mn-ea"/>
        <a:cs typeface="+mn-cs"/>
      </a:defRPr>
    </a:lvl7pPr>
    <a:lvl8pPr marL="17922240" algn="l" defTabSz="2560320" rtl="0" eaLnBrk="1" latinLnBrk="0" hangingPunct="1">
      <a:defRPr sz="6700" kern="1200">
        <a:solidFill>
          <a:schemeClr val="tx1"/>
        </a:solidFill>
        <a:latin typeface="+mn-lt"/>
        <a:ea typeface="+mn-ea"/>
        <a:cs typeface="+mn-cs"/>
      </a:defRPr>
    </a:lvl8pPr>
    <a:lvl9pPr marL="20482560" algn="l" defTabSz="2560320" rtl="0" eaLnBrk="1" latinLnBrk="0" hangingPunct="1">
      <a:defRPr sz="6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555308-1A8D-F547-AE4E-A155F24FA8A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2B428A-7CBA-9446-919A-ED41839AD54E}"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2B428A-7CBA-9446-919A-ED41839AD54E}"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537976"/>
            <a:ext cx="11521440" cy="327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320" y="1537976"/>
            <a:ext cx="33710880" cy="327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2B428A-7CBA-9446-919A-ED41839AD54E}"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2B428A-7CBA-9446-919A-ED41839AD54E}"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2B428A-7CBA-9446-919A-ED41839AD54E}" type="datetimeFigureOut">
              <a:rPr lang="en-US" smtClean="0"/>
              <a:pPr/>
              <a:t>12/12/14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320" y="8961123"/>
            <a:ext cx="22616160" cy="2534539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029920" y="8961123"/>
            <a:ext cx="22616160" cy="2534539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2B428A-7CBA-9446-919A-ED41839AD54E}"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2B428A-7CBA-9446-919A-ED41839AD54E}" type="datetimeFigureOut">
              <a:rPr lang="en-US" smtClean="0"/>
              <a:pPr/>
              <a:t>12/12/14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2B428A-7CBA-9446-919A-ED41839AD54E}" type="datetimeFigureOut">
              <a:rPr lang="en-US" smtClean="0"/>
              <a:pPr/>
              <a:t>12/12/14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B428A-7CBA-9446-919A-ED41839AD54E}" type="datetimeFigureOut">
              <a:rPr lang="en-US" smtClean="0"/>
              <a:pPr/>
              <a:t>12/12/14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2B428A-7CBA-9446-919A-ED41839AD54E}"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2B428A-7CBA-9446-919A-ED41839AD54E}" type="datetimeFigureOut">
              <a:rPr lang="en-US" smtClean="0"/>
              <a:pPr/>
              <a:t>12/12/14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80588-D311-3541-B0C6-7D35DC269D8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922B428A-7CBA-9446-919A-ED41839AD54E}" type="datetimeFigureOut">
              <a:rPr lang="en-US" smtClean="0"/>
              <a:pPr/>
              <a:t>12/12/14</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91E80588-D311-3541-B0C6-7D35DC269D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20" Type="http://schemas.openxmlformats.org/officeDocument/2006/relationships/image" Target="../media/image17.png"/><Relationship Id="rId21" Type="http://schemas.openxmlformats.org/officeDocument/2006/relationships/image" Target="../media/image18.wmf"/><Relationship Id="rId10" Type="http://schemas.openxmlformats.org/officeDocument/2006/relationships/image" Target="../media/image8.jpeg"/><Relationship Id="rId11" Type="http://schemas.openxmlformats.org/officeDocument/2006/relationships/hyperlink" Target="http://www.eol.ucar.edu/field_projects/dc3" TargetMode="External"/><Relationship Id="rId12" Type="http://schemas.openxmlformats.org/officeDocument/2006/relationships/image" Target="../media/image9.emf"/><Relationship Id="rId13" Type="http://schemas.openxmlformats.org/officeDocument/2006/relationships/image" Target="../media/image10.emf"/><Relationship Id="rId14" Type="http://schemas.openxmlformats.org/officeDocument/2006/relationships/image" Target="../media/image11.emf"/><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45200" y="0"/>
            <a:ext cx="39116000" cy="1693405"/>
          </a:xfrm>
        </p:spPr>
        <p:txBody>
          <a:bodyPr>
            <a:noAutofit/>
          </a:bodyPr>
          <a:lstStyle/>
          <a:p>
            <a:pPr>
              <a:spcBef>
                <a:spcPts val="0"/>
              </a:spcBef>
            </a:pPr>
            <a:r>
              <a:rPr lang="en-US" sz="8000" b="1" dirty="0"/>
              <a:t>The Deep Convective Clouds and Chemistry (DC3) Field Experiment</a:t>
            </a:r>
          </a:p>
        </p:txBody>
      </p:sp>
      <p:sp>
        <p:nvSpPr>
          <p:cNvPr id="26" name="Title 3"/>
          <p:cNvSpPr txBox="1">
            <a:spLocks/>
          </p:cNvSpPr>
          <p:nvPr/>
        </p:nvSpPr>
        <p:spPr>
          <a:xfrm>
            <a:off x="4849310" y="1271198"/>
            <a:ext cx="41835890" cy="3308702"/>
          </a:xfrm>
          <a:prstGeom prst="rect">
            <a:avLst/>
          </a:prstGeom>
        </p:spPr>
        <p:txBody>
          <a:bodyPr vert="horz" lIns="512064" tIns="256032" rIns="512064" bIns="256032" rtlCol="0" anchor="ctr">
            <a:normAutofit/>
          </a:bodyPr>
          <a:lstStyle/>
          <a:p>
            <a:pPr algn="ctr">
              <a:defRPr/>
            </a:pPr>
            <a:r>
              <a:rPr lang="en-US" sz="4800" b="1" i="1" dirty="0" smtClean="0">
                <a:solidFill>
                  <a:srgbClr val="000090"/>
                </a:solidFill>
              </a:rPr>
              <a:t>Mary </a:t>
            </a:r>
            <a:r>
              <a:rPr lang="en-US" sz="4800" b="1" i="1" dirty="0">
                <a:solidFill>
                  <a:srgbClr val="000090"/>
                </a:solidFill>
              </a:rPr>
              <a:t>C. </a:t>
            </a:r>
            <a:r>
              <a:rPr lang="en-US" sz="4800" b="1" i="1" dirty="0" smtClean="0">
                <a:solidFill>
                  <a:srgbClr val="000090"/>
                </a:solidFill>
              </a:rPr>
              <a:t>Barth (NCAR)</a:t>
            </a:r>
            <a:r>
              <a:rPr lang="en-US" sz="4800" dirty="0" smtClean="0"/>
              <a:t>, </a:t>
            </a:r>
            <a:r>
              <a:rPr lang="en-US" sz="4800" dirty="0"/>
              <a:t>W. H. </a:t>
            </a:r>
            <a:r>
              <a:rPr lang="en-US" sz="4800" dirty="0" err="1" smtClean="0"/>
              <a:t>Brune</a:t>
            </a:r>
            <a:r>
              <a:rPr lang="en-US" sz="4800" dirty="0" smtClean="0"/>
              <a:t> (PSU), </a:t>
            </a:r>
            <a:r>
              <a:rPr lang="en-US" sz="4800" dirty="0"/>
              <a:t>C. A. </a:t>
            </a:r>
            <a:r>
              <a:rPr lang="en-US" sz="4800" dirty="0" smtClean="0"/>
              <a:t>Cantrell (U. Colorado),</a:t>
            </a:r>
            <a:r>
              <a:rPr lang="en-US" sz="4800" b="1" dirty="0" smtClean="0"/>
              <a:t> </a:t>
            </a:r>
            <a:r>
              <a:rPr lang="en-US" sz="4800" dirty="0"/>
              <a:t>S. A. </a:t>
            </a:r>
            <a:r>
              <a:rPr lang="en-US" sz="4800" dirty="0" smtClean="0"/>
              <a:t>Rutledge (CSU), </a:t>
            </a:r>
            <a:r>
              <a:rPr lang="en-US" sz="4800" dirty="0"/>
              <a:t>J. H. </a:t>
            </a:r>
            <a:r>
              <a:rPr lang="en-US" sz="4800" dirty="0" smtClean="0"/>
              <a:t>Crawford (NASA/</a:t>
            </a:r>
            <a:r>
              <a:rPr lang="en-US" sz="4800" dirty="0" err="1" smtClean="0"/>
              <a:t>LaRC</a:t>
            </a:r>
            <a:r>
              <a:rPr lang="en-US" sz="4800" dirty="0" smtClean="0"/>
              <a:t>), </a:t>
            </a:r>
            <a:r>
              <a:rPr lang="en-US" sz="4800" dirty="0"/>
              <a:t>H. </a:t>
            </a:r>
            <a:r>
              <a:rPr lang="en-US" sz="4800" dirty="0" err="1" smtClean="0"/>
              <a:t>Huntrieser</a:t>
            </a:r>
            <a:r>
              <a:rPr lang="en-US" sz="4800" dirty="0" smtClean="0"/>
              <a:t> (DLR), </a:t>
            </a:r>
            <a:r>
              <a:rPr lang="en-US" sz="4800" dirty="0"/>
              <a:t>C. </a:t>
            </a:r>
            <a:r>
              <a:rPr lang="en-US" sz="4800" dirty="0" smtClean="0"/>
              <a:t>R. </a:t>
            </a:r>
            <a:r>
              <a:rPr lang="en-US" sz="4800" dirty="0" err="1" smtClean="0"/>
              <a:t>Homeyer</a:t>
            </a:r>
            <a:r>
              <a:rPr lang="en-US" sz="4800" dirty="0" smtClean="0"/>
              <a:t> (U. Oklahoma), </a:t>
            </a:r>
            <a:r>
              <a:rPr lang="en-US" sz="4800" dirty="0"/>
              <a:t>B</a:t>
            </a:r>
            <a:r>
              <a:rPr lang="en-US" sz="4800" dirty="0" smtClean="0"/>
              <a:t>. A. </a:t>
            </a:r>
            <a:r>
              <a:rPr lang="en-US" sz="4800" dirty="0" err="1" smtClean="0"/>
              <a:t>Nault</a:t>
            </a:r>
            <a:r>
              <a:rPr lang="en-US" sz="4800" dirty="0" smtClean="0"/>
              <a:t> (U. California), </a:t>
            </a:r>
            <a:r>
              <a:rPr lang="en-US" sz="4800" dirty="0"/>
              <a:t>R</a:t>
            </a:r>
            <a:r>
              <a:rPr lang="en-US" sz="4800" dirty="0" smtClean="0"/>
              <a:t>. C. Cohen (U. California), </a:t>
            </a:r>
            <a:r>
              <a:rPr lang="en-US" sz="4800" dirty="0"/>
              <a:t>L</a:t>
            </a:r>
            <a:r>
              <a:rPr lang="en-US" sz="4800" dirty="0" smtClean="0"/>
              <a:t>. L. Pan (NCAR), </a:t>
            </a:r>
            <a:r>
              <a:rPr lang="en-US" sz="4800" dirty="0"/>
              <a:t>and L. </a:t>
            </a:r>
            <a:r>
              <a:rPr lang="en-US" sz="4800" dirty="0" err="1" smtClean="0"/>
              <a:t>Ziemba</a:t>
            </a:r>
            <a:r>
              <a:rPr lang="en-US" sz="4800" dirty="0" smtClean="0"/>
              <a:t> (NASA/</a:t>
            </a:r>
            <a:r>
              <a:rPr lang="en-US" sz="4800" dirty="0" err="1" smtClean="0"/>
              <a:t>LaRC</a:t>
            </a:r>
            <a:r>
              <a:rPr lang="en-US" sz="4800" dirty="0" smtClean="0"/>
              <a:t>)</a:t>
            </a:r>
            <a:r>
              <a:rPr kumimoji="0" lang="en-US" sz="4800" b="0" i="0" u="none" strike="noStrike" kern="1200" cap="none" spc="0" normalizeH="0" baseline="0" noProof="0" dirty="0" smtClean="0">
                <a:ln>
                  <a:noFill/>
                </a:ln>
                <a:solidFill>
                  <a:schemeClr val="tx1"/>
                </a:solidFill>
                <a:effectLst/>
                <a:uLnTx/>
                <a:uFillTx/>
                <a:latin typeface="+mj-lt"/>
                <a:ea typeface="+mj-ea"/>
                <a:cs typeface="+mj-cs"/>
              </a:rPr>
              <a:t/>
            </a:r>
            <a:br>
              <a:rPr kumimoji="0" lang="en-US" sz="4800" b="0" i="0" u="none" strike="noStrike" kern="1200" cap="none" spc="0" normalizeH="0" baseline="0" noProof="0" dirty="0" smtClean="0">
                <a:ln>
                  <a:noFill/>
                </a:ln>
                <a:solidFill>
                  <a:schemeClr val="tx1"/>
                </a:solidFill>
                <a:effectLst/>
                <a:uLnTx/>
                <a:uFillTx/>
                <a:latin typeface="+mj-lt"/>
                <a:ea typeface="+mj-ea"/>
                <a:cs typeface="+mj-cs"/>
              </a:rPr>
            </a:br>
            <a:r>
              <a:rPr kumimoji="0" lang="en-US" sz="4800" b="0" i="1" u="none" strike="noStrike" kern="1200" cap="none" spc="0" normalizeH="0" baseline="0" noProof="0" dirty="0" smtClean="0">
                <a:ln>
                  <a:noFill/>
                </a:ln>
                <a:solidFill>
                  <a:srgbClr val="000090"/>
                </a:solidFill>
                <a:effectLst/>
                <a:uLnTx/>
                <a:uFillTx/>
                <a:latin typeface="+mj-lt"/>
                <a:ea typeface="+mj-ea"/>
                <a:cs typeface="+mj-cs"/>
              </a:rPr>
              <a:t>contact information: </a:t>
            </a:r>
            <a:r>
              <a:rPr kumimoji="0" lang="en-US" sz="4800" b="0" i="1" u="none" strike="noStrike" kern="1200" cap="none" spc="0" normalizeH="0" baseline="0" noProof="0" dirty="0" err="1" smtClean="0">
                <a:ln>
                  <a:noFill/>
                </a:ln>
                <a:solidFill>
                  <a:srgbClr val="000090"/>
                </a:solidFill>
                <a:effectLst/>
                <a:uLnTx/>
                <a:uFillTx/>
                <a:latin typeface="+mj-lt"/>
                <a:ea typeface="+mj-ea"/>
                <a:cs typeface="+mj-cs"/>
              </a:rPr>
              <a:t>barthm@ucar.edu</a:t>
            </a:r>
            <a:endParaRPr kumimoji="0" lang="en-US" sz="6000" b="0" i="1" u="none" strike="noStrike" kern="1200" cap="none" spc="0" normalizeH="0" baseline="0" noProof="0" dirty="0">
              <a:ln>
                <a:noFill/>
              </a:ln>
              <a:solidFill>
                <a:srgbClr val="000090"/>
              </a:solidFill>
              <a:effectLst/>
              <a:uLnTx/>
              <a:uFillTx/>
              <a:latin typeface="+mj-lt"/>
              <a:ea typeface="+mj-ea"/>
              <a:cs typeface="+mj-cs"/>
            </a:endParaRPr>
          </a:p>
        </p:txBody>
      </p:sp>
      <p:sp>
        <p:nvSpPr>
          <p:cNvPr id="13" name="Rectangle 12"/>
          <p:cNvSpPr/>
          <p:nvPr/>
        </p:nvSpPr>
        <p:spPr>
          <a:xfrm>
            <a:off x="422608" y="4552921"/>
            <a:ext cx="16473002" cy="33089374"/>
          </a:xfrm>
          <a:prstGeom prst="rect">
            <a:avLst/>
          </a:prstGeom>
          <a:solidFill>
            <a:srgbClr val="FFFFD5"/>
          </a:solidFill>
          <a:ln w="762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119600" y="4594670"/>
            <a:ext cx="33653218" cy="33047625"/>
          </a:xfrm>
          <a:prstGeom prst="rect">
            <a:avLst/>
          </a:prstGeom>
          <a:solidFill>
            <a:srgbClr val="FFFFD5"/>
          </a:solidFill>
          <a:ln w="762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9" name="Picture 138"/>
          <p:cNvPicPr>
            <a:picLocks noChangeAspect="1"/>
          </p:cNvPicPr>
          <p:nvPr/>
        </p:nvPicPr>
        <p:blipFill>
          <a:blip r:embed="rId3"/>
          <a:stretch>
            <a:fillRect/>
          </a:stretch>
        </p:blipFill>
        <p:spPr>
          <a:xfrm>
            <a:off x="47139085" y="637515"/>
            <a:ext cx="3200400" cy="3137025"/>
          </a:xfrm>
          <a:prstGeom prst="rect">
            <a:avLst/>
          </a:prstGeom>
        </p:spPr>
      </p:pic>
      <p:grpSp>
        <p:nvGrpSpPr>
          <p:cNvPr id="14355" name="Group 14354"/>
          <p:cNvGrpSpPr/>
          <p:nvPr/>
        </p:nvGrpSpPr>
        <p:grpSpPr>
          <a:xfrm>
            <a:off x="564133" y="19119877"/>
            <a:ext cx="16244374" cy="11939197"/>
            <a:chOff x="564133" y="19119877"/>
            <a:chExt cx="16244374" cy="11939197"/>
          </a:xfrm>
        </p:grpSpPr>
        <p:grpSp>
          <p:nvGrpSpPr>
            <p:cNvPr id="27" name="Group 26"/>
            <p:cNvGrpSpPr/>
            <p:nvPr/>
          </p:nvGrpSpPr>
          <p:grpSpPr>
            <a:xfrm>
              <a:off x="1238213" y="24784342"/>
              <a:ext cx="7505246" cy="6274732"/>
              <a:chOff x="1238213" y="24784342"/>
              <a:chExt cx="7505246" cy="6274732"/>
            </a:xfrm>
          </p:grpSpPr>
          <p:pic>
            <p:nvPicPr>
              <p:cNvPr id="141" name="Picture 140" descr="DC3_TstormFlights.jpg"/>
              <p:cNvPicPr>
                <a:picLocks noChangeAspect="1"/>
              </p:cNvPicPr>
              <p:nvPr/>
            </p:nvPicPr>
            <p:blipFill rotWithShape="1">
              <a:blip r:embed="rId4">
                <a:extLst>
                  <a:ext uri="{28A0092B-C50C-407E-A947-70E740481C1C}">
                    <a14:useLocalDpi xmlns:a14="http://schemas.microsoft.com/office/drawing/2010/main" val="0"/>
                  </a:ext>
                </a:extLst>
              </a:blip>
              <a:srcRect l="23311" t="15602" r="14748" b="18281"/>
              <a:stretch/>
            </p:blipFill>
            <p:spPr>
              <a:xfrm>
                <a:off x="1238213" y="25649710"/>
                <a:ext cx="7505245" cy="5409364"/>
              </a:xfrm>
              <a:prstGeom prst="rect">
                <a:avLst/>
              </a:prstGeom>
            </p:spPr>
          </p:pic>
          <p:sp>
            <p:nvSpPr>
              <p:cNvPr id="142" name="TextBox 141"/>
              <p:cNvSpPr txBox="1"/>
              <p:nvPr/>
            </p:nvSpPr>
            <p:spPr>
              <a:xfrm>
                <a:off x="1238214" y="24784342"/>
                <a:ext cx="7505245" cy="1384995"/>
              </a:xfrm>
              <a:prstGeom prst="rect">
                <a:avLst/>
              </a:prstGeom>
              <a:solidFill>
                <a:schemeClr val="accent1">
                  <a:lumMod val="60000"/>
                  <a:lumOff val="40000"/>
                </a:schemeClr>
              </a:solidFill>
            </p:spPr>
            <p:txBody>
              <a:bodyPr wrap="square" rtlCol="0">
                <a:spAutoFit/>
              </a:bodyPr>
              <a:lstStyle/>
              <a:p>
                <a:pPr algn="ctr"/>
                <a:r>
                  <a:rPr lang="en-US" sz="2800" dirty="0"/>
                  <a:t>Sampled Storms in Colorado, Alabama, </a:t>
                </a:r>
                <a:endParaRPr lang="en-US" sz="2800" dirty="0" smtClean="0"/>
              </a:p>
              <a:p>
                <a:pPr algn="ctr"/>
                <a:r>
                  <a:rPr lang="en-US" sz="2800" dirty="0" smtClean="0"/>
                  <a:t>West </a:t>
                </a:r>
                <a:r>
                  <a:rPr lang="en-US" sz="2800" dirty="0"/>
                  <a:t>Texas – Oklahoma</a:t>
                </a:r>
              </a:p>
              <a:p>
                <a:pPr algn="ctr"/>
                <a:r>
                  <a:rPr lang="en-US" sz="2800" dirty="0"/>
                  <a:t>Based in Salina, Kansas</a:t>
                </a:r>
              </a:p>
            </p:txBody>
          </p:sp>
        </p:grpSp>
        <p:grpSp>
          <p:nvGrpSpPr>
            <p:cNvPr id="7" name="Group 6"/>
            <p:cNvGrpSpPr/>
            <p:nvPr/>
          </p:nvGrpSpPr>
          <p:grpSpPr>
            <a:xfrm>
              <a:off x="11098866" y="24771876"/>
              <a:ext cx="4792133" cy="6287198"/>
              <a:chOff x="10483408" y="14232668"/>
              <a:chExt cx="4792133" cy="6287198"/>
            </a:xfrm>
          </p:grpSpPr>
          <p:grpSp>
            <p:nvGrpSpPr>
              <p:cNvPr id="143" name="Group 24"/>
              <p:cNvGrpSpPr>
                <a:grpSpLocks/>
              </p:cNvGrpSpPr>
              <p:nvPr/>
            </p:nvGrpSpPr>
            <p:grpSpPr bwMode="auto">
              <a:xfrm>
                <a:off x="10483408" y="15630130"/>
                <a:ext cx="4792133" cy="4889736"/>
                <a:chOff x="1981200" y="990600"/>
                <a:chExt cx="5425441" cy="5486400"/>
              </a:xfrm>
            </p:grpSpPr>
            <p:pic>
              <p:nvPicPr>
                <p:cNvPr id="144" name="Picture 14" descr="DC3_DownwindFlts.jpg"/>
                <p:cNvPicPr>
                  <a:picLocks noChangeAspect="1"/>
                </p:cNvPicPr>
                <p:nvPr/>
              </p:nvPicPr>
              <p:blipFill>
                <a:blip r:embed="rId5"/>
                <a:srcRect/>
                <a:stretch>
                  <a:fillRect/>
                </a:stretch>
              </p:blipFill>
              <p:spPr bwMode="auto">
                <a:xfrm>
                  <a:off x="1981200" y="990600"/>
                  <a:ext cx="5425441" cy="5486400"/>
                </a:xfrm>
                <a:prstGeom prst="rect">
                  <a:avLst/>
                </a:prstGeom>
                <a:noFill/>
                <a:ln w="9525">
                  <a:noFill/>
                  <a:miter lim="800000"/>
                  <a:headEnd/>
                  <a:tailEnd/>
                </a:ln>
              </p:spPr>
            </p:pic>
            <p:sp>
              <p:nvSpPr>
                <p:cNvPr id="145" name="Oval 144"/>
                <p:cNvSpPr/>
                <p:nvPr/>
              </p:nvSpPr>
              <p:spPr>
                <a:xfrm>
                  <a:off x="3047875" y="4419600"/>
                  <a:ext cx="228573" cy="2286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Oval 145"/>
                <p:cNvSpPr/>
                <p:nvPr/>
              </p:nvSpPr>
              <p:spPr>
                <a:xfrm>
                  <a:off x="3733595" y="4191000"/>
                  <a:ext cx="228573" cy="228600"/>
                </a:xfrm>
                <a:prstGeom prst="ellipse">
                  <a:avLst/>
                </a:prstGeom>
                <a:solidFill>
                  <a:srgbClr val="CC00CC"/>
                </a:solidFill>
                <a:ln>
                  <a:solidFill>
                    <a:srgbClr val="CC00C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Oval 146"/>
                <p:cNvSpPr/>
                <p:nvPr/>
              </p:nvSpPr>
              <p:spPr>
                <a:xfrm>
                  <a:off x="2514538" y="3200400"/>
                  <a:ext cx="228573" cy="228600"/>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Oval 147"/>
                <p:cNvSpPr/>
                <p:nvPr/>
              </p:nvSpPr>
              <p:spPr>
                <a:xfrm>
                  <a:off x="3581213" y="4572000"/>
                  <a:ext cx="228573" cy="457200"/>
                </a:xfrm>
                <a:prstGeom prst="ellipse">
                  <a:avLst/>
                </a:prstGeom>
                <a:solidFill>
                  <a:srgbClr val="89FF5B"/>
                </a:solidFill>
                <a:ln>
                  <a:solidFill>
                    <a:srgbClr val="89FF5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Oval 148"/>
                <p:cNvSpPr/>
                <p:nvPr/>
              </p:nvSpPr>
              <p:spPr>
                <a:xfrm>
                  <a:off x="2514538" y="2971800"/>
                  <a:ext cx="228573" cy="228600"/>
                </a:xfrm>
                <a:prstGeom prst="ellipse">
                  <a:avLst/>
                </a:prstGeom>
                <a:solidFill>
                  <a:srgbClr val="78E6EC"/>
                </a:solidFill>
                <a:ln>
                  <a:solidFill>
                    <a:srgbClr val="78E6EC"/>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 name="TextBox 149"/>
                <p:cNvSpPr txBox="1"/>
                <p:nvPr/>
              </p:nvSpPr>
              <p:spPr>
                <a:xfrm>
                  <a:off x="2133583" y="1066801"/>
                  <a:ext cx="1828588" cy="1509762"/>
                </a:xfrm>
                <a:prstGeom prst="rect">
                  <a:avLst/>
                </a:prstGeom>
                <a:noFill/>
                <a:ln w="19050" cap="flat" cmpd="sng" algn="ctr">
                  <a:solidFill>
                    <a:schemeClr val="tx2">
                      <a:lumMod val="40000"/>
                      <a:lumOff val="60000"/>
                    </a:schemeClr>
                  </a:solidFill>
                  <a:prstDash val="solid"/>
                  <a:round/>
                  <a:headEnd type="none" w="med" len="med"/>
                  <a:tailEnd type="none" w="med" len="med"/>
                </a:ln>
              </p:spPr>
              <p:txBody>
                <a:bodyPr wrap="square">
                  <a:spAutoFit/>
                </a:bodyPr>
                <a:lstStyle/>
                <a:p>
                  <a:pPr>
                    <a:defRPr/>
                  </a:pPr>
                  <a:r>
                    <a:rPr lang="en-US" sz="1400" dirty="0">
                      <a:solidFill>
                        <a:srgbClr val="FFFF00"/>
                      </a:solidFill>
                      <a:latin typeface="Arial" pitchFamily="1" charset="0"/>
                      <a:ea typeface="ＭＳ Ｐゴシック" pitchFamily="1" charset="-128"/>
                      <a:cs typeface="ＭＳ Ｐゴシック" pitchFamily="1" charset="-128"/>
                    </a:rPr>
                    <a:t>May 25, 26</a:t>
                  </a:r>
                </a:p>
                <a:p>
                  <a:pPr>
                    <a:defRPr/>
                  </a:pPr>
                  <a:r>
                    <a:rPr lang="en-US" sz="1400" dirty="0">
                      <a:solidFill>
                        <a:srgbClr val="CC00CC"/>
                      </a:solidFill>
                      <a:latin typeface="Arial" pitchFamily="1" charset="0"/>
                      <a:ea typeface="ＭＳ Ｐゴシック" pitchFamily="1" charset="-128"/>
                      <a:cs typeface="ＭＳ Ｐゴシック" pitchFamily="1" charset="-128"/>
                    </a:rPr>
                    <a:t>May 29, 30</a:t>
                  </a:r>
                </a:p>
                <a:p>
                  <a:pPr>
                    <a:defRPr/>
                  </a:pPr>
                  <a:r>
                    <a:rPr lang="en-US" sz="1400" dirty="0">
                      <a:solidFill>
                        <a:srgbClr val="FF6600"/>
                      </a:solidFill>
                      <a:latin typeface="Arial" pitchFamily="1" charset="0"/>
                      <a:ea typeface="ＭＳ Ｐゴシック" pitchFamily="1" charset="-128"/>
                      <a:cs typeface="ＭＳ Ｐゴシック" pitchFamily="1" charset="-128"/>
                    </a:rPr>
                    <a:t>June  6,  7</a:t>
                  </a:r>
                </a:p>
                <a:p>
                  <a:pPr>
                    <a:defRPr/>
                  </a:pPr>
                  <a:r>
                    <a:rPr lang="en-US" sz="1400" dirty="0">
                      <a:solidFill>
                        <a:srgbClr val="89FF5B"/>
                      </a:solidFill>
                      <a:latin typeface="Arial" pitchFamily="1" charset="0"/>
                      <a:ea typeface="ＭＳ Ｐゴシック" pitchFamily="1" charset="-128"/>
                      <a:cs typeface="ＭＳ Ｐゴシック" pitchFamily="1" charset="-128"/>
                    </a:rPr>
                    <a:t>June 16, 17</a:t>
                  </a:r>
                </a:p>
                <a:p>
                  <a:pPr>
                    <a:defRPr/>
                  </a:pPr>
                  <a:r>
                    <a:rPr lang="en-US" sz="1400" dirty="0">
                      <a:solidFill>
                        <a:srgbClr val="78E6EC"/>
                      </a:solidFill>
                      <a:latin typeface="Arial" pitchFamily="1" charset="0"/>
                      <a:ea typeface="ＭＳ Ｐゴシック" pitchFamily="1" charset="-128"/>
                      <a:cs typeface="ＭＳ Ｐゴシック" pitchFamily="1" charset="-128"/>
                    </a:rPr>
                    <a:t>June 22, 23</a:t>
                  </a:r>
                </a:p>
              </p:txBody>
            </p:sp>
          </p:grpSp>
          <p:sp>
            <p:nvSpPr>
              <p:cNvPr id="151" name="TextBox 150"/>
              <p:cNvSpPr txBox="1"/>
              <p:nvPr/>
            </p:nvSpPr>
            <p:spPr>
              <a:xfrm>
                <a:off x="10483408" y="14232668"/>
                <a:ext cx="4792133" cy="1397462"/>
              </a:xfrm>
              <a:prstGeom prst="rect">
                <a:avLst/>
              </a:prstGeom>
              <a:solidFill>
                <a:schemeClr val="accent1">
                  <a:lumMod val="60000"/>
                  <a:lumOff val="40000"/>
                </a:schemeClr>
              </a:solidFill>
            </p:spPr>
            <p:txBody>
              <a:bodyPr wrap="square" rtlCol="0">
                <a:spAutoFit/>
              </a:bodyPr>
              <a:lstStyle/>
              <a:p>
                <a:pPr algn="ctr"/>
                <a:r>
                  <a:rPr lang="en-US" sz="2800" dirty="0"/>
                  <a:t>Sampled </a:t>
                </a:r>
                <a:r>
                  <a:rPr lang="en-US" sz="2800" dirty="0" smtClean="0"/>
                  <a:t>Convective Outflow in Upper Troposphere 12-36 hours after Active Convection</a:t>
                </a:r>
                <a:endParaRPr lang="en-US" sz="2800" dirty="0"/>
              </a:p>
            </p:txBody>
          </p:sp>
        </p:grpSp>
        <p:sp>
          <p:nvSpPr>
            <p:cNvPr id="152" name="TextBox 151"/>
            <p:cNvSpPr txBox="1"/>
            <p:nvPr/>
          </p:nvSpPr>
          <p:spPr>
            <a:xfrm>
              <a:off x="564133" y="23863924"/>
              <a:ext cx="16091974" cy="707886"/>
            </a:xfrm>
            <a:prstGeom prst="rect">
              <a:avLst/>
            </a:prstGeom>
            <a:noFill/>
          </p:spPr>
          <p:txBody>
            <a:bodyPr wrap="square" rtlCol="0">
              <a:spAutoFit/>
            </a:bodyPr>
            <a:lstStyle/>
            <a:p>
              <a:pPr algn="ctr"/>
              <a:r>
                <a:rPr lang="en-US" sz="4000" b="1" dirty="0" smtClean="0"/>
                <a:t>May – June 2012 over the Central U.S.</a:t>
              </a:r>
              <a:endParaRPr lang="en-US" sz="4000" b="1" dirty="0"/>
            </a:p>
          </p:txBody>
        </p:sp>
        <p:sp>
          <p:nvSpPr>
            <p:cNvPr id="154" name="TextBox 153"/>
            <p:cNvSpPr txBox="1"/>
            <p:nvPr/>
          </p:nvSpPr>
          <p:spPr>
            <a:xfrm>
              <a:off x="716533" y="19119877"/>
              <a:ext cx="16091974" cy="4401205"/>
            </a:xfrm>
            <a:prstGeom prst="rect">
              <a:avLst/>
            </a:prstGeom>
            <a:noFill/>
          </p:spPr>
          <p:txBody>
            <a:bodyPr wrap="square" rtlCol="0">
              <a:spAutoFit/>
            </a:bodyPr>
            <a:lstStyle/>
            <a:p>
              <a:r>
                <a:rPr lang="en-US" sz="4000" b="1" dirty="0" smtClean="0"/>
                <a:t>Facilities</a:t>
              </a:r>
            </a:p>
            <a:p>
              <a:pPr marL="338138" indent="-338138">
                <a:buFont typeface="Arial"/>
                <a:buChar char="•"/>
              </a:pPr>
              <a:r>
                <a:rPr lang="en-US" sz="4000" dirty="0" smtClean="0"/>
                <a:t>Dual-Doppler and </a:t>
              </a:r>
              <a:r>
                <a:rPr lang="en-US" sz="4000" dirty="0" err="1" smtClean="0"/>
                <a:t>polarimetric</a:t>
              </a:r>
              <a:r>
                <a:rPr lang="en-US" sz="4000" dirty="0" smtClean="0"/>
                <a:t> radars to get storm structure and kinematics</a:t>
              </a:r>
            </a:p>
            <a:p>
              <a:pPr marL="338138" indent="-338138">
                <a:buFont typeface="Arial"/>
                <a:buChar char="•"/>
              </a:pPr>
              <a:r>
                <a:rPr lang="en-US" sz="4000" dirty="0" smtClean="0"/>
                <a:t>Lightning mapping arrays to get 3-d locations of lightning</a:t>
              </a:r>
            </a:p>
            <a:p>
              <a:pPr marL="338138" indent="-338138">
                <a:buFont typeface="Arial"/>
                <a:buChar char="•"/>
              </a:pPr>
              <a:r>
                <a:rPr lang="en-US" sz="4000" dirty="0" smtClean="0"/>
                <a:t>Weather balloon soundings before and during storms</a:t>
              </a:r>
            </a:p>
            <a:p>
              <a:pPr marL="338138" indent="-338138">
                <a:buFont typeface="Arial"/>
                <a:buChar char="•"/>
              </a:pPr>
              <a:r>
                <a:rPr lang="en-US" sz="4000" dirty="0" smtClean="0"/>
                <a:t>Aircraft to measure composition of inflow and outflow of storms and downwind of storms in UT</a:t>
              </a:r>
              <a:endParaRPr lang="en-US" sz="4000" dirty="0"/>
            </a:p>
          </p:txBody>
        </p:sp>
      </p:grpSp>
      <p:grpSp>
        <p:nvGrpSpPr>
          <p:cNvPr id="14358" name="Group 14357"/>
          <p:cNvGrpSpPr/>
          <p:nvPr/>
        </p:nvGrpSpPr>
        <p:grpSpPr>
          <a:xfrm>
            <a:off x="293924" y="422208"/>
            <a:ext cx="6349951" cy="3686388"/>
            <a:chOff x="293924" y="422208"/>
            <a:chExt cx="6349951" cy="3686388"/>
          </a:xfrm>
        </p:grpSpPr>
        <p:sp>
          <p:nvSpPr>
            <p:cNvPr id="5" name="TextBox 4"/>
            <p:cNvSpPr txBox="1"/>
            <p:nvPr/>
          </p:nvSpPr>
          <p:spPr>
            <a:xfrm>
              <a:off x="355483" y="422208"/>
              <a:ext cx="4374592" cy="1200329"/>
            </a:xfrm>
            <a:prstGeom prst="rect">
              <a:avLst/>
            </a:prstGeom>
            <a:noFill/>
          </p:spPr>
          <p:txBody>
            <a:bodyPr wrap="square" rtlCol="0">
              <a:spAutoFit/>
            </a:bodyPr>
            <a:lstStyle/>
            <a:p>
              <a:r>
                <a:rPr lang="en-US" sz="7200" b="1" dirty="0"/>
                <a:t>A23J-3370</a:t>
              </a:r>
            </a:p>
          </p:txBody>
        </p:sp>
        <p:grpSp>
          <p:nvGrpSpPr>
            <p:cNvPr id="14357" name="Group 14356"/>
            <p:cNvGrpSpPr/>
            <p:nvPr/>
          </p:nvGrpSpPr>
          <p:grpSpPr>
            <a:xfrm>
              <a:off x="293924" y="2755986"/>
              <a:ext cx="6349951" cy="1352610"/>
              <a:chOff x="293924" y="2755986"/>
              <a:chExt cx="6349951" cy="1352610"/>
            </a:xfrm>
          </p:grpSpPr>
          <p:pic>
            <p:nvPicPr>
              <p:cNvPr id="10" name="Picture 9"/>
              <p:cNvPicPr>
                <a:picLocks noChangeAspect="1"/>
              </p:cNvPicPr>
              <p:nvPr/>
            </p:nvPicPr>
            <p:blipFill>
              <a:blip r:embed="rId6"/>
              <a:stretch>
                <a:fillRect/>
              </a:stretch>
            </p:blipFill>
            <p:spPr>
              <a:xfrm>
                <a:off x="355483" y="2755986"/>
                <a:ext cx="2806700" cy="952500"/>
              </a:xfrm>
              <a:prstGeom prst="rect">
                <a:avLst/>
              </a:prstGeom>
            </p:spPr>
          </p:pic>
          <p:sp>
            <p:nvSpPr>
              <p:cNvPr id="11" name="TextBox 10"/>
              <p:cNvSpPr txBox="1"/>
              <p:nvPr/>
            </p:nvSpPr>
            <p:spPr>
              <a:xfrm>
                <a:off x="293924" y="3708486"/>
                <a:ext cx="6349951" cy="400110"/>
              </a:xfrm>
              <a:prstGeom prst="rect">
                <a:avLst/>
              </a:prstGeom>
              <a:noFill/>
            </p:spPr>
            <p:txBody>
              <a:bodyPr wrap="square" rtlCol="0">
                <a:spAutoFit/>
              </a:bodyPr>
              <a:lstStyle/>
              <a:p>
                <a:r>
                  <a:rPr lang="en-US" sz="2000" dirty="0" smtClean="0"/>
                  <a:t>NCAR is sponsored by the National Science Foundation.  </a:t>
                </a:r>
                <a:endParaRPr lang="en-US" sz="2000" dirty="0"/>
              </a:p>
            </p:txBody>
          </p:sp>
        </p:grpSp>
      </p:grpSp>
      <p:grpSp>
        <p:nvGrpSpPr>
          <p:cNvPr id="14356" name="Group 14355"/>
          <p:cNvGrpSpPr/>
          <p:nvPr/>
        </p:nvGrpSpPr>
        <p:grpSpPr>
          <a:xfrm>
            <a:off x="555945" y="4826895"/>
            <a:ext cx="16205600" cy="13707580"/>
            <a:chOff x="555945" y="4826895"/>
            <a:chExt cx="16205600" cy="13707580"/>
          </a:xfrm>
        </p:grpSpPr>
        <p:sp>
          <p:nvSpPr>
            <p:cNvPr id="2" name="TextBox 1"/>
            <p:cNvSpPr txBox="1"/>
            <p:nvPr/>
          </p:nvSpPr>
          <p:spPr>
            <a:xfrm>
              <a:off x="560295" y="7427760"/>
              <a:ext cx="16201250" cy="3785652"/>
            </a:xfrm>
            <a:prstGeom prst="rect">
              <a:avLst/>
            </a:prstGeom>
            <a:solidFill>
              <a:srgbClr val="FFDEC1"/>
            </a:solidFill>
          </p:spPr>
          <p:txBody>
            <a:bodyPr wrap="square" rtlCol="0">
              <a:spAutoFit/>
            </a:bodyPr>
            <a:lstStyle/>
            <a:p>
              <a:pPr algn="ctr">
                <a:spcAft>
                  <a:spcPts val="2400"/>
                </a:spcAft>
              </a:pPr>
              <a:r>
                <a:rPr lang="en-US" sz="4000" b="1" dirty="0" smtClean="0"/>
                <a:t>Goals of the DC3 Field Campaign:</a:t>
              </a:r>
              <a:r>
                <a:rPr lang="en-US" sz="4000" dirty="0" smtClean="0"/>
                <a:t>	</a:t>
              </a:r>
              <a:endParaRPr lang="en-US" sz="4000" dirty="0"/>
            </a:p>
            <a:p>
              <a:pPr marL="742950" indent="-742950">
                <a:spcAft>
                  <a:spcPts val="2400"/>
                </a:spcAft>
                <a:buFont typeface="+mj-lt"/>
                <a:buAutoNum type="arabicPeriod"/>
              </a:pPr>
              <a:r>
                <a:rPr lang="en-US" sz="4000" i="1" dirty="0">
                  <a:ea typeface="ＭＳ Ｐゴシック" pitchFamily="34" charset="-128"/>
                </a:rPr>
                <a:t>To </a:t>
              </a:r>
              <a:r>
                <a:rPr lang="en-US" sz="4000" i="1" dirty="0" smtClean="0">
                  <a:ea typeface="ＭＳ Ｐゴシック" pitchFamily="34" charset="-128"/>
                </a:rPr>
                <a:t>characterize </a:t>
              </a:r>
              <a:r>
                <a:rPr lang="en-US" sz="4000" i="1" dirty="0">
                  <a:ea typeface="ＭＳ Ｐゴシック" pitchFamily="34" charset="-128"/>
                </a:rPr>
                <a:t>thunderstorms and </a:t>
              </a:r>
              <a:r>
                <a:rPr lang="en-US" sz="4000" i="1" dirty="0" smtClean="0">
                  <a:ea typeface="ＭＳ Ｐゴシック" pitchFamily="34" charset="-128"/>
                </a:rPr>
                <a:t>quantify how </a:t>
              </a:r>
              <a:r>
                <a:rPr lang="en-US" sz="4000" i="1" dirty="0">
                  <a:ea typeface="ＭＳ Ｐゴシック" pitchFamily="34" charset="-128"/>
                </a:rPr>
                <a:t>they process chemical compounds that are ingested into the storm </a:t>
              </a:r>
              <a:endParaRPr lang="en-US" sz="4000" i="1" dirty="0" smtClean="0">
                <a:ea typeface="ＭＳ Ｐゴシック" pitchFamily="34" charset="-128"/>
              </a:endParaRPr>
            </a:p>
            <a:p>
              <a:pPr marL="742950" indent="-742950">
                <a:spcAft>
                  <a:spcPts val="2400"/>
                </a:spcAft>
                <a:buFont typeface="+mj-lt"/>
                <a:buAutoNum type="arabicPeriod"/>
              </a:pPr>
              <a:r>
                <a:rPr lang="en-US" sz="4000" i="1" dirty="0">
                  <a:ea typeface="ＭＳ Ｐゴシック" pitchFamily="34" charset="-128"/>
                </a:rPr>
                <a:t>To </a:t>
              </a:r>
              <a:r>
                <a:rPr lang="en-US" sz="4000" i="1" dirty="0"/>
                <a:t>quantify the changes in chemistry and composition after active convection</a:t>
              </a:r>
              <a:endParaRPr lang="en-US" sz="3600" i="1" dirty="0" smtClean="0"/>
            </a:p>
          </p:txBody>
        </p:sp>
        <p:pic>
          <p:nvPicPr>
            <p:cNvPr id="153" name="Content Placeholder 4"/>
            <p:cNvPicPr>
              <a:picLocks noChangeAspect="1"/>
            </p:cNvPicPr>
            <p:nvPr/>
          </p:nvPicPr>
          <p:blipFill rotWithShape="1">
            <a:blip r:embed="rId7"/>
            <a:srcRect t="-927" b="489"/>
            <a:stretch/>
          </p:blipFill>
          <p:spPr>
            <a:xfrm>
              <a:off x="2511329" y="11657896"/>
              <a:ext cx="10758933" cy="6876579"/>
            </a:xfrm>
            <a:prstGeom prst="rect">
              <a:avLst/>
            </a:prstGeom>
          </p:spPr>
        </p:pic>
        <p:sp>
          <p:nvSpPr>
            <p:cNvPr id="155" name="TextBox 154"/>
            <p:cNvSpPr txBox="1"/>
            <p:nvPr/>
          </p:nvSpPr>
          <p:spPr>
            <a:xfrm>
              <a:off x="555945" y="4826895"/>
              <a:ext cx="16205600" cy="2062103"/>
            </a:xfrm>
            <a:prstGeom prst="rect">
              <a:avLst/>
            </a:prstGeom>
            <a:noFill/>
          </p:spPr>
          <p:txBody>
            <a:bodyPr wrap="square" rtlCol="0">
              <a:spAutoFit/>
            </a:bodyPr>
            <a:lstStyle/>
            <a:p>
              <a:pPr marL="57150" indent="0" algn="ctr">
                <a:spcAft>
                  <a:spcPct val="20000"/>
                </a:spcAft>
                <a:buNone/>
              </a:pPr>
              <a:r>
                <a:rPr lang="en-US" sz="4000" b="1" dirty="0" smtClean="0"/>
                <a:t>Motivation of the DC3 Field Campaign</a:t>
              </a:r>
            </a:p>
            <a:p>
              <a:pPr marL="57150" indent="0">
                <a:spcAft>
                  <a:spcPct val="20000"/>
                </a:spcAft>
                <a:buNone/>
              </a:pPr>
              <a:r>
                <a:rPr lang="en-US" sz="4000" dirty="0" smtClean="0"/>
                <a:t>What </a:t>
              </a:r>
              <a:r>
                <a:rPr lang="en-US" sz="4000" dirty="0"/>
                <a:t>role do thunderstorms have in affecting the </a:t>
              </a:r>
              <a:r>
                <a:rPr lang="en-US" sz="4000" dirty="0" smtClean="0"/>
                <a:t>upper troposphere – lower stratosphere (UTLS) composition </a:t>
              </a:r>
              <a:r>
                <a:rPr lang="en-US" sz="4000" dirty="0"/>
                <a:t>and chemistry?</a:t>
              </a:r>
            </a:p>
          </p:txBody>
        </p:sp>
      </p:grpSp>
      <p:sp>
        <p:nvSpPr>
          <p:cNvPr id="157" name="TextBox 156"/>
          <p:cNvSpPr txBox="1"/>
          <p:nvPr/>
        </p:nvSpPr>
        <p:spPr>
          <a:xfrm>
            <a:off x="17415032" y="4769150"/>
            <a:ext cx="33138242" cy="2677656"/>
          </a:xfrm>
          <a:prstGeom prst="rect">
            <a:avLst/>
          </a:prstGeom>
          <a:noFill/>
        </p:spPr>
        <p:txBody>
          <a:bodyPr wrap="square" rtlCol="0">
            <a:spAutoFit/>
          </a:bodyPr>
          <a:lstStyle/>
          <a:p>
            <a:pPr marL="57150" indent="0" algn="ctr">
              <a:spcAft>
                <a:spcPct val="20000"/>
              </a:spcAft>
              <a:buNone/>
            </a:pPr>
            <a:r>
              <a:rPr lang="en-US" sz="4000" b="1" dirty="0" smtClean="0"/>
              <a:t>DC3 Data Analysis Activities</a:t>
            </a:r>
          </a:p>
          <a:p>
            <a:pPr marL="57150" indent="0">
              <a:spcAft>
                <a:spcPct val="20000"/>
              </a:spcAft>
              <a:buNone/>
            </a:pPr>
            <a:r>
              <a:rPr lang="en-US" sz="4000" dirty="0" smtClean="0"/>
              <a:t>Research includes investigating the transport </a:t>
            </a:r>
            <a:r>
              <a:rPr lang="en-US" sz="4000" dirty="0"/>
              <a:t>and dynamics of the storms, </a:t>
            </a:r>
            <a:r>
              <a:rPr lang="en-US" sz="4000" dirty="0" smtClean="0"/>
              <a:t>scavenging </a:t>
            </a:r>
            <a:r>
              <a:rPr lang="en-US" sz="4000" dirty="0"/>
              <a:t>of soluble trace gases and aerosols, </a:t>
            </a:r>
            <a:r>
              <a:rPr lang="en-US" sz="4000" dirty="0" smtClean="0"/>
              <a:t>production </a:t>
            </a:r>
            <a:r>
              <a:rPr lang="en-US" sz="4000" dirty="0"/>
              <a:t>of nitrogen oxides by lightning, </a:t>
            </a:r>
            <a:r>
              <a:rPr lang="en-US" sz="4000" dirty="0" smtClean="0"/>
              <a:t>relationships </a:t>
            </a:r>
            <a:r>
              <a:rPr lang="en-US" sz="4000" dirty="0"/>
              <a:t>between lightning flash rates and storm parameters, and </a:t>
            </a:r>
            <a:r>
              <a:rPr lang="en-US" sz="4000" dirty="0" smtClean="0"/>
              <a:t>chemistry </a:t>
            </a:r>
            <a:r>
              <a:rPr lang="en-US" sz="4000" dirty="0"/>
              <a:t>in the UT that is affected by the </a:t>
            </a:r>
            <a:r>
              <a:rPr lang="en-US" sz="4000" dirty="0" smtClean="0"/>
              <a:t>convection. Here, we show highlights of studies focused on the UTLS composition.</a:t>
            </a:r>
            <a:endParaRPr lang="en-US" sz="4000" dirty="0"/>
          </a:p>
        </p:txBody>
      </p:sp>
      <p:grpSp>
        <p:nvGrpSpPr>
          <p:cNvPr id="14354" name="Group 14353"/>
          <p:cNvGrpSpPr/>
          <p:nvPr/>
        </p:nvGrpSpPr>
        <p:grpSpPr>
          <a:xfrm>
            <a:off x="585695" y="31744028"/>
            <a:ext cx="16201250" cy="5531805"/>
            <a:chOff x="585695" y="31744028"/>
            <a:chExt cx="16201250" cy="5531805"/>
          </a:xfrm>
        </p:grpSpPr>
        <p:grpSp>
          <p:nvGrpSpPr>
            <p:cNvPr id="9" name="Group 8"/>
            <p:cNvGrpSpPr/>
            <p:nvPr/>
          </p:nvGrpSpPr>
          <p:grpSpPr>
            <a:xfrm>
              <a:off x="802255" y="33068049"/>
              <a:ext cx="15305304" cy="2501086"/>
              <a:chOff x="585695" y="35574613"/>
              <a:chExt cx="15305304" cy="2501086"/>
            </a:xfrm>
          </p:grpSpPr>
          <p:grpSp>
            <p:nvGrpSpPr>
              <p:cNvPr id="167" name="Group 166"/>
              <p:cNvGrpSpPr>
                <a:grpSpLocks noChangeAspect="1"/>
              </p:cNvGrpSpPr>
              <p:nvPr/>
            </p:nvGrpSpPr>
            <p:grpSpPr>
              <a:xfrm>
                <a:off x="585695" y="36085105"/>
                <a:ext cx="9401360" cy="1944869"/>
                <a:chOff x="355600" y="25750922"/>
                <a:chExt cx="8407400" cy="1739254"/>
              </a:xfrm>
            </p:grpSpPr>
            <p:pic>
              <p:nvPicPr>
                <p:cNvPr id="168" name="Picture 6" descr="C:\Users\brune\Documents\disk1\research\DC3\pictures\DSC01499.JPG"/>
                <p:cNvPicPr>
                  <a:picLocks noChangeAspect="1" noChangeArrowheads="1"/>
                </p:cNvPicPr>
                <p:nvPr/>
              </p:nvPicPr>
              <p:blipFill>
                <a:blip r:embed="rId8"/>
                <a:srcRect l="2484" t="34105" r="10408" b="39316"/>
                <a:stretch>
                  <a:fillRect/>
                </a:stretch>
              </p:blipFill>
              <p:spPr bwMode="auto">
                <a:xfrm>
                  <a:off x="355600" y="25750922"/>
                  <a:ext cx="8407400" cy="1704834"/>
                </a:xfrm>
                <a:prstGeom prst="rect">
                  <a:avLst/>
                </a:prstGeom>
                <a:noFill/>
                <a:ln w="9525">
                  <a:noFill/>
                  <a:miter lim="800000"/>
                  <a:headEnd/>
                  <a:tailEnd/>
                </a:ln>
              </p:spPr>
            </p:pic>
            <p:sp>
              <p:nvSpPr>
                <p:cNvPr id="169" name="TextBox 168"/>
                <p:cNvSpPr txBox="1"/>
                <p:nvPr/>
              </p:nvSpPr>
              <p:spPr>
                <a:xfrm>
                  <a:off x="2044082" y="27112863"/>
                  <a:ext cx="1524000" cy="377313"/>
                </a:xfrm>
                <a:prstGeom prst="rect">
                  <a:avLst/>
                </a:prstGeom>
                <a:noFill/>
              </p:spPr>
              <p:txBody>
                <a:bodyPr wrap="square" rtlCol="0">
                  <a:spAutoFit/>
                </a:bodyPr>
                <a:lstStyle/>
                <a:p>
                  <a:r>
                    <a:rPr lang="en-US" sz="1800" dirty="0" smtClean="0">
                      <a:solidFill>
                        <a:schemeClr val="bg1"/>
                      </a:solidFill>
                    </a:rPr>
                    <a:t>NSF/NCAR GV</a:t>
                  </a:r>
                  <a:endParaRPr lang="en-US" sz="1800" dirty="0">
                    <a:solidFill>
                      <a:schemeClr val="bg1"/>
                    </a:solidFill>
                  </a:endParaRPr>
                </a:p>
              </p:txBody>
            </p:sp>
            <p:sp>
              <p:nvSpPr>
                <p:cNvPr id="170" name="TextBox 169"/>
                <p:cNvSpPr txBox="1"/>
                <p:nvPr/>
              </p:nvSpPr>
              <p:spPr>
                <a:xfrm>
                  <a:off x="4898026" y="26032331"/>
                  <a:ext cx="1370982" cy="377313"/>
                </a:xfrm>
                <a:prstGeom prst="rect">
                  <a:avLst/>
                </a:prstGeom>
                <a:noFill/>
              </p:spPr>
              <p:txBody>
                <a:bodyPr wrap="square" rtlCol="0">
                  <a:spAutoFit/>
                </a:bodyPr>
                <a:lstStyle/>
                <a:p>
                  <a:r>
                    <a:rPr lang="en-US" sz="1800" dirty="0" smtClean="0">
                      <a:solidFill>
                        <a:schemeClr val="bg1"/>
                      </a:solidFill>
                    </a:rPr>
                    <a:t>NASA DC-8</a:t>
                  </a:r>
                  <a:endParaRPr lang="en-US" sz="1800" dirty="0">
                    <a:solidFill>
                      <a:schemeClr val="bg1"/>
                    </a:solidFill>
                  </a:endParaRPr>
                </a:p>
              </p:txBody>
            </p:sp>
            <p:sp>
              <p:nvSpPr>
                <p:cNvPr id="171" name="TextBox 170"/>
                <p:cNvSpPr txBox="1"/>
                <p:nvPr/>
              </p:nvSpPr>
              <p:spPr>
                <a:xfrm>
                  <a:off x="6721474" y="27086426"/>
                  <a:ext cx="1952625" cy="377313"/>
                </a:xfrm>
                <a:prstGeom prst="rect">
                  <a:avLst/>
                </a:prstGeom>
                <a:noFill/>
              </p:spPr>
              <p:txBody>
                <a:bodyPr wrap="square" rtlCol="0">
                  <a:spAutoFit/>
                </a:bodyPr>
                <a:lstStyle/>
                <a:p>
                  <a:r>
                    <a:rPr lang="en-US" sz="1800" dirty="0" smtClean="0">
                      <a:solidFill>
                        <a:schemeClr val="bg1"/>
                      </a:solidFill>
                    </a:rPr>
                    <a:t>DLR Falcon-20</a:t>
                  </a:r>
                  <a:endParaRPr lang="en-US" sz="1800" dirty="0">
                    <a:solidFill>
                      <a:schemeClr val="bg1"/>
                    </a:solidFill>
                  </a:endParaRPr>
                </a:p>
              </p:txBody>
            </p:sp>
          </p:grpSp>
          <p:grpSp>
            <p:nvGrpSpPr>
              <p:cNvPr id="6" name="Group 5"/>
              <p:cNvGrpSpPr/>
              <p:nvPr/>
            </p:nvGrpSpPr>
            <p:grpSpPr>
              <a:xfrm>
                <a:off x="10638606" y="35797420"/>
                <a:ext cx="2844800" cy="2210574"/>
                <a:chOff x="10638606" y="35797420"/>
                <a:chExt cx="2844800" cy="2210574"/>
              </a:xfrm>
            </p:grpSpPr>
            <p:pic>
              <p:nvPicPr>
                <p:cNvPr id="173" name="Picture 4"/>
                <p:cNvPicPr>
                  <a:picLocks noChangeAspect="1" noChangeArrowheads="1"/>
                </p:cNvPicPr>
                <p:nvPr/>
              </p:nvPicPr>
              <p:blipFill>
                <a:blip r:embed="rId9"/>
                <a:srcRect r="23293"/>
                <a:stretch>
                  <a:fillRect/>
                </a:stretch>
              </p:blipFill>
              <p:spPr bwMode="auto">
                <a:xfrm>
                  <a:off x="10638606" y="35797420"/>
                  <a:ext cx="2743200" cy="2198688"/>
                </a:xfrm>
                <a:prstGeom prst="rect">
                  <a:avLst/>
                </a:prstGeom>
                <a:noFill/>
                <a:ln w="12700">
                  <a:noFill/>
                  <a:miter lim="800000"/>
                  <a:headEnd/>
                  <a:tailEnd/>
                </a:ln>
              </p:spPr>
            </p:pic>
            <p:sp>
              <p:nvSpPr>
                <p:cNvPr id="174" name="TextBox 8"/>
                <p:cNvSpPr txBox="1">
                  <a:spLocks noChangeArrowheads="1"/>
                </p:cNvSpPr>
                <p:nvPr/>
              </p:nvSpPr>
              <p:spPr bwMode="auto">
                <a:xfrm>
                  <a:off x="11990899" y="37730995"/>
                  <a:ext cx="1492507" cy="276999"/>
                </a:xfrm>
                <a:prstGeom prst="rect">
                  <a:avLst/>
                </a:prstGeom>
                <a:noFill/>
                <a:ln w="9525">
                  <a:noFill/>
                  <a:miter lim="800000"/>
                  <a:headEnd/>
                  <a:tailEnd/>
                </a:ln>
              </p:spPr>
              <p:txBody>
                <a:bodyPr wrap="square">
                  <a:prstTxWarp prst="textNoShape">
                    <a:avLst/>
                  </a:prstTxWarp>
                  <a:spAutoFit/>
                </a:bodyPr>
                <a:lstStyle/>
                <a:p>
                  <a:pPr algn="ctr"/>
                  <a:r>
                    <a:rPr lang="en-US" sz="1200" dirty="0" smtClean="0">
                      <a:solidFill>
                        <a:schemeClr val="bg1"/>
                      </a:solidFill>
                      <a:latin typeface="Comic Sans MS" charset="0"/>
                      <a:ea typeface="Comic Sans MS" charset="0"/>
                      <a:cs typeface="Comic Sans MS" charset="0"/>
                    </a:rPr>
                    <a:t>CSU </a:t>
                  </a:r>
                  <a:r>
                    <a:rPr lang="en-US" sz="1200" dirty="0">
                      <a:solidFill>
                        <a:schemeClr val="bg1"/>
                      </a:solidFill>
                      <a:latin typeface="Comic Sans MS" charset="0"/>
                      <a:ea typeface="Comic Sans MS" charset="0"/>
                      <a:cs typeface="Comic Sans MS" charset="0"/>
                    </a:rPr>
                    <a:t>C</a:t>
                  </a:r>
                  <a:r>
                    <a:rPr lang="en-US" sz="1200" dirty="0" smtClean="0">
                      <a:solidFill>
                        <a:schemeClr val="bg1"/>
                      </a:solidFill>
                      <a:latin typeface="Comic Sans MS" charset="0"/>
                      <a:ea typeface="Comic Sans MS" charset="0"/>
                      <a:cs typeface="Comic Sans MS" charset="0"/>
                    </a:rPr>
                    <a:t>HILL Radar</a:t>
                  </a:r>
                  <a:endParaRPr lang="en-US" sz="1200" dirty="0">
                    <a:solidFill>
                      <a:schemeClr val="bg1"/>
                    </a:solidFill>
                    <a:latin typeface="Comic Sans MS" charset="0"/>
                    <a:ea typeface="Comic Sans MS" charset="0"/>
                    <a:cs typeface="Comic Sans MS" charset="0"/>
                  </a:endParaRPr>
                </a:p>
              </p:txBody>
            </p:sp>
          </p:grpSp>
          <p:grpSp>
            <p:nvGrpSpPr>
              <p:cNvPr id="8" name="Group 7"/>
              <p:cNvGrpSpPr/>
              <p:nvPr/>
            </p:nvGrpSpPr>
            <p:grpSpPr>
              <a:xfrm>
                <a:off x="13909799" y="35574613"/>
                <a:ext cx="1981200" cy="2501086"/>
                <a:chOff x="13909799" y="35574613"/>
                <a:chExt cx="1981200" cy="2501086"/>
              </a:xfrm>
            </p:grpSpPr>
            <p:pic>
              <p:nvPicPr>
                <p:cNvPr id="172" name="Picture 5" descr="P1010311.JPG"/>
                <p:cNvPicPr>
                  <a:picLocks noChangeAspect="1"/>
                </p:cNvPicPr>
                <p:nvPr/>
              </p:nvPicPr>
              <p:blipFill>
                <a:blip r:embed="rId10"/>
                <a:srcRect/>
                <a:stretch>
                  <a:fillRect/>
                </a:stretch>
              </p:blipFill>
              <p:spPr bwMode="auto">
                <a:xfrm>
                  <a:off x="14051087" y="35574613"/>
                  <a:ext cx="1839912" cy="2452687"/>
                </a:xfrm>
                <a:prstGeom prst="rect">
                  <a:avLst/>
                </a:prstGeom>
                <a:noFill/>
                <a:ln w="9525">
                  <a:noFill/>
                  <a:miter lim="800000"/>
                  <a:headEnd/>
                  <a:tailEnd/>
                </a:ln>
              </p:spPr>
            </p:pic>
            <p:sp>
              <p:nvSpPr>
                <p:cNvPr id="175" name="TextBox 10"/>
                <p:cNvSpPr txBox="1">
                  <a:spLocks noChangeArrowheads="1"/>
                </p:cNvSpPr>
                <p:nvPr/>
              </p:nvSpPr>
              <p:spPr bwMode="auto">
                <a:xfrm>
                  <a:off x="13909799" y="37798700"/>
                  <a:ext cx="1981200" cy="276999"/>
                </a:xfrm>
                <a:prstGeom prst="rect">
                  <a:avLst/>
                </a:prstGeom>
                <a:noFill/>
                <a:ln w="9525">
                  <a:noFill/>
                  <a:miter lim="800000"/>
                  <a:headEnd/>
                  <a:tailEnd/>
                </a:ln>
              </p:spPr>
              <p:txBody>
                <a:bodyPr wrap="square">
                  <a:prstTxWarp prst="textNoShape">
                    <a:avLst/>
                  </a:prstTxWarp>
                  <a:spAutoFit/>
                </a:bodyPr>
                <a:lstStyle/>
                <a:p>
                  <a:pPr algn="ctr"/>
                  <a:r>
                    <a:rPr lang="en-US" sz="1200" dirty="0" smtClean="0">
                      <a:solidFill>
                        <a:schemeClr val="bg1"/>
                      </a:solidFill>
                      <a:latin typeface="Comic Sans MS" charset="0"/>
                      <a:ea typeface="Comic Sans MS" charset="0"/>
                      <a:cs typeface="Comic Sans MS" charset="0"/>
                    </a:rPr>
                    <a:t>NMT Lightning Antenna</a:t>
                  </a:r>
                  <a:endParaRPr lang="en-US" sz="1200" dirty="0">
                    <a:solidFill>
                      <a:schemeClr val="bg1"/>
                    </a:solidFill>
                    <a:latin typeface="Comic Sans MS" charset="0"/>
                    <a:ea typeface="Comic Sans MS" charset="0"/>
                    <a:cs typeface="Comic Sans MS" charset="0"/>
                  </a:endParaRPr>
                </a:p>
              </p:txBody>
            </p:sp>
          </p:grpSp>
        </p:grpSp>
        <p:sp>
          <p:nvSpPr>
            <p:cNvPr id="176" name="TextBox 175"/>
            <p:cNvSpPr txBox="1"/>
            <p:nvPr/>
          </p:nvSpPr>
          <p:spPr>
            <a:xfrm>
              <a:off x="694971" y="31744028"/>
              <a:ext cx="16091974" cy="1323439"/>
            </a:xfrm>
            <a:prstGeom prst="rect">
              <a:avLst/>
            </a:prstGeom>
            <a:noFill/>
          </p:spPr>
          <p:txBody>
            <a:bodyPr wrap="square" rtlCol="0">
              <a:spAutoFit/>
            </a:bodyPr>
            <a:lstStyle/>
            <a:p>
              <a:r>
                <a:rPr lang="en-US" sz="4000" dirty="0" smtClean="0"/>
                <a:t>NSF/NCAR Gulfstream V, NASA DC-8, and DLR Falcon aircraft flew 19 thunderstorm cases, &gt; 6 photochemical aging cases </a:t>
              </a:r>
              <a:endParaRPr lang="en-US" sz="4000" dirty="0"/>
            </a:p>
          </p:txBody>
        </p:sp>
        <p:sp>
          <p:nvSpPr>
            <p:cNvPr id="65" name="TextBox 64"/>
            <p:cNvSpPr txBox="1"/>
            <p:nvPr/>
          </p:nvSpPr>
          <p:spPr>
            <a:xfrm>
              <a:off x="585695" y="35952394"/>
              <a:ext cx="16091974" cy="1323439"/>
            </a:xfrm>
            <a:prstGeom prst="rect">
              <a:avLst/>
            </a:prstGeom>
            <a:noFill/>
          </p:spPr>
          <p:txBody>
            <a:bodyPr wrap="square" rtlCol="0">
              <a:spAutoFit/>
            </a:bodyPr>
            <a:lstStyle/>
            <a:p>
              <a:r>
                <a:rPr lang="en-US" sz="4000" dirty="0" smtClean="0"/>
                <a:t>Data </a:t>
              </a:r>
              <a:r>
                <a:rPr lang="en-US" sz="4000" dirty="0"/>
                <a:t>available from </a:t>
              </a:r>
              <a:r>
                <a:rPr lang="en-US" sz="4000" dirty="0">
                  <a:hlinkClick r:id="rId11"/>
                </a:rPr>
                <a:t>http://www.eol.ucar.edu/field_projects/</a:t>
              </a:r>
              <a:r>
                <a:rPr lang="en-US" sz="4000" dirty="0" smtClean="0">
                  <a:hlinkClick r:id="rId11"/>
                </a:rPr>
                <a:t>dc3</a:t>
              </a:r>
              <a:r>
                <a:rPr lang="en-US" sz="4000" dirty="0" smtClean="0"/>
                <a:t> </a:t>
              </a:r>
            </a:p>
            <a:p>
              <a:r>
                <a:rPr lang="en-US" sz="4000" dirty="0" smtClean="0"/>
                <a:t>Overview paper: Barth et al., accepted by </a:t>
              </a:r>
              <a:r>
                <a:rPr lang="en-US" sz="4000" i="1" dirty="0" smtClean="0"/>
                <a:t>Bull. Amer. Meteor. Soc.</a:t>
              </a:r>
              <a:r>
                <a:rPr lang="en-US" sz="4000" dirty="0" smtClean="0"/>
                <a:t>  </a:t>
              </a:r>
              <a:endParaRPr lang="en-US" sz="4000" dirty="0"/>
            </a:p>
          </p:txBody>
        </p:sp>
      </p:grpSp>
      <p:grpSp>
        <p:nvGrpSpPr>
          <p:cNvPr id="29" name="Group 28"/>
          <p:cNvGrpSpPr/>
          <p:nvPr/>
        </p:nvGrpSpPr>
        <p:grpSpPr>
          <a:xfrm>
            <a:off x="17432213" y="7594600"/>
            <a:ext cx="33198453" cy="7760585"/>
            <a:chOff x="17432213" y="7594600"/>
            <a:chExt cx="33198453" cy="7760585"/>
          </a:xfrm>
        </p:grpSpPr>
        <p:sp>
          <p:nvSpPr>
            <p:cNvPr id="14350" name="Rectangle 14349"/>
            <p:cNvSpPr/>
            <p:nvPr/>
          </p:nvSpPr>
          <p:spPr>
            <a:xfrm>
              <a:off x="17432213" y="7594600"/>
              <a:ext cx="33198453" cy="7760585"/>
            </a:xfrm>
            <a:prstGeom prst="rect">
              <a:avLst/>
            </a:prstGeom>
            <a:solidFill>
              <a:srgbClr val="CCFFCC"/>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9600"/>
            </a:p>
          </p:txBody>
        </p:sp>
        <p:sp>
          <p:nvSpPr>
            <p:cNvPr id="25" name="TextBox 24"/>
            <p:cNvSpPr txBox="1"/>
            <p:nvPr/>
          </p:nvSpPr>
          <p:spPr>
            <a:xfrm>
              <a:off x="17567282" y="7768066"/>
              <a:ext cx="28940118" cy="1754327"/>
            </a:xfrm>
            <a:prstGeom prst="rect">
              <a:avLst/>
            </a:prstGeom>
            <a:noFill/>
          </p:spPr>
          <p:txBody>
            <a:bodyPr wrap="square" rtlCol="0">
              <a:spAutoFit/>
            </a:bodyPr>
            <a:lstStyle/>
            <a:p>
              <a:r>
                <a:rPr lang="en-US" sz="3600" b="1" dirty="0"/>
                <a:t>Convective transport of water vapor into the lower stratosphere observed during double-</a:t>
              </a:r>
              <a:r>
                <a:rPr lang="en-US" sz="3600" b="1" dirty="0" err="1"/>
                <a:t>tropopause</a:t>
              </a:r>
              <a:r>
                <a:rPr lang="en-US" sz="3600" b="1" dirty="0"/>
                <a:t> </a:t>
              </a:r>
              <a:r>
                <a:rPr lang="en-US" sz="3600" b="1" dirty="0" smtClean="0"/>
                <a:t>events </a:t>
              </a:r>
            </a:p>
            <a:p>
              <a:r>
                <a:rPr lang="en-US" sz="3600" dirty="0" err="1" smtClean="0"/>
                <a:t>Homeyer</a:t>
              </a:r>
              <a:r>
                <a:rPr lang="en-US" sz="3600" dirty="0" smtClean="0"/>
                <a:t> et al.,</a:t>
              </a:r>
              <a:r>
                <a:rPr lang="en-US" sz="3600" i="1" dirty="0" smtClean="0"/>
                <a:t> J. </a:t>
              </a:r>
              <a:r>
                <a:rPr lang="en-US" sz="3600" i="1" dirty="0" err="1" smtClean="0"/>
                <a:t>Geophys</a:t>
              </a:r>
              <a:r>
                <a:rPr lang="en-US" sz="3600" i="1" dirty="0" smtClean="0"/>
                <a:t>. Res.</a:t>
              </a:r>
              <a:r>
                <a:rPr lang="en-US" sz="3600" dirty="0" smtClean="0"/>
                <a:t>, 2014.</a:t>
              </a:r>
            </a:p>
            <a:p>
              <a:endParaRPr lang="en-US" sz="3600" dirty="0"/>
            </a:p>
          </p:txBody>
        </p:sp>
        <p:grpSp>
          <p:nvGrpSpPr>
            <p:cNvPr id="14345" name="Group 14344"/>
            <p:cNvGrpSpPr/>
            <p:nvPr/>
          </p:nvGrpSpPr>
          <p:grpSpPr>
            <a:xfrm>
              <a:off x="36452479" y="8811019"/>
              <a:ext cx="8293100" cy="6487699"/>
              <a:chOff x="37002836" y="8811019"/>
              <a:chExt cx="8293100" cy="6487699"/>
            </a:xfrm>
          </p:grpSpPr>
          <p:sp>
            <p:nvSpPr>
              <p:cNvPr id="19" name="TextBox 18"/>
              <p:cNvSpPr txBox="1"/>
              <p:nvPr/>
            </p:nvSpPr>
            <p:spPr>
              <a:xfrm>
                <a:off x="37002836" y="12744173"/>
                <a:ext cx="8207064" cy="2554545"/>
              </a:xfrm>
              <a:prstGeom prst="rect">
                <a:avLst/>
              </a:prstGeom>
              <a:noFill/>
            </p:spPr>
            <p:txBody>
              <a:bodyPr wrap="square" rtlCol="0">
                <a:spAutoFit/>
              </a:bodyPr>
              <a:lstStyle/>
              <a:p>
                <a:pPr algn="just"/>
                <a:r>
                  <a:rPr lang="en-US" sz="3200" dirty="0"/>
                  <a:t>S</a:t>
                </a:r>
                <a:r>
                  <a:rPr lang="en-US" sz="3200" dirty="0" smtClean="0"/>
                  <a:t>catterplots </a:t>
                </a:r>
                <a:r>
                  <a:rPr lang="en-US" sz="3200" dirty="0"/>
                  <a:t>of </a:t>
                </a:r>
                <a:r>
                  <a:rPr lang="en-US" sz="3200" dirty="0" smtClean="0"/>
                  <a:t>O</a:t>
                </a:r>
                <a:r>
                  <a:rPr lang="en-US" sz="3200" baseline="-25000" dirty="0" smtClean="0"/>
                  <a:t>3</a:t>
                </a:r>
                <a:r>
                  <a:rPr lang="en-US" sz="3200" dirty="0" smtClean="0"/>
                  <a:t> and CO for </a:t>
                </a:r>
                <a:r>
                  <a:rPr lang="en-US" sz="3200" dirty="0"/>
                  <a:t>the </a:t>
                </a:r>
                <a:r>
                  <a:rPr lang="en-US" sz="3200" dirty="0" smtClean="0"/>
                  <a:t>19 May 2012 convective </a:t>
                </a:r>
                <a:r>
                  <a:rPr lang="en-US" sz="3200" dirty="0"/>
                  <a:t>line </a:t>
                </a:r>
                <a:r>
                  <a:rPr lang="en-US" sz="3200" dirty="0" smtClean="0"/>
                  <a:t>case. Points are colored </a:t>
                </a:r>
                <a:r>
                  <a:rPr lang="en-US" sz="3200" dirty="0"/>
                  <a:t>by (a) altitude relative to the GFS analysis </a:t>
                </a:r>
                <a:r>
                  <a:rPr lang="en-US" sz="3200" dirty="0" err="1"/>
                  <a:t>tropopause</a:t>
                </a:r>
                <a:r>
                  <a:rPr lang="en-US" sz="3200" dirty="0"/>
                  <a:t>, (b) water vapor mixing ratio, and (c) detection of cloud particles. </a:t>
                </a:r>
              </a:p>
            </p:txBody>
          </p:sp>
          <p:grpSp>
            <p:nvGrpSpPr>
              <p:cNvPr id="24" name="Group 23"/>
              <p:cNvGrpSpPr/>
              <p:nvPr/>
            </p:nvGrpSpPr>
            <p:grpSpPr>
              <a:xfrm>
                <a:off x="37002836" y="8811019"/>
                <a:ext cx="8293100" cy="3821276"/>
                <a:chOff x="41071800" y="6733678"/>
                <a:chExt cx="7188200" cy="2943721"/>
              </a:xfrm>
            </p:grpSpPr>
            <p:sp>
              <p:nvSpPr>
                <p:cNvPr id="23" name="Rectangle 22"/>
                <p:cNvSpPr/>
                <p:nvPr/>
              </p:nvSpPr>
              <p:spPr>
                <a:xfrm>
                  <a:off x="41071800" y="6733678"/>
                  <a:ext cx="7188200" cy="2943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igure7.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62326" y="6790077"/>
                  <a:ext cx="7023100" cy="2832100"/>
                </a:xfrm>
                <a:prstGeom prst="rect">
                  <a:avLst/>
                </a:prstGeom>
              </p:spPr>
            </p:pic>
          </p:grpSp>
        </p:grpSp>
        <p:grpSp>
          <p:nvGrpSpPr>
            <p:cNvPr id="16" name="Group 15"/>
            <p:cNvGrpSpPr/>
            <p:nvPr/>
          </p:nvGrpSpPr>
          <p:grpSpPr>
            <a:xfrm>
              <a:off x="17596549" y="9312508"/>
              <a:ext cx="8346447" cy="5962954"/>
              <a:chOff x="17596549" y="9312508"/>
              <a:chExt cx="8346447" cy="5962954"/>
            </a:xfrm>
          </p:grpSpPr>
          <p:sp>
            <p:nvSpPr>
              <p:cNvPr id="91" name="TextBox 90"/>
              <p:cNvSpPr txBox="1"/>
              <p:nvPr/>
            </p:nvSpPr>
            <p:spPr>
              <a:xfrm>
                <a:off x="17596550" y="13213359"/>
                <a:ext cx="8346446" cy="2062103"/>
              </a:xfrm>
              <a:prstGeom prst="rect">
                <a:avLst/>
              </a:prstGeom>
              <a:noFill/>
            </p:spPr>
            <p:txBody>
              <a:bodyPr wrap="square" rtlCol="0">
                <a:spAutoFit/>
              </a:bodyPr>
              <a:lstStyle/>
              <a:p>
                <a:pPr algn="just"/>
                <a:r>
                  <a:rPr lang="en-US" sz="3200" dirty="0" smtClean="0"/>
                  <a:t>Time series of O</a:t>
                </a:r>
                <a:r>
                  <a:rPr lang="en-US" sz="3200" baseline="-25000" dirty="0" smtClean="0"/>
                  <a:t>3</a:t>
                </a:r>
                <a:r>
                  <a:rPr lang="en-US" sz="3200" dirty="0" smtClean="0"/>
                  <a:t>, CO, water vapor, IWC, and altitude of GV aircraft as it sampled convective injection above the </a:t>
                </a:r>
                <a:r>
                  <a:rPr lang="en-US" sz="3200" dirty="0" err="1" smtClean="0"/>
                  <a:t>tropopause</a:t>
                </a:r>
                <a:r>
                  <a:rPr lang="en-US" sz="3200" dirty="0" smtClean="0"/>
                  <a:t> (marked in orange) for 19 May 2012 case.</a:t>
                </a:r>
                <a:endParaRPr lang="en-US" sz="3200" dirty="0"/>
              </a:p>
            </p:txBody>
          </p:sp>
          <p:grpSp>
            <p:nvGrpSpPr>
              <p:cNvPr id="14342" name="Group 14341"/>
              <p:cNvGrpSpPr>
                <a:grpSpLocks noChangeAspect="1"/>
              </p:cNvGrpSpPr>
              <p:nvPr/>
            </p:nvGrpSpPr>
            <p:grpSpPr>
              <a:xfrm>
                <a:off x="17596549" y="9312508"/>
                <a:ext cx="8346447" cy="3967317"/>
                <a:chOff x="16224250" y="5778500"/>
                <a:chExt cx="9137650" cy="4343400"/>
              </a:xfrm>
            </p:grpSpPr>
            <p:sp>
              <p:nvSpPr>
                <p:cNvPr id="14341" name="Rectangle 14340"/>
                <p:cNvSpPr/>
                <p:nvPr/>
              </p:nvSpPr>
              <p:spPr>
                <a:xfrm>
                  <a:off x="16224250" y="5778500"/>
                  <a:ext cx="913765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Figure4.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278466" y="5828165"/>
                  <a:ext cx="9029700" cy="4241800"/>
                </a:xfrm>
                <a:prstGeom prst="rect">
                  <a:avLst/>
                </a:prstGeom>
              </p:spPr>
            </p:pic>
          </p:grpSp>
        </p:grpSp>
        <p:grpSp>
          <p:nvGrpSpPr>
            <p:cNvPr id="14347" name="Group 14346"/>
            <p:cNvGrpSpPr/>
            <p:nvPr/>
          </p:nvGrpSpPr>
          <p:grpSpPr>
            <a:xfrm>
              <a:off x="26989936" y="9324413"/>
              <a:ext cx="8432799" cy="5972151"/>
              <a:chOff x="27259345" y="9324413"/>
              <a:chExt cx="8432799" cy="5972151"/>
            </a:xfrm>
          </p:grpSpPr>
          <p:sp>
            <p:nvSpPr>
              <p:cNvPr id="93" name="TextBox 92"/>
              <p:cNvSpPr txBox="1"/>
              <p:nvPr/>
            </p:nvSpPr>
            <p:spPr>
              <a:xfrm>
                <a:off x="27299943" y="13234461"/>
                <a:ext cx="8340004" cy="2062103"/>
              </a:xfrm>
              <a:prstGeom prst="rect">
                <a:avLst/>
              </a:prstGeom>
              <a:noFill/>
            </p:spPr>
            <p:txBody>
              <a:bodyPr wrap="square" rtlCol="0">
                <a:spAutoFit/>
              </a:bodyPr>
              <a:lstStyle/>
              <a:p>
                <a:pPr algn="just"/>
                <a:r>
                  <a:rPr lang="en-US" sz="3200" dirty="0" smtClean="0"/>
                  <a:t>Composite GOES satellite and NEXRAD radar data for the 19 May </a:t>
                </a:r>
                <a:r>
                  <a:rPr lang="en-US" sz="3200" dirty="0" smtClean="0"/>
                  <a:t>2012 case</a:t>
                </a:r>
                <a:r>
                  <a:rPr lang="en-US" sz="3200" dirty="0" smtClean="0"/>
                  <a:t>. Vertical cross-section is located at A-B line. Black lines mark double </a:t>
                </a:r>
                <a:r>
                  <a:rPr lang="en-US" sz="3200" dirty="0" err="1" smtClean="0"/>
                  <a:t>tropopause</a:t>
                </a:r>
                <a:r>
                  <a:rPr lang="en-US" sz="3200" dirty="0" smtClean="0"/>
                  <a:t>. </a:t>
                </a:r>
                <a:endParaRPr lang="en-US" sz="3200" dirty="0"/>
              </a:p>
            </p:txBody>
          </p:sp>
          <p:grpSp>
            <p:nvGrpSpPr>
              <p:cNvPr id="14344" name="Group 14343"/>
              <p:cNvGrpSpPr>
                <a:grpSpLocks noChangeAspect="1"/>
              </p:cNvGrpSpPr>
              <p:nvPr/>
            </p:nvGrpSpPr>
            <p:grpSpPr>
              <a:xfrm>
                <a:off x="27259345" y="9324413"/>
                <a:ext cx="8432799" cy="3955412"/>
                <a:chOff x="21717000" y="6432550"/>
                <a:chExt cx="9232899" cy="4330700"/>
              </a:xfrm>
            </p:grpSpPr>
            <p:sp>
              <p:nvSpPr>
                <p:cNvPr id="96" name="Rectangle 95"/>
                <p:cNvSpPr/>
                <p:nvPr/>
              </p:nvSpPr>
              <p:spPr>
                <a:xfrm>
                  <a:off x="21717000" y="6432550"/>
                  <a:ext cx="9232899" cy="4330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343" name="Picture 14342" descr="Figur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61450" y="6483350"/>
                  <a:ext cx="9131300" cy="4279900"/>
                </a:xfrm>
                <a:prstGeom prst="rect">
                  <a:avLst/>
                </a:prstGeom>
              </p:spPr>
            </p:pic>
          </p:grpSp>
        </p:grpSp>
        <p:sp>
          <p:nvSpPr>
            <p:cNvPr id="14346" name="TextBox 14345"/>
            <p:cNvSpPr txBox="1"/>
            <p:nvPr/>
          </p:nvSpPr>
          <p:spPr>
            <a:xfrm>
              <a:off x="45262800" y="8212591"/>
              <a:ext cx="5290474" cy="5062924"/>
            </a:xfrm>
            <a:prstGeom prst="rect">
              <a:avLst/>
            </a:prstGeom>
            <a:solidFill>
              <a:srgbClr val="CCFFFF"/>
            </a:solidFill>
            <a:ln w="38100" cmpd="sng">
              <a:solidFill>
                <a:srgbClr val="1F497D"/>
              </a:solidFill>
            </a:ln>
          </p:spPr>
          <p:txBody>
            <a:bodyPr wrap="square" rtlCol="0">
              <a:spAutoFit/>
            </a:bodyPr>
            <a:lstStyle/>
            <a:p>
              <a:r>
                <a:rPr lang="en-US" sz="3200" u="sng" dirty="0" smtClean="0"/>
                <a:t>Key Points</a:t>
              </a:r>
            </a:p>
            <a:p>
              <a:pPr marL="279400" indent="-279400">
                <a:spcBef>
                  <a:spcPts val="600"/>
                </a:spcBef>
                <a:spcAft>
                  <a:spcPts val="1200"/>
                </a:spcAft>
                <a:buFont typeface="Arial"/>
                <a:buChar char="•"/>
              </a:pPr>
              <a:r>
                <a:rPr lang="en-US" sz="3200" dirty="0"/>
                <a:t>Injected water vapor </a:t>
              </a:r>
              <a:r>
                <a:rPr lang="en-US" sz="3200" dirty="0" smtClean="0"/>
                <a:t>up </a:t>
              </a:r>
              <a:r>
                <a:rPr lang="en-US" sz="3200" dirty="0"/>
                <a:t>to 200 ppm above background lower stratosphere</a:t>
              </a:r>
            </a:p>
            <a:p>
              <a:pPr marL="279400" indent="-279400">
                <a:spcBef>
                  <a:spcPts val="600"/>
                </a:spcBef>
                <a:spcAft>
                  <a:spcPts val="1200"/>
                </a:spcAft>
                <a:buFont typeface="Arial"/>
                <a:buChar char="•"/>
              </a:pPr>
              <a:r>
                <a:rPr lang="en-US" sz="3200" dirty="0"/>
                <a:t>Convective overshooting up to 4 km above </a:t>
              </a:r>
              <a:r>
                <a:rPr lang="en-US" sz="3200" dirty="0" err="1" smtClean="0"/>
                <a:t>tropopause</a:t>
              </a:r>
              <a:endParaRPr lang="en-US" sz="3200" dirty="0"/>
            </a:p>
            <a:p>
              <a:pPr marL="279400" indent="-279400">
                <a:spcBef>
                  <a:spcPts val="600"/>
                </a:spcBef>
                <a:spcAft>
                  <a:spcPts val="1200"/>
                </a:spcAft>
                <a:buFont typeface="Arial"/>
                <a:buChar char="•"/>
              </a:pPr>
              <a:r>
                <a:rPr lang="en-US" sz="3200" dirty="0"/>
                <a:t>Reduced stability from double </a:t>
              </a:r>
              <a:r>
                <a:rPr lang="en-US" sz="3200" dirty="0" err="1"/>
                <a:t>tropopause</a:t>
              </a:r>
              <a:r>
                <a:rPr lang="en-US" sz="3200" dirty="0"/>
                <a:t> may facilitate deep </a:t>
              </a:r>
              <a:r>
                <a:rPr lang="en-US" sz="3200" dirty="0" smtClean="0"/>
                <a:t>overshooting</a:t>
              </a:r>
              <a:endParaRPr lang="en-US" sz="3200" dirty="0"/>
            </a:p>
          </p:txBody>
        </p:sp>
      </p:grpSp>
      <p:grpSp>
        <p:nvGrpSpPr>
          <p:cNvPr id="14351" name="Group 14350"/>
          <p:cNvGrpSpPr/>
          <p:nvPr/>
        </p:nvGrpSpPr>
        <p:grpSpPr>
          <a:xfrm>
            <a:off x="17432213" y="15624574"/>
            <a:ext cx="33198453" cy="7751188"/>
            <a:chOff x="17432213" y="15624574"/>
            <a:chExt cx="33198453" cy="7751188"/>
          </a:xfrm>
        </p:grpSpPr>
        <p:sp>
          <p:nvSpPr>
            <p:cNvPr id="55" name="Rectangle 54"/>
            <p:cNvSpPr/>
            <p:nvPr/>
          </p:nvSpPr>
          <p:spPr>
            <a:xfrm>
              <a:off x="17432213" y="15624574"/>
              <a:ext cx="33198453" cy="7751188"/>
            </a:xfrm>
            <a:prstGeom prst="rect">
              <a:avLst/>
            </a:prstGeom>
            <a:gradFill>
              <a:gsLst>
                <a:gs pos="0">
                  <a:srgbClr val="448FE5"/>
                </a:gs>
                <a:gs pos="100000">
                  <a:schemeClr val="accent1">
                    <a:tint val="50000"/>
                    <a:shade val="100000"/>
                    <a:satMod val="350000"/>
                  </a:schemeClr>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7639876" y="15765894"/>
              <a:ext cx="20614216" cy="1323439"/>
            </a:xfrm>
            <a:prstGeom prst="rect">
              <a:avLst/>
            </a:prstGeom>
            <a:noFill/>
          </p:spPr>
          <p:txBody>
            <a:bodyPr wrap="square" rtlCol="0">
              <a:spAutoFit/>
            </a:bodyPr>
            <a:lstStyle/>
            <a:p>
              <a:r>
                <a:rPr lang="en-US" sz="4000" b="1" dirty="0"/>
                <a:t>Thunderstorms Enhance Tropospheric Ozone by Wrapping and Shedding Stratospheric </a:t>
              </a:r>
              <a:r>
                <a:rPr lang="en-US" sz="4000" b="1" dirty="0" smtClean="0"/>
                <a:t>Air </a:t>
              </a:r>
            </a:p>
            <a:p>
              <a:r>
                <a:rPr lang="en-US" sz="4000" dirty="0" smtClean="0"/>
                <a:t>Pan et al., </a:t>
              </a:r>
              <a:r>
                <a:rPr lang="en-US" sz="4000" i="1" dirty="0" err="1" smtClean="0"/>
                <a:t>Geophys</a:t>
              </a:r>
              <a:r>
                <a:rPr lang="en-US" sz="4000" i="1" dirty="0" smtClean="0"/>
                <a:t>. Res. </a:t>
              </a:r>
              <a:r>
                <a:rPr lang="en-US" sz="4000" i="1" dirty="0" err="1" smtClean="0"/>
                <a:t>Lett</a:t>
              </a:r>
              <a:r>
                <a:rPr lang="en-US" sz="4000" i="1" dirty="0" smtClean="0"/>
                <a:t>.</a:t>
              </a:r>
              <a:r>
                <a:rPr lang="en-US" sz="4000" dirty="0" smtClean="0"/>
                <a:t>, 2014</a:t>
              </a:r>
              <a:r>
                <a:rPr lang="en-US" sz="4000" b="1" dirty="0"/>
                <a:t> </a:t>
              </a:r>
              <a:endParaRPr lang="en-US" sz="4000" dirty="0" smtClean="0"/>
            </a:p>
          </p:txBody>
        </p:sp>
        <p:pic>
          <p:nvPicPr>
            <p:cNvPr id="158" name="Picture 157"/>
            <p:cNvPicPr>
              <a:picLocks noChangeAspect="1"/>
            </p:cNvPicPr>
            <p:nvPr/>
          </p:nvPicPr>
          <p:blipFill rotWithShape="1">
            <a:blip r:embed="rId15">
              <a:extLst>
                <a:ext uri="{28A0092B-C50C-407E-A947-70E740481C1C}">
                  <a14:useLocalDpi xmlns:a14="http://schemas.microsoft.com/office/drawing/2010/main" val="0"/>
                </a:ext>
              </a:extLst>
            </a:blip>
            <a:srcRect l="-132" t="4961"/>
            <a:stretch/>
          </p:blipFill>
          <p:spPr bwMode="auto">
            <a:xfrm>
              <a:off x="17639875" y="17763164"/>
              <a:ext cx="7270647" cy="5336571"/>
            </a:xfrm>
            <a:prstGeom prst="rect">
              <a:avLst/>
            </a:prstGeom>
            <a:noFill/>
            <a:ln>
              <a:noFill/>
            </a:ln>
            <a:extLst>
              <a:ext uri="{53640926-AAD7-44d8-BBD7-CCE9431645EC}">
                <a14:shadowObscured xmlns:a14="http://schemas.microsoft.com/office/drawing/2010/main"/>
              </a:ext>
            </a:extLst>
          </p:spPr>
        </p:pic>
        <p:pic>
          <p:nvPicPr>
            <p:cNvPr id="159" name="Picture 158" descr="Temple of Earth:Users:liwen:papers:Papers14:StormO3:FinalFigures:Radar_with_ColorBars_V2.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1309336" y="18267643"/>
              <a:ext cx="8661221" cy="4832092"/>
            </a:xfrm>
            <a:prstGeom prst="rect">
              <a:avLst/>
            </a:prstGeom>
            <a:noFill/>
            <a:ln>
              <a:noFill/>
            </a:ln>
          </p:spPr>
        </p:pic>
        <p:sp>
          <p:nvSpPr>
            <p:cNvPr id="14336" name="TextBox 14335"/>
            <p:cNvSpPr txBox="1"/>
            <p:nvPr/>
          </p:nvSpPr>
          <p:spPr>
            <a:xfrm>
              <a:off x="24949010" y="17874163"/>
              <a:ext cx="5852723" cy="2554545"/>
            </a:xfrm>
            <a:prstGeom prst="rect">
              <a:avLst/>
            </a:prstGeom>
            <a:noFill/>
          </p:spPr>
          <p:txBody>
            <a:bodyPr wrap="square" rtlCol="0">
              <a:spAutoFit/>
            </a:bodyPr>
            <a:lstStyle/>
            <a:p>
              <a:pPr algn="just"/>
              <a:r>
                <a:rPr lang="en-US" sz="3200" dirty="0" smtClean="0"/>
                <a:t>Vertical distribution of (a) ozone and (b) depolarization ratio, which indicates the location of the cloud. In-situ ozone is shown along the flight track.</a:t>
              </a:r>
              <a:endParaRPr lang="en-US" sz="3200" dirty="0"/>
            </a:p>
          </p:txBody>
        </p:sp>
        <p:sp>
          <p:nvSpPr>
            <p:cNvPr id="160" name="TextBox 159"/>
            <p:cNvSpPr txBox="1"/>
            <p:nvPr/>
          </p:nvSpPr>
          <p:spPr>
            <a:xfrm>
              <a:off x="40082503" y="21012073"/>
              <a:ext cx="7007733" cy="2062103"/>
            </a:xfrm>
            <a:prstGeom prst="rect">
              <a:avLst/>
            </a:prstGeom>
            <a:noFill/>
          </p:spPr>
          <p:txBody>
            <a:bodyPr wrap="square" rtlCol="0">
              <a:spAutoFit/>
            </a:bodyPr>
            <a:lstStyle/>
            <a:p>
              <a:pPr algn="just"/>
              <a:r>
                <a:rPr lang="en-US" sz="3200" dirty="0" smtClean="0"/>
                <a:t>Composite GOES satellite and NEXRAD radar data showing the MCS in the upper left over Kansas. The DC-8 flight track is colored by the in situ ozone mixing ratio.</a:t>
              </a:r>
              <a:endParaRPr lang="en-US" sz="3200" dirty="0"/>
            </a:p>
          </p:txBody>
        </p:sp>
        <p:sp>
          <p:nvSpPr>
            <p:cNvPr id="100" name="TextBox 99"/>
            <p:cNvSpPr txBox="1"/>
            <p:nvPr/>
          </p:nvSpPr>
          <p:spPr>
            <a:xfrm>
              <a:off x="41118245" y="16104448"/>
              <a:ext cx="9037548" cy="4078039"/>
            </a:xfrm>
            <a:prstGeom prst="rect">
              <a:avLst/>
            </a:prstGeom>
            <a:solidFill>
              <a:srgbClr val="CCFFFF"/>
            </a:solidFill>
            <a:ln w="38100" cmpd="sng">
              <a:solidFill>
                <a:schemeClr val="tx2"/>
              </a:solidFill>
            </a:ln>
          </p:spPr>
          <p:txBody>
            <a:bodyPr wrap="square" rtlCol="0">
              <a:spAutoFit/>
            </a:bodyPr>
            <a:lstStyle/>
            <a:p>
              <a:r>
                <a:rPr lang="en-US" sz="3200" u="sng" dirty="0" smtClean="0"/>
                <a:t>Key Points</a:t>
              </a:r>
            </a:p>
            <a:p>
              <a:pPr marL="342900" indent="-342900">
                <a:spcBef>
                  <a:spcPts val="600"/>
                </a:spcBef>
                <a:spcAft>
                  <a:spcPts val="1200"/>
                </a:spcAft>
                <a:buFont typeface="Arial"/>
                <a:buChar char="•"/>
              </a:pPr>
              <a:r>
                <a:rPr lang="en-US" sz="3200" dirty="0" err="1"/>
                <a:t>Tropopause</a:t>
              </a:r>
              <a:r>
                <a:rPr lang="en-US" sz="3200" dirty="0"/>
                <a:t>-reaching MCSs entrain ozone-rich stratospheric air into troposphere</a:t>
              </a:r>
            </a:p>
            <a:p>
              <a:pPr marL="342900" indent="-342900">
                <a:spcBef>
                  <a:spcPts val="600"/>
                </a:spcBef>
                <a:spcAft>
                  <a:spcPts val="1200"/>
                </a:spcAft>
                <a:buFont typeface="Arial"/>
                <a:buChar char="•"/>
              </a:pPr>
              <a:r>
                <a:rPr lang="en-US" sz="3200" dirty="0"/>
                <a:t>Airborne </a:t>
              </a:r>
              <a:r>
                <a:rPr lang="en-US" sz="3200" dirty="0" err="1"/>
                <a:t>lidar</a:t>
              </a:r>
              <a:r>
                <a:rPr lang="en-US" sz="3200" dirty="0"/>
                <a:t> measurement is key to revealing this transport mechanism</a:t>
              </a:r>
            </a:p>
            <a:p>
              <a:pPr marL="342900" indent="-342900">
                <a:spcBef>
                  <a:spcPts val="600"/>
                </a:spcBef>
                <a:spcAft>
                  <a:spcPts val="1200"/>
                </a:spcAft>
                <a:buFont typeface="Arial"/>
                <a:buChar char="•"/>
              </a:pPr>
              <a:r>
                <a:rPr lang="en-US" sz="3200" dirty="0" smtClean="0"/>
                <a:t>A missing transport pathway for ozone budget in major global models</a:t>
              </a:r>
              <a:endParaRPr lang="en-US" sz="3200" dirty="0"/>
            </a:p>
          </p:txBody>
        </p:sp>
      </p:grpSp>
      <p:grpSp>
        <p:nvGrpSpPr>
          <p:cNvPr id="14352" name="Group 14351"/>
          <p:cNvGrpSpPr/>
          <p:nvPr/>
        </p:nvGrpSpPr>
        <p:grpSpPr>
          <a:xfrm>
            <a:off x="17432213" y="23521082"/>
            <a:ext cx="33198453" cy="13935451"/>
            <a:chOff x="17432213" y="23521082"/>
            <a:chExt cx="33198453" cy="13935451"/>
          </a:xfrm>
        </p:grpSpPr>
        <p:sp>
          <p:nvSpPr>
            <p:cNvPr id="14353" name="Rectangle 14352"/>
            <p:cNvSpPr/>
            <p:nvPr/>
          </p:nvSpPr>
          <p:spPr>
            <a:xfrm>
              <a:off x="17432214" y="23536626"/>
              <a:ext cx="33198452" cy="13919907"/>
            </a:xfrm>
            <a:prstGeom prst="rect">
              <a:avLst/>
            </a:prstGeom>
            <a:gradFill flip="none" rotWithShape="1">
              <a:gsLst>
                <a:gs pos="0">
                  <a:schemeClr val="accent4">
                    <a:lumMod val="20000"/>
                    <a:lumOff val="80000"/>
                  </a:schemeClr>
                </a:gs>
                <a:gs pos="100000">
                  <a:schemeClr val="accent4">
                    <a:lumMod val="60000"/>
                    <a:lumOff val="40000"/>
                  </a:schemeClr>
                </a:gs>
                <a:gs pos="50000">
                  <a:schemeClr val="accent4">
                    <a:lumMod val="40000"/>
                    <a:lumOff val="6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337" name="Group 14336"/>
            <p:cNvGrpSpPr>
              <a:grpSpLocks noChangeAspect="1"/>
            </p:cNvGrpSpPr>
            <p:nvPr/>
          </p:nvGrpSpPr>
          <p:grpSpPr>
            <a:xfrm>
              <a:off x="17686441" y="25332994"/>
              <a:ext cx="9789392" cy="4272026"/>
              <a:chOff x="19100800" y="33153607"/>
              <a:chExt cx="7112000" cy="3108794"/>
            </a:xfrm>
          </p:grpSpPr>
          <p:pic>
            <p:nvPicPr>
              <p:cNvPr id="162" name="Picture 161" descr="Users:barthm:Downloads:For_MaryBarth:21June:20120621_1200Z_Radar_DC8.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9100800" y="33153607"/>
                <a:ext cx="3352800" cy="3108794"/>
              </a:xfrm>
              <a:prstGeom prst="rect">
                <a:avLst/>
              </a:prstGeom>
              <a:noFill/>
              <a:ln>
                <a:noFill/>
              </a:ln>
            </p:spPr>
          </p:pic>
          <p:pic>
            <p:nvPicPr>
              <p:cNvPr id="163" name="Picture 162" descr="Users:barthm:Downloads:For_MaryBarth:21June:20120621_2300Z_Radar.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2860000" y="33153607"/>
                <a:ext cx="3352800" cy="3108794"/>
              </a:xfrm>
              <a:prstGeom prst="rect">
                <a:avLst/>
              </a:prstGeom>
              <a:noFill/>
              <a:ln>
                <a:noFill/>
              </a:ln>
            </p:spPr>
          </p:pic>
        </p:grpSp>
        <p:sp>
          <p:nvSpPr>
            <p:cNvPr id="164" name="TextBox 163"/>
            <p:cNvSpPr txBox="1"/>
            <p:nvPr/>
          </p:nvSpPr>
          <p:spPr>
            <a:xfrm>
              <a:off x="17432213" y="23521082"/>
              <a:ext cx="30529646" cy="1323439"/>
            </a:xfrm>
            <a:prstGeom prst="rect">
              <a:avLst/>
            </a:prstGeom>
            <a:noFill/>
          </p:spPr>
          <p:txBody>
            <a:bodyPr wrap="square" rtlCol="0">
              <a:spAutoFit/>
            </a:bodyPr>
            <a:lstStyle/>
            <a:p>
              <a:r>
                <a:rPr lang="en-US" sz="4000" b="1" dirty="0" smtClean="0"/>
                <a:t>Photochemical Aging and New Particle Formation in the Convective Outflow of a Decaying </a:t>
              </a:r>
              <a:r>
                <a:rPr lang="en-US" sz="4000" b="1" dirty="0" err="1" smtClean="0"/>
                <a:t>Mesoscale</a:t>
              </a:r>
              <a:r>
                <a:rPr lang="en-US" sz="4000" b="1" dirty="0" smtClean="0"/>
                <a:t> Convective System (MCS)</a:t>
              </a:r>
            </a:p>
            <a:p>
              <a:r>
                <a:rPr lang="en-US" sz="4000" dirty="0" smtClean="0"/>
                <a:t>Cantrell, Barth, </a:t>
              </a:r>
              <a:r>
                <a:rPr lang="en-US" sz="4000" dirty="0" err="1" smtClean="0"/>
                <a:t>Ziemba</a:t>
              </a:r>
              <a:r>
                <a:rPr lang="en-US" sz="4000" dirty="0" smtClean="0"/>
                <a:t>, </a:t>
              </a:r>
              <a:r>
                <a:rPr lang="en-US" sz="4000" dirty="0" err="1" smtClean="0"/>
                <a:t>Nault</a:t>
              </a:r>
              <a:r>
                <a:rPr lang="en-US" sz="4000" dirty="0" smtClean="0"/>
                <a:t>, Cohen and others</a:t>
              </a:r>
            </a:p>
          </p:txBody>
        </p:sp>
        <p:sp>
          <p:nvSpPr>
            <p:cNvPr id="68" name="TextBox 67"/>
            <p:cNvSpPr txBox="1"/>
            <p:nvPr/>
          </p:nvSpPr>
          <p:spPr>
            <a:xfrm>
              <a:off x="27614428" y="26255668"/>
              <a:ext cx="7071699" cy="2554545"/>
            </a:xfrm>
            <a:prstGeom prst="rect">
              <a:avLst/>
            </a:prstGeom>
            <a:noFill/>
          </p:spPr>
          <p:txBody>
            <a:bodyPr wrap="square" rtlCol="0">
              <a:spAutoFit/>
            </a:bodyPr>
            <a:lstStyle/>
            <a:p>
              <a:pPr algn="just"/>
              <a:r>
                <a:rPr lang="en-US" sz="3200" dirty="0" smtClean="0"/>
                <a:t>Composite GOES satellite and NEXRAD radar data at 1200 UTC (left) and 2300 UTC </a:t>
              </a:r>
              <a:r>
                <a:rPr lang="en-US" sz="3200" dirty="0" smtClean="0"/>
                <a:t>(right) on </a:t>
              </a:r>
              <a:r>
                <a:rPr lang="en-US" sz="3200" dirty="0" smtClean="0"/>
                <a:t>21 June 2012. The DC8 (magenta) and GV (yellow) flight tracks are overlaid.</a:t>
              </a:r>
              <a:endParaRPr lang="en-US" sz="3200" dirty="0"/>
            </a:p>
          </p:txBody>
        </p:sp>
        <p:sp>
          <p:nvSpPr>
            <p:cNvPr id="69" name="TextBox 68"/>
            <p:cNvSpPr txBox="1"/>
            <p:nvPr/>
          </p:nvSpPr>
          <p:spPr>
            <a:xfrm>
              <a:off x="36902919" y="28781066"/>
              <a:ext cx="13252874" cy="1569660"/>
            </a:xfrm>
            <a:prstGeom prst="rect">
              <a:avLst/>
            </a:prstGeom>
            <a:noFill/>
          </p:spPr>
          <p:txBody>
            <a:bodyPr wrap="square" rtlCol="0">
              <a:spAutoFit/>
            </a:bodyPr>
            <a:lstStyle/>
            <a:p>
              <a:pPr algn="just"/>
              <a:r>
                <a:rPr lang="en-US" sz="3200" dirty="0" smtClean="0"/>
                <a:t>Ozone (left) and particle number concentration (right) for the 21 June 2012 DC3 case along the flight tracks. Both variables are quite low until late morning (1600 UTC) when values increase substantially.</a:t>
              </a:r>
              <a:endParaRPr lang="en-US" sz="3200" dirty="0"/>
            </a:p>
          </p:txBody>
        </p:sp>
        <p:grpSp>
          <p:nvGrpSpPr>
            <p:cNvPr id="21" name="Group 20"/>
            <p:cNvGrpSpPr/>
            <p:nvPr/>
          </p:nvGrpSpPr>
          <p:grpSpPr>
            <a:xfrm>
              <a:off x="36902919" y="24822560"/>
              <a:ext cx="13045571" cy="3921404"/>
              <a:chOff x="37024037" y="31311148"/>
              <a:chExt cx="12977316" cy="3907378"/>
            </a:xfrm>
          </p:grpSpPr>
          <p:grpSp>
            <p:nvGrpSpPr>
              <p:cNvPr id="18" name="Group 17"/>
              <p:cNvGrpSpPr/>
              <p:nvPr/>
            </p:nvGrpSpPr>
            <p:grpSpPr>
              <a:xfrm>
                <a:off x="37024037" y="31311148"/>
                <a:ext cx="6328833" cy="3907378"/>
                <a:chOff x="37024037" y="31311148"/>
                <a:chExt cx="6328833" cy="3907378"/>
              </a:xfrm>
            </p:grpSpPr>
            <p:pic>
              <p:nvPicPr>
                <p:cNvPr id="14" name="Picture 13" descr="Map_LatLon_GV_2300_06-21-1.png"/>
                <p:cNvPicPr>
                  <a:picLocks noChangeAspect="1"/>
                </p:cNvPicPr>
                <p:nvPr/>
              </p:nvPicPr>
              <p:blipFill rotWithShape="1">
                <a:blip r:embed="rId19">
                  <a:extLst>
                    <a:ext uri="{28A0092B-C50C-407E-A947-70E740481C1C}">
                      <a14:useLocalDpi xmlns:a14="http://schemas.microsoft.com/office/drawing/2010/main" val="0"/>
                    </a:ext>
                  </a:extLst>
                </a:blip>
                <a:srcRect l="7716" t="2963" b="40061"/>
                <a:stretch/>
              </p:blipFill>
              <p:spPr>
                <a:xfrm>
                  <a:off x="37024037" y="31311148"/>
                  <a:ext cx="6328833" cy="3907378"/>
                </a:xfrm>
                <a:prstGeom prst="rect">
                  <a:avLst/>
                </a:prstGeom>
              </p:spPr>
            </p:pic>
            <p:sp>
              <p:nvSpPr>
                <p:cNvPr id="15" name="TextBox 14"/>
                <p:cNvSpPr txBox="1"/>
                <p:nvPr/>
              </p:nvSpPr>
              <p:spPr>
                <a:xfrm>
                  <a:off x="40297167" y="31632892"/>
                  <a:ext cx="1346200" cy="369332"/>
                </a:xfrm>
                <a:prstGeom prst="rect">
                  <a:avLst/>
                </a:prstGeom>
                <a:noFill/>
              </p:spPr>
              <p:txBody>
                <a:bodyPr wrap="square" rtlCol="0">
                  <a:spAutoFit/>
                </a:bodyPr>
                <a:lstStyle/>
                <a:p>
                  <a:r>
                    <a:rPr lang="en-US" sz="1800" dirty="0" smtClean="0"/>
                    <a:t>1400 UTC</a:t>
                  </a:r>
                  <a:endParaRPr lang="en-US" sz="1800" dirty="0"/>
                </a:p>
              </p:txBody>
            </p:sp>
            <p:sp>
              <p:nvSpPr>
                <p:cNvPr id="71" name="TextBox 70"/>
                <p:cNvSpPr txBox="1"/>
                <p:nvPr/>
              </p:nvSpPr>
              <p:spPr>
                <a:xfrm>
                  <a:off x="41421116" y="31605132"/>
                  <a:ext cx="698500" cy="369332"/>
                </a:xfrm>
                <a:prstGeom prst="rect">
                  <a:avLst/>
                </a:prstGeom>
                <a:noFill/>
              </p:spPr>
              <p:txBody>
                <a:bodyPr wrap="square" rtlCol="0">
                  <a:spAutoFit/>
                </a:bodyPr>
                <a:lstStyle/>
                <a:p>
                  <a:r>
                    <a:rPr lang="en-US" sz="1800" dirty="0" smtClean="0"/>
                    <a:t>1600</a:t>
                  </a:r>
                  <a:endParaRPr lang="en-US" sz="1800" dirty="0"/>
                </a:p>
              </p:txBody>
            </p:sp>
            <p:sp>
              <p:nvSpPr>
                <p:cNvPr id="72" name="TextBox 71"/>
                <p:cNvSpPr txBox="1"/>
                <p:nvPr/>
              </p:nvSpPr>
              <p:spPr>
                <a:xfrm>
                  <a:off x="41846567" y="31757532"/>
                  <a:ext cx="1231900" cy="369332"/>
                </a:xfrm>
                <a:prstGeom prst="rect">
                  <a:avLst/>
                </a:prstGeom>
                <a:noFill/>
              </p:spPr>
              <p:txBody>
                <a:bodyPr wrap="square" rtlCol="0">
                  <a:spAutoFit/>
                </a:bodyPr>
                <a:lstStyle/>
                <a:p>
                  <a:r>
                    <a:rPr lang="en-US" sz="1800" dirty="0" smtClean="0"/>
                    <a:t>1800 UTC</a:t>
                  </a:r>
                  <a:endParaRPr lang="en-US" sz="1800" dirty="0"/>
                </a:p>
              </p:txBody>
            </p:sp>
            <p:sp>
              <p:nvSpPr>
                <p:cNvPr id="73" name="TextBox 72"/>
                <p:cNvSpPr txBox="1"/>
                <p:nvPr/>
              </p:nvSpPr>
              <p:spPr>
                <a:xfrm>
                  <a:off x="42545067" y="32417933"/>
                  <a:ext cx="698500" cy="369332"/>
                </a:xfrm>
                <a:prstGeom prst="rect">
                  <a:avLst/>
                </a:prstGeom>
                <a:noFill/>
              </p:spPr>
              <p:txBody>
                <a:bodyPr wrap="square" rtlCol="0">
                  <a:spAutoFit/>
                </a:bodyPr>
                <a:lstStyle/>
                <a:p>
                  <a:r>
                    <a:rPr lang="en-US" sz="1800" dirty="0" smtClean="0"/>
                    <a:t>2100</a:t>
                  </a:r>
                  <a:endParaRPr lang="en-US" sz="1800" dirty="0"/>
                </a:p>
              </p:txBody>
            </p:sp>
          </p:grpSp>
          <p:grpSp>
            <p:nvGrpSpPr>
              <p:cNvPr id="20" name="Group 19"/>
              <p:cNvGrpSpPr/>
              <p:nvPr/>
            </p:nvGrpSpPr>
            <p:grpSpPr>
              <a:xfrm>
                <a:off x="43672520" y="31311148"/>
                <a:ext cx="6328833" cy="3886201"/>
                <a:chOff x="43672520" y="31311148"/>
                <a:chExt cx="6328833" cy="3886201"/>
              </a:xfrm>
            </p:grpSpPr>
            <p:pic>
              <p:nvPicPr>
                <p:cNvPr id="12" name="Picture 11" descr="Map_LatLon_GV_2300_06-21-5.png"/>
                <p:cNvPicPr>
                  <a:picLocks noChangeAspect="1"/>
                </p:cNvPicPr>
                <p:nvPr/>
              </p:nvPicPr>
              <p:blipFill rotWithShape="1">
                <a:blip r:embed="rId20">
                  <a:extLst>
                    <a:ext uri="{28A0092B-C50C-407E-A947-70E740481C1C}">
                      <a14:useLocalDpi xmlns:a14="http://schemas.microsoft.com/office/drawing/2010/main" val="0"/>
                    </a:ext>
                  </a:extLst>
                </a:blip>
                <a:srcRect l="7716" t="2716" b="40617"/>
                <a:stretch/>
              </p:blipFill>
              <p:spPr>
                <a:xfrm>
                  <a:off x="43672520" y="31311148"/>
                  <a:ext cx="6328833" cy="3886201"/>
                </a:xfrm>
                <a:prstGeom prst="rect">
                  <a:avLst/>
                </a:prstGeom>
              </p:spPr>
            </p:pic>
            <p:sp>
              <p:nvSpPr>
                <p:cNvPr id="74" name="TextBox 73"/>
                <p:cNvSpPr txBox="1"/>
                <p:nvPr/>
              </p:nvSpPr>
              <p:spPr>
                <a:xfrm>
                  <a:off x="46901167" y="31654020"/>
                  <a:ext cx="1346200" cy="369332"/>
                </a:xfrm>
                <a:prstGeom prst="rect">
                  <a:avLst/>
                </a:prstGeom>
                <a:noFill/>
              </p:spPr>
              <p:txBody>
                <a:bodyPr wrap="square" rtlCol="0">
                  <a:spAutoFit/>
                </a:bodyPr>
                <a:lstStyle/>
                <a:p>
                  <a:r>
                    <a:rPr lang="en-US" sz="1800" dirty="0" smtClean="0"/>
                    <a:t>1400 UTC</a:t>
                  </a:r>
                  <a:endParaRPr lang="en-US" sz="1800" dirty="0"/>
                </a:p>
              </p:txBody>
            </p:sp>
            <p:sp>
              <p:nvSpPr>
                <p:cNvPr id="75" name="TextBox 74"/>
                <p:cNvSpPr txBox="1"/>
                <p:nvPr/>
              </p:nvSpPr>
              <p:spPr>
                <a:xfrm>
                  <a:off x="48025116" y="31626261"/>
                  <a:ext cx="698500" cy="369332"/>
                </a:xfrm>
                <a:prstGeom prst="rect">
                  <a:avLst/>
                </a:prstGeom>
                <a:noFill/>
              </p:spPr>
              <p:txBody>
                <a:bodyPr wrap="square" rtlCol="0">
                  <a:spAutoFit/>
                </a:bodyPr>
                <a:lstStyle/>
                <a:p>
                  <a:r>
                    <a:rPr lang="en-US" sz="1800" dirty="0" smtClean="0"/>
                    <a:t>1600</a:t>
                  </a:r>
                  <a:endParaRPr lang="en-US" sz="1800" dirty="0"/>
                </a:p>
              </p:txBody>
            </p:sp>
            <p:sp>
              <p:nvSpPr>
                <p:cNvPr id="76" name="TextBox 75"/>
                <p:cNvSpPr txBox="1"/>
                <p:nvPr/>
              </p:nvSpPr>
              <p:spPr>
                <a:xfrm>
                  <a:off x="48450565" y="31778661"/>
                  <a:ext cx="1155699" cy="369332"/>
                </a:xfrm>
                <a:prstGeom prst="rect">
                  <a:avLst/>
                </a:prstGeom>
                <a:noFill/>
              </p:spPr>
              <p:txBody>
                <a:bodyPr wrap="square" rtlCol="0">
                  <a:spAutoFit/>
                </a:bodyPr>
                <a:lstStyle/>
                <a:p>
                  <a:r>
                    <a:rPr lang="en-US" sz="1800" dirty="0" smtClean="0"/>
                    <a:t>1800 UTC</a:t>
                  </a:r>
                  <a:endParaRPr lang="en-US" sz="1800" dirty="0"/>
                </a:p>
              </p:txBody>
            </p:sp>
            <p:sp>
              <p:nvSpPr>
                <p:cNvPr id="77" name="TextBox 76"/>
                <p:cNvSpPr txBox="1"/>
                <p:nvPr/>
              </p:nvSpPr>
              <p:spPr>
                <a:xfrm>
                  <a:off x="49149067" y="32439061"/>
                  <a:ext cx="698500" cy="369332"/>
                </a:xfrm>
                <a:prstGeom prst="rect">
                  <a:avLst/>
                </a:prstGeom>
                <a:noFill/>
              </p:spPr>
              <p:txBody>
                <a:bodyPr wrap="square" rtlCol="0">
                  <a:spAutoFit/>
                </a:bodyPr>
                <a:lstStyle/>
                <a:p>
                  <a:r>
                    <a:rPr lang="en-US" sz="1800" dirty="0" smtClean="0"/>
                    <a:t>2100</a:t>
                  </a:r>
                  <a:endParaRPr lang="en-US" sz="1800" dirty="0"/>
                </a:p>
              </p:txBody>
            </p:sp>
          </p:grpSp>
        </p:grpSp>
        <p:sp>
          <p:nvSpPr>
            <p:cNvPr id="83" name="Rectangle 82"/>
            <p:cNvSpPr/>
            <p:nvPr/>
          </p:nvSpPr>
          <p:spPr>
            <a:xfrm>
              <a:off x="17914559" y="32268482"/>
              <a:ext cx="10993447" cy="3416320"/>
            </a:xfrm>
            <a:prstGeom prst="rect">
              <a:avLst/>
            </a:prstGeom>
          </p:spPr>
          <p:txBody>
            <a:bodyPr wrap="square">
              <a:spAutoFit/>
            </a:bodyPr>
            <a:lstStyle/>
            <a:p>
              <a:pPr algn="just"/>
              <a:r>
                <a:rPr lang="en-US" sz="3600" dirty="0" smtClean="0"/>
                <a:t>In </a:t>
              </a:r>
              <a:r>
                <a:rPr lang="en-US" sz="3600" dirty="0"/>
                <a:t>situ measurements of </a:t>
              </a:r>
              <a:r>
                <a:rPr lang="en-US" sz="3600" dirty="0" smtClean="0"/>
                <a:t>nitric acid plus particulate nitrate increase </a:t>
              </a:r>
              <a:r>
                <a:rPr lang="en-US" sz="3600" dirty="0"/>
                <a:t>from early morning to </a:t>
              </a:r>
              <a:r>
                <a:rPr lang="en-US" sz="3600" dirty="0" smtClean="0"/>
                <a:t>mid day while NO and NO</a:t>
              </a:r>
              <a:r>
                <a:rPr lang="en-US" sz="3600" baseline="-25000" dirty="0" smtClean="0"/>
                <a:t>2</a:t>
              </a:r>
              <a:r>
                <a:rPr lang="en-US" sz="3600" dirty="0" smtClean="0"/>
                <a:t> decrease. These data are being analyzed to constrain rate constants for the production of HNO</a:t>
              </a:r>
              <a:r>
                <a:rPr lang="en-US" sz="3600" baseline="-25000" dirty="0" smtClean="0"/>
                <a:t>3</a:t>
              </a:r>
              <a:r>
                <a:rPr lang="en-US" sz="3600" dirty="0" smtClean="0"/>
                <a:t> in the UT, including NO</a:t>
              </a:r>
              <a:r>
                <a:rPr lang="en-US" sz="3600" baseline="-25000" dirty="0" smtClean="0"/>
                <a:t>2</a:t>
              </a:r>
              <a:r>
                <a:rPr lang="en-US" sz="3600" dirty="0" smtClean="0"/>
                <a:t> + OH </a:t>
              </a:r>
              <a:r>
                <a:rPr lang="en-US" sz="3600" dirty="0" smtClean="0">
                  <a:sym typeface="Wingdings"/>
                </a:rPr>
                <a:t> HNO</a:t>
              </a:r>
              <a:r>
                <a:rPr lang="en-US" sz="3600" baseline="-25000" dirty="0" smtClean="0">
                  <a:sym typeface="Wingdings"/>
                </a:rPr>
                <a:t>3</a:t>
              </a:r>
              <a:r>
                <a:rPr lang="en-US" sz="3600" dirty="0" smtClean="0">
                  <a:sym typeface="Wingdings"/>
                </a:rPr>
                <a:t> and HO</a:t>
              </a:r>
              <a:r>
                <a:rPr lang="en-US" sz="3600" baseline="-25000" dirty="0" smtClean="0">
                  <a:sym typeface="Wingdings"/>
                </a:rPr>
                <a:t>2</a:t>
              </a:r>
              <a:r>
                <a:rPr lang="en-US" sz="3600" dirty="0" smtClean="0">
                  <a:sym typeface="Wingdings"/>
                </a:rPr>
                <a:t> + NO  HNO</a:t>
              </a:r>
              <a:r>
                <a:rPr lang="en-US" sz="3600" baseline="-25000" dirty="0" smtClean="0">
                  <a:sym typeface="Wingdings"/>
                </a:rPr>
                <a:t>3</a:t>
              </a:r>
              <a:r>
                <a:rPr lang="en-US" sz="3600" dirty="0" smtClean="0">
                  <a:sym typeface="Wingdings"/>
                </a:rPr>
                <a:t>. See poster by Ben </a:t>
              </a:r>
              <a:r>
                <a:rPr lang="en-US" sz="3600" dirty="0" err="1" smtClean="0">
                  <a:sym typeface="Wingdings"/>
                </a:rPr>
                <a:t>Nault</a:t>
              </a:r>
              <a:r>
                <a:rPr lang="en-US" sz="3600" dirty="0" smtClean="0">
                  <a:sym typeface="Wingdings"/>
                </a:rPr>
                <a:t> et al. </a:t>
              </a:r>
              <a:r>
                <a:rPr lang="en-US" sz="3600" b="1" dirty="0" smtClean="0">
                  <a:sym typeface="Wingdings"/>
                </a:rPr>
                <a:t>A23J-3379 </a:t>
              </a:r>
              <a:r>
                <a:rPr lang="en-US" sz="3600" dirty="0" smtClean="0">
                  <a:sym typeface="Wingdings"/>
                </a:rPr>
                <a:t>for more details.</a:t>
              </a:r>
              <a:endParaRPr lang="en-US" sz="3600" dirty="0"/>
            </a:p>
          </p:txBody>
        </p:sp>
        <p:grpSp>
          <p:nvGrpSpPr>
            <p:cNvPr id="14339" name="Group 14338"/>
            <p:cNvGrpSpPr/>
            <p:nvPr/>
          </p:nvGrpSpPr>
          <p:grpSpPr>
            <a:xfrm>
              <a:off x="29157502" y="30815783"/>
              <a:ext cx="8730288" cy="6549179"/>
              <a:chOff x="29157502" y="30815783"/>
              <a:chExt cx="8730288" cy="6549179"/>
            </a:xfrm>
          </p:grpSpPr>
          <p:pic>
            <p:nvPicPr>
              <p:cNvPr id="84" name="Picture 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157502" y="30815783"/>
                <a:ext cx="8730288" cy="6530312"/>
              </a:xfrm>
              <a:prstGeom prst="rect">
                <a:avLst/>
              </a:prstGeom>
            </p:spPr>
          </p:pic>
          <p:sp>
            <p:nvSpPr>
              <p:cNvPr id="14338" name="TextBox 14337"/>
              <p:cNvSpPr txBox="1"/>
              <p:nvPr/>
            </p:nvSpPr>
            <p:spPr>
              <a:xfrm>
                <a:off x="29751866" y="36903297"/>
                <a:ext cx="1049867" cy="461665"/>
              </a:xfrm>
              <a:prstGeom prst="rect">
                <a:avLst/>
              </a:prstGeom>
              <a:noFill/>
            </p:spPr>
            <p:txBody>
              <a:bodyPr wrap="square" rtlCol="0">
                <a:spAutoFit/>
              </a:bodyPr>
              <a:lstStyle/>
              <a:p>
                <a:pPr algn="ctr"/>
                <a:r>
                  <a:rPr lang="en-US" sz="2400" dirty="0" smtClean="0"/>
                  <a:t>1320</a:t>
                </a:r>
                <a:endParaRPr lang="en-US" sz="2400" dirty="0"/>
              </a:p>
            </p:txBody>
          </p:sp>
          <p:sp>
            <p:nvSpPr>
              <p:cNvPr id="86" name="TextBox 85"/>
              <p:cNvSpPr txBox="1"/>
              <p:nvPr/>
            </p:nvSpPr>
            <p:spPr>
              <a:xfrm>
                <a:off x="33879175" y="36903297"/>
                <a:ext cx="1049867" cy="461665"/>
              </a:xfrm>
              <a:prstGeom prst="rect">
                <a:avLst/>
              </a:prstGeom>
              <a:noFill/>
            </p:spPr>
            <p:txBody>
              <a:bodyPr wrap="square" rtlCol="0">
                <a:spAutoFit/>
              </a:bodyPr>
              <a:lstStyle/>
              <a:p>
                <a:pPr algn="ctr"/>
                <a:r>
                  <a:rPr lang="en-US" sz="2400" dirty="0" smtClean="0"/>
                  <a:t>1500</a:t>
                </a:r>
                <a:endParaRPr lang="en-US" sz="2400" dirty="0"/>
              </a:p>
            </p:txBody>
          </p:sp>
          <p:sp>
            <p:nvSpPr>
              <p:cNvPr id="87" name="TextBox 86"/>
              <p:cNvSpPr txBox="1"/>
              <p:nvPr/>
            </p:nvSpPr>
            <p:spPr>
              <a:xfrm>
                <a:off x="31440775" y="36903297"/>
                <a:ext cx="1049867" cy="461665"/>
              </a:xfrm>
              <a:prstGeom prst="rect">
                <a:avLst/>
              </a:prstGeom>
              <a:noFill/>
            </p:spPr>
            <p:txBody>
              <a:bodyPr wrap="square" rtlCol="0">
                <a:spAutoFit/>
              </a:bodyPr>
              <a:lstStyle/>
              <a:p>
                <a:pPr algn="ctr"/>
                <a:r>
                  <a:rPr lang="en-US" sz="2400" dirty="0" smtClean="0"/>
                  <a:t>1400</a:t>
                </a:r>
                <a:endParaRPr lang="en-US" sz="2400" dirty="0"/>
              </a:p>
            </p:txBody>
          </p:sp>
          <p:sp>
            <p:nvSpPr>
              <p:cNvPr id="88" name="TextBox 87"/>
              <p:cNvSpPr txBox="1"/>
              <p:nvPr/>
            </p:nvSpPr>
            <p:spPr>
              <a:xfrm>
                <a:off x="36300641" y="36903297"/>
                <a:ext cx="1049867" cy="415498"/>
              </a:xfrm>
              <a:prstGeom prst="rect">
                <a:avLst/>
              </a:prstGeom>
              <a:solidFill>
                <a:schemeClr val="bg1"/>
              </a:solidFill>
            </p:spPr>
            <p:txBody>
              <a:bodyPr wrap="square" bIns="0" rtlCol="0">
                <a:spAutoFit/>
              </a:bodyPr>
              <a:lstStyle/>
              <a:p>
                <a:pPr algn="ctr"/>
                <a:r>
                  <a:rPr lang="en-US" sz="2400" dirty="0" smtClean="0"/>
                  <a:t>1600</a:t>
                </a:r>
                <a:endParaRPr lang="en-US" sz="2400" dirty="0"/>
              </a:p>
            </p:txBody>
          </p:sp>
          <p:sp>
            <p:nvSpPr>
              <p:cNvPr id="89" name="TextBox 88"/>
              <p:cNvSpPr txBox="1"/>
              <p:nvPr/>
            </p:nvSpPr>
            <p:spPr>
              <a:xfrm>
                <a:off x="37113446" y="36594963"/>
                <a:ext cx="698691" cy="323165"/>
              </a:xfrm>
              <a:prstGeom prst="rect">
                <a:avLst/>
              </a:prstGeom>
              <a:noFill/>
            </p:spPr>
            <p:txBody>
              <a:bodyPr wrap="square" bIns="0" rtlCol="0">
                <a:spAutoFit/>
              </a:bodyPr>
              <a:lstStyle/>
              <a:p>
                <a:pPr algn="ctr"/>
                <a:r>
                  <a:rPr lang="en-US" sz="1800" dirty="0" smtClean="0"/>
                  <a:t>x10</a:t>
                </a:r>
                <a:r>
                  <a:rPr lang="en-US" sz="1800" baseline="30000" dirty="0" smtClean="0"/>
                  <a:t>4</a:t>
                </a:r>
                <a:endParaRPr lang="en-US" sz="1800" baseline="30000" dirty="0"/>
              </a:p>
            </p:txBody>
          </p:sp>
        </p:grpSp>
        <p:sp>
          <p:nvSpPr>
            <p:cNvPr id="103" name="TextBox 102"/>
            <p:cNvSpPr txBox="1"/>
            <p:nvPr/>
          </p:nvSpPr>
          <p:spPr>
            <a:xfrm>
              <a:off x="39639184" y="31378708"/>
              <a:ext cx="9586015" cy="5524589"/>
            </a:xfrm>
            <a:prstGeom prst="rect">
              <a:avLst/>
            </a:prstGeom>
            <a:solidFill>
              <a:srgbClr val="CCFFFF"/>
            </a:solidFill>
            <a:ln w="38100" cmpd="sng">
              <a:solidFill>
                <a:schemeClr val="tx2"/>
              </a:solidFill>
            </a:ln>
          </p:spPr>
          <p:txBody>
            <a:bodyPr wrap="square" rtlCol="0">
              <a:spAutoFit/>
            </a:bodyPr>
            <a:lstStyle/>
            <a:p>
              <a:r>
                <a:rPr lang="en-US" sz="3200" u="sng" dirty="0" smtClean="0"/>
                <a:t>Key Points</a:t>
              </a:r>
            </a:p>
            <a:p>
              <a:pPr marL="342900" indent="-342900">
                <a:spcBef>
                  <a:spcPts val="600"/>
                </a:spcBef>
                <a:spcAft>
                  <a:spcPts val="1800"/>
                </a:spcAft>
                <a:buFont typeface="Arial"/>
                <a:buChar char="•"/>
              </a:pPr>
              <a:r>
                <a:rPr lang="en-US" sz="3200" dirty="0" smtClean="0"/>
                <a:t>Probing the convective outflow region of a decaying MCS is a fruitful way of measuring changes in UTLS composition after active convection</a:t>
              </a:r>
              <a:endParaRPr lang="en-US" sz="3200" dirty="0"/>
            </a:p>
            <a:p>
              <a:pPr marL="342900" indent="-342900">
                <a:spcBef>
                  <a:spcPts val="600"/>
                </a:spcBef>
                <a:spcAft>
                  <a:spcPts val="1800"/>
                </a:spcAft>
                <a:buFont typeface="Arial"/>
                <a:buChar char="•"/>
              </a:pPr>
              <a:r>
                <a:rPr lang="en-US" sz="3200" dirty="0" smtClean="0"/>
                <a:t>Ozone mixing ratios increase by ~20 </a:t>
              </a:r>
              <a:r>
                <a:rPr lang="en-US" sz="3200" dirty="0" err="1" smtClean="0"/>
                <a:t>ppbv</a:t>
              </a:r>
              <a:r>
                <a:rPr lang="en-US" sz="3200" dirty="0" smtClean="0"/>
                <a:t> during day</a:t>
              </a:r>
              <a:endParaRPr lang="en-US" sz="3200" dirty="0"/>
            </a:p>
            <a:p>
              <a:pPr marL="342900" indent="-342900">
                <a:spcBef>
                  <a:spcPts val="600"/>
                </a:spcBef>
                <a:spcAft>
                  <a:spcPts val="1800"/>
                </a:spcAft>
                <a:buFont typeface="Arial"/>
                <a:buChar char="•"/>
              </a:pPr>
              <a:r>
                <a:rPr lang="en-US" sz="3200" dirty="0" smtClean="0"/>
                <a:t>Thousands of new particles are formed beginning in mid-morning</a:t>
              </a:r>
            </a:p>
            <a:p>
              <a:pPr marL="342900" indent="-342900">
                <a:spcBef>
                  <a:spcPts val="600"/>
                </a:spcBef>
                <a:spcAft>
                  <a:spcPts val="1800"/>
                </a:spcAft>
                <a:buFont typeface="Arial"/>
                <a:buChar char="•"/>
              </a:pPr>
              <a:r>
                <a:rPr lang="en-US" sz="3200" dirty="0" smtClean="0"/>
                <a:t>Analysis of total nitric acid and </a:t>
              </a:r>
              <a:r>
                <a:rPr lang="en-US" sz="3200" dirty="0" err="1" smtClean="0"/>
                <a:t>NO</a:t>
              </a:r>
              <a:r>
                <a:rPr lang="en-US" sz="3200" baseline="-25000" dirty="0" err="1" smtClean="0"/>
                <a:t>x</a:t>
              </a:r>
              <a:r>
                <a:rPr lang="en-US" sz="3200" dirty="0" smtClean="0"/>
                <a:t> species can constrain UT rate constants and NO</a:t>
              </a:r>
              <a:r>
                <a:rPr lang="en-US" sz="3200" baseline="-25000" dirty="0" smtClean="0"/>
                <a:t>x</a:t>
              </a:r>
              <a:r>
                <a:rPr lang="en-US" sz="3200" dirty="0" smtClean="0"/>
                <a:t>-HO</a:t>
              </a:r>
              <a:r>
                <a:rPr lang="en-US" sz="3200" baseline="-25000" dirty="0" smtClean="0"/>
                <a:t>x</a:t>
              </a:r>
              <a:r>
                <a:rPr lang="en-US" sz="3200" dirty="0" smtClean="0"/>
                <a:t>-O</a:t>
              </a:r>
              <a:r>
                <a:rPr lang="en-US" sz="3200" baseline="-25000" dirty="0" smtClean="0"/>
                <a:t>3</a:t>
              </a:r>
              <a:r>
                <a:rPr lang="en-US" sz="3200" dirty="0" smtClean="0"/>
                <a:t> chemistry</a:t>
              </a:r>
              <a:endParaRPr lang="en-US" sz="3200"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1742</TotalTime>
  <Words>961</Words>
  <Application>Microsoft Macintosh PowerPoint</Application>
  <PresentationFormat>Custom</PresentationFormat>
  <Paragraphs>75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The Deep Convective Clouds and Chemistry (DC3) Field Experiment</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and Climate in Asia:  An Earth System Modeling Project  Mary C Barth1, Louisa K. Emmons1; Steven T. Massie1; Gabriele Pfister1; Patricia Romero Lankao1; Jean Francois Lamarque1; Gregory R. Carmichael2  1National Center for Atmospheric Research, Boulder, Colorado;  2University of Iowa, Iowa City, Iowa contact information: barthm@ucar.edu</dc:title>
  <dc:creator>Mary Barth</dc:creator>
  <cp:lastModifiedBy>Mary Barth</cp:lastModifiedBy>
  <cp:revision>71</cp:revision>
  <dcterms:created xsi:type="dcterms:W3CDTF">2011-12-02T18:24:04Z</dcterms:created>
  <dcterms:modified xsi:type="dcterms:W3CDTF">2014-12-12T20:50:18Z</dcterms:modified>
</cp:coreProperties>
</file>