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0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2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4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8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3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3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6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B29A-EA73-5840-817F-2B8CE2B01741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976CC-3F75-1F4A-92DD-FF5F856F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0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l.ucar.edu/field_projects/dc3" TargetMode="External"/><Relationship Id="rId4" Type="http://schemas.openxmlformats.org/officeDocument/2006/relationships/hyperlink" Target="https://www2.acom.ucar.edu/dc3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catalog.eol.ucar.edu/dc3_2012/research/nexrad/20120622/research.NEXRAD.2012062200.flight_track_movie.m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June.Armin.stormp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79" y="2081412"/>
            <a:ext cx="4847021" cy="363526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Wildfire Smoke Plume and Thunderstorm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00090"/>
                </a:solidFill>
              </a:rPr>
              <a:t>22 June 2012 DC3 Case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280" y="1563156"/>
            <a:ext cx="873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Mary Barth (NCAR), Steven </a:t>
            </a:r>
            <a:r>
              <a:rPr lang="en-US" sz="2000" dirty="0" err="1" smtClean="0"/>
              <a:t>Saleeby</a:t>
            </a:r>
            <a:r>
              <a:rPr lang="en-US" sz="2000" dirty="0" smtClean="0"/>
              <a:t>, Sue van den </a:t>
            </a:r>
            <a:r>
              <a:rPr lang="en-US" sz="2000" dirty="0" err="1" smtClean="0"/>
              <a:t>Heever</a:t>
            </a:r>
            <a:r>
              <a:rPr lang="en-US" sz="2000" dirty="0" smtClean="0"/>
              <a:t> (Colorado State Univ.)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34"/>
          <a:stretch/>
        </p:blipFill>
        <p:spPr>
          <a:xfrm>
            <a:off x="-1" y="3391622"/>
            <a:ext cx="4444641" cy="3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5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Do WRF and RAMS represent storms well? 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71792" y="888292"/>
            <a:ext cx="3253618" cy="3159896"/>
            <a:chOff x="5433182" y="888292"/>
            <a:chExt cx="3253618" cy="3159896"/>
          </a:xfrm>
        </p:grpSpPr>
        <p:sp>
          <p:nvSpPr>
            <p:cNvPr id="8" name="TextBox 7"/>
            <p:cNvSpPr txBox="1"/>
            <p:nvPr/>
          </p:nvSpPr>
          <p:spPr>
            <a:xfrm>
              <a:off x="5433182" y="888292"/>
              <a:ext cx="3253618" cy="369332"/>
            </a:xfrm>
            <a:prstGeom prst="rect">
              <a:avLst/>
            </a:prstGeom>
            <a:solidFill>
              <a:srgbClr val="FFFFFF"/>
            </a:solidFill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  <a:cs typeface="Arial"/>
                </a:rPr>
                <a:t>RAMS Total Condensate Path</a:t>
              </a:r>
              <a:endParaRPr 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9" name="Picture 8" descr="Screen Shot 2015-04-28 at 2.23.08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158" y="1189647"/>
              <a:ext cx="2683707" cy="2858541"/>
            </a:xfrm>
            <a:prstGeom prst="rect">
              <a:avLst/>
            </a:prstGeom>
          </p:spPr>
        </p:pic>
      </p:grpSp>
      <p:pic>
        <p:nvPicPr>
          <p:cNvPr id="11" name="Picture 10" descr="Screen Shot 2015-04-28 at 2.33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58" y="4171021"/>
            <a:ext cx="3102252" cy="25124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399" y="888292"/>
            <a:ext cx="2845802" cy="3532658"/>
            <a:chOff x="152399" y="888292"/>
            <a:chExt cx="2845802" cy="3532658"/>
          </a:xfrm>
        </p:grpSpPr>
        <p:pic>
          <p:nvPicPr>
            <p:cNvPr id="7" name="Picture 6" descr="Screen Shot 2015-04-06 at 11.13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066800"/>
              <a:ext cx="2845801" cy="33541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399" y="888292"/>
              <a:ext cx="2845801" cy="369332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WRF Max. Reflectivity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399" y="4048188"/>
            <a:ext cx="4567697" cy="2809812"/>
            <a:chOff x="152399" y="4048188"/>
            <a:chExt cx="4567697" cy="2809812"/>
          </a:xfrm>
        </p:grpSpPr>
        <p:pic>
          <p:nvPicPr>
            <p:cNvPr id="10" name="Picture 9" descr="7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" r="3891"/>
            <a:stretch/>
          </p:blipFill>
          <p:spPr>
            <a:xfrm>
              <a:off x="152399" y="4048188"/>
              <a:ext cx="4567697" cy="28098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6375" y="4282820"/>
              <a:ext cx="1524687" cy="369332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rgbClr val="FFFF00"/>
                  </a:solidFill>
                  <a:latin typeface="Arial"/>
                  <a:cs typeface="Arial"/>
                </a:rPr>
                <a:t>NEXRAD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61431" y="4171021"/>
            <a:ext cx="1249877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28575" cmpd="sng">
            <a:noFill/>
          </a:ln>
        </p:spPr>
        <p:txBody>
          <a:bodyPr wrap="square" lIns="0" rIns="9144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Thermal 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98201" y="1257624"/>
            <a:ext cx="286356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At 0200 UTC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WRF simulation east of </a:t>
            </a:r>
            <a:r>
              <a:rPr lang="en-US" sz="1600" dirty="0" err="1" smtClean="0">
                <a:latin typeface="Arial"/>
                <a:cs typeface="Arial"/>
              </a:rPr>
              <a:t>obs</a:t>
            </a:r>
            <a:r>
              <a:rPr lang="en-US" sz="1600" dirty="0" smtClean="0">
                <a:latin typeface="Arial"/>
                <a:cs typeface="Arial"/>
              </a:rPr>
              <a:t>, with more convection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RAMS simulation a little north of </a:t>
            </a:r>
            <a:r>
              <a:rPr lang="en-US" sz="1600" dirty="0" err="1" smtClean="0">
                <a:latin typeface="Arial"/>
                <a:cs typeface="Arial"/>
              </a:rPr>
              <a:t>obs</a:t>
            </a:r>
            <a:endParaRPr lang="en-US" sz="1600" dirty="0" smtClean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Wingdings" charset="0"/>
              <a:buChar char="à"/>
            </a:pPr>
            <a:r>
              <a:rPr lang="en-US" sz="1600" dirty="0" smtClean="0">
                <a:latin typeface="Arial"/>
                <a:cs typeface="Arial"/>
                <a:sym typeface="Wingdings"/>
              </a:rPr>
              <a:t>About as good as we can get</a:t>
            </a:r>
          </a:p>
        </p:txBody>
      </p:sp>
    </p:spTree>
    <p:extLst>
      <p:ext uri="{BB962C8B-B14F-4D97-AF65-F5344CB8AC3E}">
        <p14:creationId xmlns:p14="http://schemas.microsoft.com/office/powerpoint/2010/main" val="237508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83" y="113728"/>
            <a:ext cx="8822587" cy="79609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cs typeface="Arial"/>
              </a:rPr>
              <a:t>Does smoky air </a:t>
            </a:r>
            <a:r>
              <a:rPr lang="en-US" sz="2800" dirty="0" smtClean="0">
                <a:latin typeface="Arial"/>
                <a:cs typeface="Arial"/>
              </a:rPr>
              <a:t>at 7 km get </a:t>
            </a:r>
            <a:r>
              <a:rPr lang="en-US" sz="2800" dirty="0">
                <a:latin typeface="Arial"/>
                <a:cs typeface="Arial"/>
              </a:rPr>
              <a:t>into storm?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970" y="4753889"/>
            <a:ext cx="834346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  <a:sym typeface="Wingdings"/>
              </a:rPr>
              <a:t>Smoke plume tracer initialized from 2340-2400 UTC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Results shown at 0100 UTC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Smoke plume tracer ingested into and transported to top and bottom of storm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676" y="1273183"/>
            <a:ext cx="2811303" cy="3757361"/>
            <a:chOff x="0" y="1055217"/>
            <a:chExt cx="2811303" cy="3757361"/>
          </a:xfrm>
        </p:grpSpPr>
        <p:pic>
          <p:nvPicPr>
            <p:cNvPr id="17" name="Picture 16" descr="Screen Shot 2015-05-27 at 11.40.58 A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6" t="12529" r="416" b="-12529"/>
            <a:stretch/>
          </p:blipFill>
          <p:spPr>
            <a:xfrm>
              <a:off x="0" y="1188289"/>
              <a:ext cx="2809321" cy="362428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676" y="1055217"/>
              <a:ext cx="2799627" cy="55399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00 UTC 23 June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“smoke tracer” at z = 7 km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926855" y="1278620"/>
            <a:ext cx="2828127" cy="3297843"/>
            <a:chOff x="2915179" y="1060654"/>
            <a:chExt cx="2828127" cy="3297843"/>
          </a:xfrm>
        </p:grpSpPr>
        <p:grpSp>
          <p:nvGrpSpPr>
            <p:cNvPr id="26" name="Group 25"/>
            <p:cNvGrpSpPr/>
            <p:nvPr/>
          </p:nvGrpSpPr>
          <p:grpSpPr>
            <a:xfrm>
              <a:off x="2915179" y="1060654"/>
              <a:ext cx="2828127" cy="3297843"/>
              <a:chOff x="2915179" y="1060654"/>
              <a:chExt cx="2828127" cy="3297843"/>
            </a:xfrm>
          </p:grpSpPr>
          <p:pic>
            <p:nvPicPr>
              <p:cNvPr id="18" name="Picture 17" descr="DBZ_1km_06-22_0100_tracer_InnerDomain.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14" t="14418" r="12865" b="21542"/>
              <a:stretch/>
            </p:blipFill>
            <p:spPr>
              <a:xfrm>
                <a:off x="2923259" y="1188289"/>
                <a:ext cx="2820047" cy="3170208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915179" y="1060654"/>
                <a:ext cx="2828127" cy="55399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01 UTC 23 June</a:t>
                </a:r>
              </a:p>
              <a:p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Maximum reflectivity</a:t>
                </a:r>
                <a:endParaRPr lang="en-US" sz="14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3248913" y="2107749"/>
              <a:ext cx="2363996" cy="0"/>
            </a:xfrm>
            <a:prstGeom prst="line">
              <a:avLst/>
            </a:prstGeom>
            <a:ln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726482" y="1278620"/>
            <a:ext cx="3429775" cy="3297842"/>
            <a:chOff x="5714806" y="1060654"/>
            <a:chExt cx="3429775" cy="3297842"/>
          </a:xfrm>
        </p:grpSpPr>
        <p:pic>
          <p:nvPicPr>
            <p:cNvPr id="5" name="Picture 4" descr="TR13_w-evxsec_06-23_0000_tracer_3domains-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4" r="11996" b="53349"/>
            <a:stretch/>
          </p:blipFill>
          <p:spPr>
            <a:xfrm>
              <a:off x="5714806" y="1386385"/>
              <a:ext cx="3429194" cy="262583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714806" y="1060654"/>
              <a:ext cx="3429775" cy="76944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Arial"/>
                  <a:cs typeface="Arial"/>
                </a:rPr>
                <a:t>01 UTC 23 June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“smoke tracer”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Total condensate (black contour)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24" name="Picture 23" descr="TR13_w-evxsec_06-23_0000_tracer_3domains-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4" t="88408" r="11996" b="5268"/>
            <a:stretch/>
          </p:blipFill>
          <p:spPr>
            <a:xfrm>
              <a:off x="5714806" y="4002523"/>
              <a:ext cx="3429194" cy="35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7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178" y="113728"/>
            <a:ext cx="6691541" cy="796092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Arial"/>
                <a:cs typeface="Arial"/>
              </a:rPr>
              <a:t>Where does the outflow air come from?</a:t>
            </a:r>
            <a:br>
              <a:rPr lang="en-US" sz="3100" dirty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Passive tracers each 1-km altitude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885" y="1442072"/>
            <a:ext cx="365711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“Layer” tracers initialized from 2245-2300 UTC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Results shown at 0030 UTC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Analyze white box region to find how much of each 1-km altitude contributed to outflow region</a:t>
            </a:r>
          </a:p>
          <a:p>
            <a:pPr marL="342900" indent="-342900">
              <a:buFont typeface="Wingdings" charset="0"/>
              <a:buChar char="à"/>
            </a:pPr>
            <a:endParaRPr lang="en-US" sz="2000" dirty="0">
              <a:latin typeface="Arial"/>
              <a:cs typeface="Arial"/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en-US" sz="2000" dirty="0" smtClean="0">
              <a:latin typeface="Arial"/>
              <a:cs typeface="Arial"/>
              <a:sym typeface="Wingdings"/>
            </a:endParaRPr>
          </a:p>
          <a:p>
            <a:pPr marL="342900" indent="-342900">
              <a:spcAft>
                <a:spcPts val="1200"/>
              </a:spcAft>
              <a:buFont typeface="Wingdings" charset="0"/>
              <a:buChar char="à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Most air entrained from below 5 km altitude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0100 UTC shows a little more entrainment from upper troposphere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7249" y="516244"/>
            <a:ext cx="2373876" cy="3012736"/>
            <a:chOff x="151648" y="739228"/>
            <a:chExt cx="3696461" cy="4691256"/>
          </a:xfrm>
        </p:grpSpPr>
        <p:pic>
          <p:nvPicPr>
            <p:cNvPr id="30" name="Picture 29" descr="Entrainment_XSEC_loc_2012_06-22_2430_40.45N.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0" t="10779" r="14508" b="20815"/>
            <a:stretch/>
          </p:blipFill>
          <p:spPr>
            <a:xfrm>
              <a:off x="151648" y="739228"/>
              <a:ext cx="3696461" cy="469125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568566" y="2438342"/>
              <a:ext cx="314334" cy="15163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570754" y="1148276"/>
            <a:ext cx="2790810" cy="2380704"/>
            <a:chOff x="4091000" y="1080410"/>
            <a:chExt cx="4799462" cy="4094187"/>
          </a:xfrm>
        </p:grpSpPr>
        <p:pic>
          <p:nvPicPr>
            <p:cNvPr id="31" name="Picture 30" descr="tracer_w-evxsec_06-22_0030_tracer_3domains-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0" r="3829" b="24547"/>
            <a:stretch/>
          </p:blipFill>
          <p:spPr>
            <a:xfrm>
              <a:off x="4091000" y="1080410"/>
              <a:ext cx="4799462" cy="4094187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319334" y="1778714"/>
              <a:ext cx="332416" cy="550438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FracContrib_0622_2x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23652" r="16584" b="39495"/>
          <a:stretch/>
        </p:blipFill>
        <p:spPr>
          <a:xfrm>
            <a:off x="95307" y="3595407"/>
            <a:ext cx="4868093" cy="3262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61564" y="4520665"/>
            <a:ext cx="3472028" cy="2037616"/>
          </a:xfrm>
          <a:prstGeom prst="rect">
            <a:avLst/>
          </a:prstGeom>
          <a:noFill/>
          <a:ln w="38100" cmpd="sng">
            <a:solidFill>
              <a:srgbClr val="E8BC4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58805" y="1199902"/>
            <a:ext cx="103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0030 UTC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078" y="689592"/>
            <a:ext cx="1031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0030 UTC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9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Simulations with Aerosols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(WRF-</a:t>
            </a:r>
            <a:r>
              <a:rPr lang="en-US" sz="2000" dirty="0" err="1" smtClean="0">
                <a:latin typeface="Arial"/>
                <a:cs typeface="Arial"/>
              </a:rPr>
              <a:t>Chem</a:t>
            </a:r>
            <a:r>
              <a:rPr lang="en-US" sz="2000" dirty="0" smtClean="0">
                <a:latin typeface="Arial"/>
                <a:cs typeface="Arial"/>
              </a:rPr>
              <a:t> and RAMS)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1066800"/>
            <a:ext cx="4349699" cy="5586146"/>
          </a:xfrm>
          <a:prstGeom prst="rect">
            <a:avLst/>
          </a:prstGeom>
          <a:solidFill>
            <a:srgbClr val="FDEADA"/>
          </a:solidFill>
          <a:ln w="28575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WRF-</a:t>
            </a:r>
            <a:r>
              <a:rPr lang="en-US" u="sng" dirty="0" err="1" smtClean="0">
                <a:latin typeface="Arial"/>
                <a:cs typeface="Arial"/>
              </a:rPr>
              <a:t>Chem</a:t>
            </a:r>
            <a:endParaRPr lang="en-US" u="sng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MOZART gas chemistry mechanism</a:t>
            </a:r>
          </a:p>
          <a:p>
            <a:r>
              <a:rPr lang="en-US" dirty="0" smtClean="0">
                <a:latin typeface="Arial"/>
                <a:cs typeface="Arial"/>
              </a:rPr>
              <a:t>MOSAIC aerosol model with 4 bins</a:t>
            </a:r>
          </a:p>
          <a:p>
            <a:r>
              <a:rPr lang="en-US" dirty="0" smtClean="0">
                <a:latin typeface="Arial"/>
                <a:cs typeface="Arial"/>
              </a:rPr>
              <a:t> EPA anthropogenic emissions</a:t>
            </a:r>
          </a:p>
          <a:p>
            <a:r>
              <a:rPr lang="en-US" dirty="0" smtClean="0">
                <a:latin typeface="Arial"/>
                <a:cs typeface="Arial"/>
              </a:rPr>
              <a:t> MEGAN biogenic emissions</a:t>
            </a:r>
          </a:p>
          <a:p>
            <a:r>
              <a:rPr lang="en-US" dirty="0" smtClean="0">
                <a:latin typeface="Arial"/>
                <a:cs typeface="Arial"/>
              </a:rPr>
              <a:t> FINN fire emissions with </a:t>
            </a:r>
            <a:r>
              <a:rPr lang="en-US" dirty="0" err="1" smtClean="0">
                <a:latin typeface="Arial"/>
                <a:cs typeface="Arial"/>
              </a:rPr>
              <a:t>plumerise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Chemistry is initialized with results from the global chemistry transport model, MOZART</a:t>
            </a:r>
          </a:p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latin typeface="Arial"/>
                <a:cs typeface="Arial"/>
                <a:sym typeface="Wingdings"/>
              </a:rPr>
              <a:t>Number of aerosols predicted is a result of emissions and atmospheric processes 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latin typeface="Arial"/>
              <a:cs typeface="Arial"/>
              <a:sym typeface="Wingdings"/>
            </a:endParaRPr>
          </a:p>
          <a:p>
            <a:pPr>
              <a:spcAft>
                <a:spcPts val="1800"/>
              </a:spcAft>
            </a:pPr>
            <a:r>
              <a:rPr lang="en-US" dirty="0" smtClean="0">
                <a:latin typeface="Arial"/>
                <a:cs typeface="Arial"/>
                <a:sym typeface="Wingdings"/>
              </a:rPr>
              <a:t>Only cloud drop activation affected by aerosols</a:t>
            </a:r>
          </a:p>
          <a:p>
            <a:r>
              <a:rPr lang="en-US" dirty="0" smtClean="0">
                <a:latin typeface="Arial"/>
                <a:cs typeface="Arial"/>
                <a:sym typeface="Wingdings"/>
              </a:rPr>
              <a:t>There are no IN in this configuration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0096" y="1066800"/>
            <a:ext cx="4329529" cy="2585323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RAMS (S. </a:t>
            </a:r>
            <a:r>
              <a:rPr lang="en-US" u="sng" dirty="0" err="1" smtClean="0">
                <a:latin typeface="Arial"/>
                <a:cs typeface="Arial"/>
              </a:rPr>
              <a:t>Saleeby</a:t>
            </a:r>
            <a:r>
              <a:rPr lang="en-US" u="sng" dirty="0" smtClean="0">
                <a:latin typeface="Arial"/>
                <a:cs typeface="Arial"/>
              </a:rPr>
              <a:t>)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Initial CCN = 600 cm</a:t>
            </a:r>
            <a:r>
              <a:rPr lang="en-US" baseline="30000" dirty="0" smtClean="0">
                <a:latin typeface="Arial" charset="0"/>
                <a:cs typeface="Arial" charset="0"/>
              </a:rPr>
              <a:t>-3</a:t>
            </a:r>
            <a:r>
              <a:rPr lang="en-US" dirty="0" smtClean="0">
                <a:latin typeface="Arial" charset="0"/>
                <a:cs typeface="Arial" charset="0"/>
              </a:rPr>
              <a:t> decreasing exponentially with height 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IN = 1 mg</a:t>
            </a:r>
            <a:r>
              <a:rPr lang="en-US" baseline="30000" dirty="0" smtClean="0">
                <a:latin typeface="Arial" charset="0"/>
                <a:cs typeface="Arial" charset="0"/>
              </a:rPr>
              <a:t>-1</a:t>
            </a:r>
            <a:r>
              <a:rPr lang="en-US" dirty="0" smtClean="0">
                <a:latin typeface="Arial" charset="0"/>
                <a:cs typeface="Arial" charset="0"/>
              </a:rPr>
              <a:t> decreasing exponentially with height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Fire aerosols added with an ad-hoc emissions method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77" y="4421734"/>
            <a:ext cx="4013483" cy="400110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Results shown are only from RAMS</a:t>
            </a:r>
            <a:endParaRPr lang="en-US" sz="2000" b="1" dirty="0"/>
          </a:p>
        </p:txBody>
      </p:sp>
      <p:cxnSp>
        <p:nvCxnSpPr>
          <p:cNvPr id="5" name="Straight Arrow Connector 4"/>
          <p:cNvCxnSpPr>
            <a:cxnSpLocks noChangeAspect="1"/>
            <a:stCxn id="3" idx="0"/>
            <a:endCxn id="12" idx="2"/>
          </p:cNvCxnSpPr>
          <p:nvPr/>
        </p:nvCxnSpPr>
        <p:spPr>
          <a:xfrm flipV="1">
            <a:off x="6866820" y="3652123"/>
            <a:ext cx="0" cy="769611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87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Simulations with Aerosols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(RAMS)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6519" y="3503559"/>
            <a:ext cx="4329529" cy="2585323"/>
          </a:xfrm>
          <a:prstGeom prst="rect">
            <a:avLst/>
          </a:prstGeom>
          <a:noFill/>
          <a:ln w="28575" cmpd="sng">
            <a:solidFill>
              <a:srgbClr val="E8BC4A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Addition of Wildfire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Surface heat flux ~8 kW/m2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2D varying smoke aerosol flux: 30,000-80,000 #/m2/sec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  <a:sym typeface="Wingdings"/>
              </a:rPr>
              <a:t> Aerosol plume at 7 km ingested by southern storm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7996" y="3505994"/>
            <a:ext cx="3906982" cy="3348843"/>
            <a:chOff x="1384300" y="1143000"/>
            <a:chExt cx="6400800" cy="5486400"/>
          </a:xfrm>
        </p:grpSpPr>
        <p:pic>
          <p:nvPicPr>
            <p:cNvPr id="8" name="Picture 7" descr="COND.T001.dc3.22jun.fire08.035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300" y="1143000"/>
              <a:ext cx="6400800" cy="5486400"/>
            </a:xfrm>
            <a:prstGeom prst="rect">
              <a:avLst/>
            </a:prstGeom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4421188" y="1265238"/>
              <a:ext cx="1841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/>
              </a:r>
              <a:b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</a:br>
              <a:endPara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1829270" y="1752600"/>
              <a:ext cx="3136433" cy="55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0230 UTC June 23</a:t>
              </a:r>
              <a:endParaRPr lang="en-US" sz="1600" dirty="0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93901" y="3048000"/>
              <a:ext cx="1234202" cy="50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Core-2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6900" y="5410200"/>
              <a:ext cx="1234202" cy="504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Core-1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337300" y="32766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2679700" y="4686300"/>
              <a:ext cx="3810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1968216" y="4343400"/>
              <a:ext cx="956584" cy="85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Fire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Area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V="1">
              <a:off x="4203700" y="4495800"/>
              <a:ext cx="762000" cy="990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5956299" y="1752600"/>
              <a:ext cx="1406257" cy="1563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Smoke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Plume</a:t>
              </a:r>
            </a:p>
            <a:p>
              <a:r>
                <a:rPr lang="en-US" sz="1400" b="1" dirty="0">
                  <a:solidFill>
                    <a:srgbClr val="0000FF"/>
                  </a:solidFill>
                  <a:latin typeface="Arial"/>
                  <a:cs typeface="Arial"/>
                </a:rPr>
                <a:t>a</a:t>
              </a:r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t ~7km 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MSL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3136900" y="3276600"/>
              <a:ext cx="11430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366997" y="949894"/>
            <a:ext cx="2622260" cy="2362200"/>
            <a:chOff x="366997" y="1143794"/>
            <a:chExt cx="2622260" cy="2362200"/>
          </a:xfrm>
        </p:grpSpPr>
        <p:pic>
          <p:nvPicPr>
            <p:cNvPr id="25" name="Picture 24" descr="gridsetup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2" t="14939" r="20493" b="31234"/>
            <a:stretch/>
          </p:blipFill>
          <p:spPr>
            <a:xfrm>
              <a:off x="366997" y="1143794"/>
              <a:ext cx="2622260" cy="236220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 bwMode="auto">
            <a:xfrm>
              <a:off x="1382997" y="2375694"/>
              <a:ext cx="152400" cy="152400"/>
            </a:xfrm>
            <a:prstGeom prst="rect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2409" y="128066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/>
                  <a:cs typeface="Arial"/>
                </a:rPr>
                <a:t>Fire Location</a:t>
              </a:r>
              <a:endParaRPr 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97342" y="1005539"/>
            <a:ext cx="2667001" cy="2301938"/>
            <a:chOff x="3297342" y="1005539"/>
            <a:chExt cx="2667001" cy="2301938"/>
          </a:xfrm>
        </p:grpSpPr>
        <p:pic>
          <p:nvPicPr>
            <p:cNvPr id="29" name="Picture 28" descr="HighParkFireLocation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9" t="22937" r="35000" b="7642"/>
            <a:stretch/>
          </p:blipFill>
          <p:spPr>
            <a:xfrm>
              <a:off x="3297342" y="1005539"/>
              <a:ext cx="2667001" cy="230193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auto">
            <a:xfrm>
              <a:off x="4516542" y="2072339"/>
              <a:ext cx="381000" cy="3810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aramond" charset="0"/>
                <a:ea typeface="ＭＳ Ｐゴシック" charset="0"/>
              </a:endParaRPr>
            </a:p>
          </p:txBody>
        </p:sp>
      </p:grpSp>
      <p:pic>
        <p:nvPicPr>
          <p:cNvPr id="31" name="Picture 30" descr="HighParkFireEmissions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7777" r="13936" b="10001"/>
          <a:stretch/>
        </p:blipFill>
        <p:spPr>
          <a:xfrm>
            <a:off x="6224356" y="1005539"/>
            <a:ext cx="2621692" cy="2309586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32" name="Straight Arrow Connector 31"/>
          <p:cNvCxnSpPr/>
          <p:nvPr/>
        </p:nvCxnSpPr>
        <p:spPr bwMode="auto">
          <a:xfrm flipV="1">
            <a:off x="4516519" y="1005539"/>
            <a:ext cx="1707837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516519" y="2453339"/>
            <a:ext cx="1707837" cy="8541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6224356" y="929116"/>
            <a:ext cx="262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Smoke aerosol number flux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1382997" y="1005539"/>
            <a:ext cx="1914345" cy="11762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514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1389347" y="2334194"/>
            <a:ext cx="1907995" cy="9732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514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903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cs typeface="Arial"/>
              </a:rPr>
              <a:t>Simulations with Aerosols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000" dirty="0" smtClean="0">
                <a:latin typeface="Arial"/>
                <a:cs typeface="Arial"/>
              </a:rPr>
              <a:t>(RAMS)</a:t>
            </a:r>
            <a:endParaRPr lang="en-US" sz="2800" dirty="0">
              <a:latin typeface="Arial"/>
              <a:cs typeface="Arial"/>
            </a:endParaRP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994531" y="4338224"/>
            <a:ext cx="3518294" cy="2516613"/>
            <a:chOff x="1384300" y="1265238"/>
            <a:chExt cx="7499251" cy="5364162"/>
          </a:xfrm>
        </p:grpSpPr>
        <p:pic>
          <p:nvPicPr>
            <p:cNvPr id="35" name="Picture 34" descr="COND.T001.dc3.22jun.fire08.035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7"/>
            <a:stretch/>
          </p:blipFill>
          <p:spPr>
            <a:xfrm>
              <a:off x="1384300" y="1655251"/>
              <a:ext cx="6400801" cy="4974149"/>
            </a:xfrm>
            <a:prstGeom prst="rect">
              <a:avLst/>
            </a:prstGeom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4421188" y="1265238"/>
              <a:ext cx="18415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/>
              </a:r>
              <a:br>
                <a:rPr lang="en-US" sz="2000" b="1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</a:br>
              <a:endPara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  <p:sp>
          <p:nvSpPr>
            <p:cNvPr id="40" name="TextBox 5"/>
            <p:cNvSpPr txBox="1">
              <a:spLocks noChangeArrowheads="1"/>
            </p:cNvSpPr>
            <p:nvPr/>
          </p:nvSpPr>
          <p:spPr bwMode="auto">
            <a:xfrm>
              <a:off x="1829270" y="1752601"/>
              <a:ext cx="3136433" cy="555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r>
                <a:rPr lang="en-US" sz="1200" dirty="0" smtClean="0">
                  <a:solidFill>
                    <a:srgbClr val="0000FF"/>
                  </a:solidFill>
                  <a:latin typeface="Arial" charset="0"/>
                  <a:cs typeface="Arial" charset="0"/>
                </a:rPr>
                <a:t>0230 UTC June 23</a:t>
              </a:r>
              <a:endParaRPr lang="en-US" sz="1200" dirty="0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80097" y="2911928"/>
              <a:ext cx="1510476" cy="617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Core-2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136900" y="5410201"/>
              <a:ext cx="1510476" cy="6171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Core-1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6337300" y="3276600"/>
              <a:ext cx="0" cy="990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2679700" y="4686300"/>
              <a:ext cx="3810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/>
            <p:nvPr/>
          </p:nvSpPr>
          <p:spPr>
            <a:xfrm>
              <a:off x="1799533" y="4304522"/>
              <a:ext cx="1170714" cy="1049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Fire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Area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 flipV="1">
              <a:off x="4203700" y="4495800"/>
              <a:ext cx="762000" cy="990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7" name="TextBox 46"/>
            <p:cNvSpPr txBox="1"/>
            <p:nvPr/>
          </p:nvSpPr>
          <p:spPr>
            <a:xfrm>
              <a:off x="5849800" y="2305285"/>
              <a:ext cx="3033751" cy="1049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Smoke Plume</a:t>
              </a:r>
            </a:p>
            <a:p>
              <a:r>
                <a:rPr lang="en-US" sz="1400" b="1" dirty="0">
                  <a:solidFill>
                    <a:srgbClr val="0000FF"/>
                  </a:solidFill>
                  <a:latin typeface="Arial"/>
                  <a:cs typeface="Arial"/>
                </a:rPr>
                <a:t>a</a:t>
              </a:r>
              <a:r>
                <a:rPr lang="en-US" sz="14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t ~7km MSL</a:t>
              </a:r>
              <a:endParaRPr lang="en-US" sz="14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3136900" y="3276600"/>
              <a:ext cx="11430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457200" y="909820"/>
            <a:ext cx="8388848" cy="3477875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rial"/>
                <a:cs typeface="Arial"/>
              </a:rPr>
              <a:t>Two Simulations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 charset="0"/>
                <a:cs typeface="Arial" charset="0"/>
              </a:rPr>
              <a:t>1. “Fire” with fire heat flux and with smoke aerosol emissions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2. “</a:t>
            </a:r>
            <a:r>
              <a:rPr lang="en-US" sz="2000" dirty="0" err="1" smtClean="0">
                <a:latin typeface="Arial" charset="0"/>
                <a:cs typeface="Arial" charset="0"/>
              </a:rPr>
              <a:t>NoFire</a:t>
            </a:r>
            <a:r>
              <a:rPr lang="en-US" sz="2000" dirty="0" smtClean="0">
                <a:latin typeface="Arial" charset="0"/>
                <a:cs typeface="Arial" charset="0"/>
              </a:rPr>
              <a:t>” with fire heat flux and without smoke aerosol emissions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u="sng" dirty="0" smtClean="0">
                <a:latin typeface="Arial" charset="0"/>
                <a:cs typeface="Arial" charset="0"/>
              </a:rPr>
              <a:t>Two Convective Regions Analyzed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Arial" charset="0"/>
                <a:cs typeface="Arial" charset="0"/>
              </a:rPr>
              <a:t>“Core-1”: southern storm, impacted by smoke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Arial" charset="0"/>
                <a:cs typeface="Arial" charset="0"/>
              </a:rPr>
              <a:t>“Core-2”: northern storm, less impacted by smoke</a:t>
            </a:r>
          </a:p>
          <a:p>
            <a:endParaRPr lang="en-US" sz="2000" dirty="0">
              <a:latin typeface="Arial" charset="0"/>
              <a:cs typeface="Arial" charset="0"/>
            </a:endParaRPr>
          </a:p>
          <a:p>
            <a:r>
              <a:rPr lang="en-US" sz="2000" dirty="0" smtClean="0">
                <a:latin typeface="Arial" charset="0"/>
                <a:cs typeface="Arial" charset="0"/>
                <a:sym typeface="Wingdings"/>
              </a:rPr>
              <a:t>Cores identified by total water condensate path &gt; 10 mm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24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4484688" y="1265238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00" y="1053068"/>
            <a:ext cx="2578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Arial" charset="0"/>
                <a:cs typeface="Arial" charset="0"/>
              </a:rPr>
              <a:t>     0200 UTC June 23</a:t>
            </a:r>
            <a:endParaRPr lang="en-US" sz="1800" b="1" dirty="0">
              <a:latin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76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Meteorology agrees well with observations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838200" y="1638980"/>
            <a:ext cx="304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latin typeface="Arial" charset="0"/>
                <a:cs typeface="Arial" charset="0"/>
              </a:rPr>
              <a:t>     GOES – Enhanced IR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5" name="Picture 4" descr="satirW_2012062302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9" t="31335" b="44243"/>
          <a:stretch/>
        </p:blipFill>
        <p:spPr>
          <a:xfrm>
            <a:off x="584200" y="2057400"/>
            <a:ext cx="3846332" cy="3886200"/>
          </a:xfrm>
          <a:prstGeom prst="rect">
            <a:avLst/>
          </a:prstGeom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648200" y="1461180"/>
            <a:ext cx="396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>
                <a:latin typeface="Arial" charset="0"/>
                <a:cs typeface="Arial" charset="0"/>
              </a:rPr>
              <a:t>RAMS </a:t>
            </a:r>
            <a:r>
              <a:rPr lang="en-US" sz="1800" dirty="0">
                <a:latin typeface="Arial" charset="0"/>
                <a:cs typeface="Arial" charset="0"/>
              </a:rPr>
              <a:t>-</a:t>
            </a:r>
            <a:r>
              <a:rPr lang="en-US" sz="1800" dirty="0" smtClean="0">
                <a:latin typeface="Arial" charset="0"/>
                <a:cs typeface="Arial" charset="0"/>
              </a:rPr>
              <a:t> 12km NAM – 1.0km Integrated Condensate (mm)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12" name="Picture 11" descr="COND.dc3.22jun.4panel.7.006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48518" r="11806" b="45556"/>
          <a:stretch/>
        </p:blipFill>
        <p:spPr>
          <a:xfrm>
            <a:off x="4546600" y="6019800"/>
            <a:ext cx="4314822" cy="304800"/>
          </a:xfrm>
          <a:prstGeom prst="rect">
            <a:avLst/>
          </a:prstGeom>
        </p:spPr>
      </p:pic>
      <p:pic>
        <p:nvPicPr>
          <p:cNvPr id="3" name="Picture 2" descr="COND.dc3.22jun.fire08.03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9259" r="14127" b="7037"/>
          <a:stretch/>
        </p:blipFill>
        <p:spPr>
          <a:xfrm>
            <a:off x="4724400" y="2057400"/>
            <a:ext cx="3894798" cy="3886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240612">
            <a:off x="1436230" y="4066113"/>
            <a:ext cx="5738508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 Results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Not Attribute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26566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.CloudDropletNumber-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9100"/>
            <a:ext cx="3581400" cy="3327521"/>
          </a:xfrm>
          <a:prstGeom prst="rect">
            <a:avLst/>
          </a:prstGeom>
        </p:spPr>
      </p:pic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4421188" y="1265238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276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Impact on Cloud Droplet Number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5" name="Picture 4" descr="y.CloudDropletNumber-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89100"/>
            <a:ext cx="3575272" cy="3324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787400"/>
            <a:ext cx="7824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Vertical profiles are averaged temporally over each convective core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13081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AVERAGE Droplet Number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13081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MAXIMUM Droplet Number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112117"/>
            <a:ext cx="8534400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Both convective cores impacted by smoke aerosols, but the direct impact on Core-1 is significantly greater.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Cloud droplet number concentrations are much greater with smoke plume influence, with maximum impact at mid- to upper-levels where smoke plume is most concentrated.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9396" y="1988270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9602" y="2241192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Core-1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6023" y="3693155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6920" y="1988270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126" y="2241192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Core-1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8236" y="3674085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4624563"/>
            <a:ext cx="80653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Solid: with smoke emissions			Dashed: no smoke emissions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20240612">
            <a:off x="2829049" y="2665836"/>
            <a:ext cx="31890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 Results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Not Attribute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56639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276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Impact on Cloud Ice Number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14400"/>
            <a:ext cx="7824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Vertical profiles are averaged temporally over each convective core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1524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AVERAGE Cloud Ice Number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1524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MAXIMUM Cloud Ice Number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5352191"/>
            <a:ext cx="8534400" cy="1323439"/>
          </a:xfrm>
          <a:prstGeom prst="rect">
            <a:avLst/>
          </a:prstGeom>
          <a:solidFill>
            <a:srgbClr val="FDEADA"/>
          </a:solidFill>
          <a:ln w="28575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Both convective cores impacted by smoke aerosols, but the direct impact on Core-1 is significantly greater.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Cloud ice number concentrations are much greater with smoke plume influence.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 descr="y.PristineIceNumber-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3581400" cy="3330668"/>
          </a:xfrm>
          <a:prstGeom prst="rect">
            <a:avLst/>
          </a:prstGeom>
        </p:spPr>
      </p:pic>
      <p:pic>
        <p:nvPicPr>
          <p:cNvPr id="4" name="Picture 3" descr="y.PristineIceNumber-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05000"/>
            <a:ext cx="3569536" cy="3319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1956" y="2202732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162" y="2455654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Core-1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3272" y="3888547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9480" y="2202732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686" y="2455654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Core-1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0796" y="3888547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819961"/>
            <a:ext cx="80653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Solid: with smoke emissions			Dashed: no smoke emissions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20240612">
            <a:off x="2970148" y="3149463"/>
            <a:ext cx="31890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 Results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Not Attribute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9310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2760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Convective Updrafts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914400"/>
            <a:ext cx="7824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Vertical profiles are averaged temporally over each convective core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1524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AVERAGE Updraft Speed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1524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% Difference (Fire – </a:t>
            </a:r>
            <a:r>
              <a:rPr lang="en-US" sz="2000" dirty="0" err="1" smtClean="0">
                <a:latin typeface="Arial"/>
                <a:cs typeface="Arial"/>
              </a:rPr>
              <a:t>NoFire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600" y="5428772"/>
            <a:ext cx="8686800" cy="707886"/>
          </a:xfrm>
          <a:prstGeom prst="rect">
            <a:avLst/>
          </a:prstGeom>
          <a:solidFill>
            <a:srgbClr val="FDEADA"/>
          </a:solidFill>
          <a:ln w="28575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Stronger updrafts throughout the column in Core-1 (direct smoke core)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Arial"/>
                <a:cs typeface="Arial"/>
              </a:rPr>
              <a:t>Weaker updrafts throughout the column in Core-2 (non-smoke core)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3" name="Picture 2" descr="y.Vert-UpdraftSpeed-M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3535931" cy="3285037"/>
          </a:xfrm>
          <a:prstGeom prst="rect">
            <a:avLst/>
          </a:prstGeom>
        </p:spPr>
      </p:pic>
      <p:pic>
        <p:nvPicPr>
          <p:cNvPr id="5" name="Picture 4" descr="y.Vert-UpdraftSpeed-MeanPctDi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05000"/>
            <a:ext cx="3581400" cy="332413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7086600" y="2044700"/>
            <a:ext cx="0" cy="2362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701956" y="2202732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1837" y="3519215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Core-1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0690" y="3888547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1719" y="2868967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2232" y="3254899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Core-1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 rot="20240612">
            <a:off x="2938440" y="3147177"/>
            <a:ext cx="31890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 Results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Not Attribute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58047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24753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Deep Convective Clouds and Chemistry (DC3) 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Field Campaign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7200" y="1261839"/>
            <a:ext cx="76581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 eaLnBrk="0" hangingPunct="0">
              <a:spcBef>
                <a:spcPts val="600"/>
              </a:spcBef>
              <a:defRPr/>
            </a:pPr>
            <a:r>
              <a:rPr lang="en-US" sz="2400" b="1" i="1" dirty="0" smtClean="0">
                <a:ea typeface="ＭＳ Ｐゴシック" pitchFamily="34" charset="-128"/>
              </a:rPr>
              <a:t>When:   May – June 2012</a:t>
            </a:r>
          </a:p>
          <a:p>
            <a:pPr marL="514350" indent="-514350" eaLnBrk="0" hangingPunct="0">
              <a:spcBef>
                <a:spcPts val="600"/>
              </a:spcBef>
              <a:defRPr/>
            </a:pPr>
            <a:r>
              <a:rPr lang="en-US" sz="2400" b="1" i="1" dirty="0" smtClean="0">
                <a:ea typeface="ＭＳ Ｐゴシック" pitchFamily="34" charset="-128"/>
              </a:rPr>
              <a:t>Where: Based Salina, Kansas</a:t>
            </a:r>
          </a:p>
          <a:p>
            <a:pPr marL="1092200" eaLnBrk="0" hangingPunct="0">
              <a:spcBef>
                <a:spcPts val="600"/>
              </a:spcBef>
              <a:defRPr/>
            </a:pPr>
            <a:r>
              <a:rPr lang="en-US" sz="2400" b="1" i="1" dirty="0" smtClean="0">
                <a:ea typeface="ＭＳ Ｐゴシック" pitchFamily="34" charset="-128"/>
              </a:rPr>
              <a:t>Sampled storms in NE Colorado, W Texas to central Oklahoma, and N Alabama</a:t>
            </a:r>
            <a:endParaRPr lang="en-US" sz="2400" b="1" i="1" dirty="0">
              <a:ea typeface="ＭＳ Ｐゴシック" pitchFamily="34" charset="-128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7591"/>
            <a:ext cx="4714875" cy="3535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t="-927" b="489"/>
          <a:stretch/>
        </p:blipFill>
        <p:spPr>
          <a:xfrm>
            <a:off x="4712964" y="3771900"/>
            <a:ext cx="4431036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2760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Precipitation Rate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2" name="Picture 1" descr="y.TS-MeanPrecipR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41" y="1295784"/>
            <a:ext cx="4648200" cy="40843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51581" y="895674"/>
            <a:ext cx="508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Spatial average over each convective core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6340" y="1657845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Core-2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8859" y="2944560"/>
            <a:ext cx="126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Core-1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6459" y="3466292"/>
            <a:ext cx="1618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Solid: with fire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Dotted: no fire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7301" y="4477955"/>
            <a:ext cx="44430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0431" y="5009213"/>
            <a:ext cx="8153400" cy="1400383"/>
          </a:xfrm>
          <a:prstGeom prst="rect">
            <a:avLst/>
          </a:prstGeom>
          <a:solidFill>
            <a:srgbClr val="FDEADA"/>
          </a:solidFill>
          <a:ln w="28575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No </a:t>
            </a:r>
            <a:r>
              <a:rPr lang="en-US" sz="2000" dirty="0" smtClean="0">
                <a:latin typeface="Arial"/>
                <a:cs typeface="Arial"/>
              </a:rPr>
              <a:t>clear trend in fire aerosol impacts on precipitation rate.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Arial"/>
                <a:cs typeface="Arial"/>
                <a:sym typeface="Wingdings"/>
              </a:rPr>
              <a:t>I suspect that the increased cloud drop number did not grow large enough drops to be affect the riming process, and therefore precipitation (similar to shallow warm cloud depth)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1006" y="2027177"/>
            <a:ext cx="1898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Solid: with smoke emissions</a:t>
            </a:r>
          </a:p>
          <a:p>
            <a:endParaRPr lang="en-US" dirty="0" smtClean="0"/>
          </a:p>
          <a:p>
            <a:r>
              <a:rPr lang="en-US" dirty="0" smtClean="0"/>
              <a:t>Dashed: no smoke emissions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20240612">
            <a:off x="1885186" y="1504432"/>
            <a:ext cx="31890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 Results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 Not Attribute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8822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Summary of DC3 Case Study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842" y="909820"/>
            <a:ext cx="8737922" cy="4401205"/>
          </a:xfrm>
          <a:prstGeom prst="rect">
            <a:avLst/>
          </a:prstGeom>
          <a:solidFill>
            <a:srgbClr val="FDEADA"/>
          </a:solidFill>
          <a:ln w="28575" cmpd="sng"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WRF-</a:t>
            </a:r>
            <a:r>
              <a:rPr lang="en-US" sz="2000" dirty="0" err="1" smtClean="0">
                <a:latin typeface="Arial"/>
                <a:cs typeface="Arial"/>
              </a:rPr>
              <a:t>Chem</a:t>
            </a:r>
            <a:r>
              <a:rPr lang="en-US" sz="2000" dirty="0" smtClean="0">
                <a:latin typeface="Arial"/>
                <a:cs typeface="Arial"/>
              </a:rPr>
              <a:t> and RAMS model runs of the 22 June 2012 DC3 case where a thunderstorm ingested a smoke plume at ~7 km altitude</a:t>
            </a:r>
          </a:p>
          <a:p>
            <a:pPr marL="227013" indent="-227013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Meteorology-only simulations reasonably represent convection</a:t>
            </a:r>
          </a:p>
          <a:p>
            <a:pPr marL="227013" indent="-227013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WRF-tracer simulation shows </a:t>
            </a:r>
          </a:p>
          <a:p>
            <a:pPr marL="684213" lvl="1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“smoke tracer” at 7 km is transported into storm</a:t>
            </a:r>
          </a:p>
          <a:p>
            <a:pPr marL="684213" lvl="1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Most of air in outflow from altitudes </a:t>
            </a:r>
            <a:r>
              <a:rPr lang="en-US" sz="2000" dirty="0">
                <a:latin typeface="Arial"/>
                <a:cs typeface="Arial"/>
              </a:rPr>
              <a:t>at and below 5 km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pPr marL="227013" indent="-227013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RAMS simulations show interaction between smoke and thunderstorm </a:t>
            </a:r>
            <a:endParaRPr lang="en-US" sz="2000" dirty="0">
              <a:solidFill>
                <a:srgbClr val="FFFF00"/>
              </a:solidFill>
              <a:latin typeface="Arial"/>
              <a:cs typeface="Arial"/>
              <a:sym typeface="Wingdings"/>
            </a:endParaRPr>
          </a:p>
          <a:p>
            <a:pPr marL="227013" indent="-227013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 Storm ingesting smoke plume produced</a:t>
            </a:r>
            <a:endParaRPr lang="en-US" sz="2000" dirty="0">
              <a:solidFill>
                <a:srgbClr val="0000FF"/>
              </a:solidFill>
              <a:latin typeface="Arial"/>
              <a:cs typeface="Arial"/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more cloud drops, more cloud ice, stronger updrafts, but similar precipitation rate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c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ompared to simulation without smoke aerosols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08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981" y="167481"/>
            <a:ext cx="8579385" cy="1049964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Goals of the Deep Convective Clouds and Chemistry (DC3) Field Campaign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38" y="1414644"/>
            <a:ext cx="8229600" cy="1690414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400" b="1" i="1" dirty="0">
                <a:ea typeface="ＭＳ Ｐゴシック" pitchFamily="34" charset="-128"/>
              </a:rPr>
              <a:t>To characterize thunderstorms and how they process chemical compounds that are ingested into the </a:t>
            </a:r>
            <a:r>
              <a:rPr lang="en-US" sz="2400" b="1" i="1" dirty="0" smtClean="0">
                <a:ea typeface="ＭＳ Ｐゴシック" pitchFamily="34" charset="-128"/>
              </a:rPr>
              <a:t>storm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(transport, scavenging, lightning, production of </a:t>
            </a:r>
            <a:r>
              <a:rPr lang="en-US" sz="2400" dirty="0" err="1" smtClean="0">
                <a:solidFill>
                  <a:srgbClr val="FF0000"/>
                </a:solidFill>
                <a:ea typeface="ＭＳ Ｐゴシック" pitchFamily="34" charset="-128"/>
              </a:rPr>
              <a:t>NOx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from lightning, chemistry)</a:t>
            </a:r>
            <a:endParaRPr lang="en-US" sz="2400" i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944"/>
          <a:stretch/>
        </p:blipFill>
        <p:spPr>
          <a:xfrm>
            <a:off x="4212890" y="2960230"/>
            <a:ext cx="4931109" cy="389777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95982" y="3105058"/>
            <a:ext cx="3916908" cy="3422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en-US" sz="2400" b="1" i="1" dirty="0" smtClean="0">
                <a:ea typeface="ＭＳ Ｐゴシック" pitchFamily="34" charset="-128"/>
              </a:rPr>
              <a:t>To learn how the air that exits the storm in the upper troposphere (UT) changes chemically during the next day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(chemical aging)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7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22 June 2012 DC3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Case 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273" y="909820"/>
            <a:ext cx="6438727" cy="522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6" name="TextBox 65"/>
          <p:cNvSpPr txBox="1"/>
          <p:nvPr/>
        </p:nvSpPr>
        <p:spPr>
          <a:xfrm>
            <a:off x="5345650" y="6491940"/>
            <a:ext cx="3341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From </a:t>
            </a:r>
            <a:r>
              <a:rPr lang="en-US" sz="1600" dirty="0" err="1" smtClean="0">
                <a:latin typeface="Arial"/>
                <a:cs typeface="Arial"/>
              </a:rPr>
              <a:t>Apel</a:t>
            </a:r>
            <a:r>
              <a:rPr lang="en-US" sz="1600" dirty="0" smtClean="0">
                <a:latin typeface="Arial"/>
                <a:cs typeface="Arial"/>
              </a:rPr>
              <a:t> et al. (2015) JGR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9396" y="1233211"/>
            <a:ext cx="2185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22:00 UTC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039396" y="2965813"/>
            <a:ext cx="2185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00:15 UTC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39396" y="4713184"/>
            <a:ext cx="2185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01:45 UTC</a:t>
            </a:r>
          </a:p>
          <a:p>
            <a:endParaRPr lang="en-US" sz="2000" dirty="0" smtClean="0"/>
          </a:p>
          <a:p>
            <a:r>
              <a:rPr lang="en-US" sz="2000" dirty="0" smtClean="0"/>
              <a:t>7:45 pm LT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97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13728"/>
            <a:ext cx="8229600" cy="7960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"/>
                <a:cs typeface="Arial"/>
              </a:rPr>
              <a:t>22 June 2012 DC3 Case 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019" y="1050554"/>
            <a:ext cx="76036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see movie of radar reflectivity of this case along with flight tracks of NASA DC-8 and NCAR GV aircraft, go to the following link:</a:t>
            </a:r>
          </a:p>
          <a:p>
            <a:r>
              <a:rPr lang="en-US" sz="2400" dirty="0">
                <a:hlinkClick r:id="rId2"/>
              </a:rPr>
              <a:t>http://catalog.eol.ucar.edu/dc3_2012/research/nexrad/20120622/research.NEXRAD.2012062200.</a:t>
            </a:r>
            <a:r>
              <a:rPr lang="en-US" sz="2400" dirty="0" smtClean="0">
                <a:hlinkClick r:id="rId2"/>
              </a:rPr>
              <a:t>flight_track_movie.mov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/>
              <a:t>DC3 data can be found from the following webpage:</a:t>
            </a:r>
          </a:p>
          <a:p>
            <a:r>
              <a:rPr lang="en-US" sz="2400" dirty="0">
                <a:hlinkClick r:id="rId3"/>
              </a:rPr>
              <a:t>https://www.eol.ucar.edu/field_projects/</a:t>
            </a:r>
            <a:r>
              <a:rPr lang="en-US" sz="2400" dirty="0" smtClean="0">
                <a:hlinkClick r:id="rId3"/>
              </a:rPr>
              <a:t>dc3</a:t>
            </a:r>
            <a:r>
              <a:rPr lang="en-US" sz="2400" dirty="0" smtClean="0"/>
              <a:t> </a:t>
            </a:r>
          </a:p>
          <a:p>
            <a:endParaRPr lang="en-US" sz="2400" dirty="0"/>
          </a:p>
          <a:p>
            <a:r>
              <a:rPr lang="en-US" sz="2400" dirty="0" smtClean="0"/>
              <a:t>Science highlights can be found here:</a:t>
            </a:r>
          </a:p>
          <a:p>
            <a:r>
              <a:rPr lang="en-US" sz="2400" dirty="0">
                <a:hlinkClick r:id="rId4"/>
              </a:rPr>
              <a:t>https://www2.acom.ucar.edu/</a:t>
            </a:r>
            <a:r>
              <a:rPr lang="en-US" sz="2400" dirty="0" smtClean="0">
                <a:hlinkClick r:id="rId4"/>
              </a:rPr>
              <a:t>dc3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70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22 June 2012 DC3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Case 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5" name="Picture 4" descr="Screen Shot 2015-03-09 at 1.1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216279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0668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Smoke Plumes Removed from Data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" name="Picture 6" descr="Screen Shot 2015-03-09 at 1.22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329430" cy="3662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1066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Including Smoke Plumes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334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SMPS measures aerosol concentration in the 10-340 nm size range.</a:t>
            </a:r>
          </a:p>
          <a:p>
            <a:r>
              <a:rPr lang="en-US" dirty="0" smtClean="0">
                <a:latin typeface="Arial"/>
                <a:cs typeface="Arial"/>
              </a:rPr>
              <a:t>Maximum concentrations ~ 10,000/cm</a:t>
            </a:r>
            <a:r>
              <a:rPr lang="en-US" baseline="30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at ~7 km MSL.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083466"/>
            <a:ext cx="8458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4163" indent="-284163"/>
            <a:r>
              <a:rPr lang="en-US" dirty="0" smtClean="0">
                <a:latin typeface="Arial"/>
                <a:cs typeface="Arial"/>
                <a:sym typeface="Wingdings"/>
              </a:rPr>
              <a:t> This case provides a unique opportunity to examine the effect of aerosols ingested into a storm at an elevated altitude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34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7"/>
            <a:ext cx="8229600" cy="106955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Modeling the 22 June 2012 DC3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Case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Objectives of Study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96161" y="1856436"/>
            <a:ext cx="1800839" cy="966683"/>
          </a:xfrm>
          <a:prstGeom prst="round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96161" y="3278791"/>
            <a:ext cx="1800839" cy="966683"/>
          </a:xfrm>
          <a:prstGeom prst="round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96161" y="4748534"/>
            <a:ext cx="1800839" cy="966683"/>
          </a:xfrm>
          <a:prstGeom prst="round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16167" y="1856436"/>
            <a:ext cx="1800839" cy="966683"/>
          </a:xfrm>
          <a:prstGeom prst="round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716167" y="4748534"/>
            <a:ext cx="1800839" cy="966683"/>
          </a:xfrm>
          <a:prstGeom prst="round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8854" y="2140754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WRF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854" y="3591542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WRF-Tracer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854" y="5041566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WRF-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8860" y="2150713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RAMS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48860" y="5051525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RAMS-smoke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>
            <a:stCxn id="5" idx="2"/>
            <a:endCxn id="9" idx="0"/>
          </p:cNvCxnSpPr>
          <p:nvPr/>
        </p:nvCxnSpPr>
        <p:spPr>
          <a:xfrm>
            <a:off x="1696581" y="2823119"/>
            <a:ext cx="0" cy="455672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2"/>
          </p:cNvCxnSpPr>
          <p:nvPr/>
        </p:nvCxnSpPr>
        <p:spPr>
          <a:xfrm>
            <a:off x="1696581" y="4245474"/>
            <a:ext cx="0" cy="503060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0"/>
          </p:cNvCxnSpPr>
          <p:nvPr/>
        </p:nvCxnSpPr>
        <p:spPr>
          <a:xfrm>
            <a:off x="4616587" y="2823119"/>
            <a:ext cx="0" cy="1925415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49369" y="1807456"/>
            <a:ext cx="2360048" cy="1015663"/>
          </a:xfrm>
          <a:prstGeom prst="rect">
            <a:avLst/>
          </a:prstGeom>
          <a:noFill/>
          <a:ln w="28575" cmpd="sng">
            <a:solidFill>
              <a:srgbClr val="604A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Does model represent storm well?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549369" y="3089247"/>
            <a:ext cx="2360048" cy="1631216"/>
          </a:xfrm>
          <a:prstGeom prst="rect">
            <a:avLst/>
          </a:prstGeom>
          <a:noFill/>
          <a:ln w="28575" cmpd="sng">
            <a:solidFill>
              <a:srgbClr val="604A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Does smoky air get into storm?</a:t>
            </a:r>
          </a:p>
          <a:p>
            <a:pPr algn="ctr"/>
            <a:r>
              <a:rPr lang="en-US" sz="2000" dirty="0" smtClean="0"/>
              <a:t>Where does the outflow air come from?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49369" y="4974458"/>
            <a:ext cx="2360048" cy="707886"/>
          </a:xfrm>
          <a:prstGeom prst="rect">
            <a:avLst/>
          </a:prstGeom>
          <a:noFill/>
          <a:ln w="28575" cmpd="sng">
            <a:solidFill>
              <a:srgbClr val="604A7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 aerosols affect storm properties?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78270" y="6017435"/>
            <a:ext cx="6479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One of first times aerosol-cloud interactions will be examined with 2 models addressing the same case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37235" y="1674810"/>
            <a:ext cx="5861090" cy="4190707"/>
            <a:chOff x="237235" y="1674810"/>
            <a:chExt cx="5861090" cy="4190707"/>
          </a:xfrm>
        </p:grpSpPr>
        <p:sp>
          <p:nvSpPr>
            <p:cNvPr id="4" name="Oval 3"/>
            <p:cNvSpPr/>
            <p:nvPr/>
          </p:nvSpPr>
          <p:spPr>
            <a:xfrm>
              <a:off x="279100" y="1674810"/>
              <a:ext cx="5707586" cy="131193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37235" y="3089247"/>
              <a:ext cx="2930545" cy="131193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167780" y="4553582"/>
              <a:ext cx="2930545" cy="131193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368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Modeling the 22 June 2012 DC3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Case 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4349699" cy="4524316"/>
          </a:xfrm>
          <a:prstGeom prst="rect">
            <a:avLst/>
          </a:prstGeom>
          <a:noFill/>
          <a:ln w="28575" cmpd="sng">
            <a:solidFill>
              <a:srgbClr val="604A7B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WRF, WRF-tracer, WRF-</a:t>
            </a:r>
            <a:r>
              <a:rPr lang="en-US" u="sng" dirty="0" err="1" smtClean="0">
                <a:latin typeface="Arial"/>
                <a:cs typeface="Arial"/>
              </a:rPr>
              <a:t>Chem</a:t>
            </a:r>
            <a:endParaRPr lang="en-US" u="sng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3-grids: </a:t>
            </a:r>
            <a:r>
              <a:rPr lang="en-US" dirty="0" err="1" smtClean="0">
                <a:latin typeface="Arial"/>
                <a:cs typeface="Arial"/>
              </a:rPr>
              <a:t>Δx</a:t>
            </a:r>
            <a:r>
              <a:rPr lang="en-US" dirty="0" smtClean="0">
                <a:latin typeface="Arial"/>
                <a:cs typeface="Arial"/>
              </a:rPr>
              <a:t> = 15, 3, 1 km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        </a:t>
            </a:r>
            <a:r>
              <a:rPr lang="en-US" dirty="0" err="1" smtClean="0">
                <a:latin typeface="Arial"/>
                <a:cs typeface="Arial"/>
              </a:rPr>
              <a:t>Δz</a:t>
            </a:r>
            <a:r>
              <a:rPr lang="en-US" dirty="0" smtClean="0">
                <a:latin typeface="Arial"/>
                <a:cs typeface="Arial"/>
              </a:rPr>
              <a:t> = 50 m stretched to 250 m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Initialization: 12 km NAM at 1200 UTC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Cloud physics: Morrison double moment</a:t>
            </a: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Cu parameterization: </a:t>
            </a:r>
            <a:r>
              <a:rPr lang="en-US" dirty="0" err="1" smtClean="0">
                <a:latin typeface="Arial"/>
                <a:cs typeface="Arial"/>
              </a:rPr>
              <a:t>Grell-Freitas</a:t>
            </a:r>
            <a:r>
              <a:rPr lang="en-US" dirty="0" smtClean="0">
                <a:latin typeface="Arial"/>
                <a:cs typeface="Arial"/>
              </a:rPr>
              <a:t> in outer domain only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Nesting: 2-way for WRF and WRF-tracer</a:t>
            </a:r>
          </a:p>
          <a:p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            1-way for WRF-</a:t>
            </a:r>
            <a:r>
              <a:rPr lang="en-US" dirty="0" err="1" smtClean="0">
                <a:latin typeface="Arial"/>
                <a:cs typeface="Arial"/>
              </a:rPr>
              <a:t>Chem</a:t>
            </a:r>
            <a:r>
              <a:rPr lang="en-US" dirty="0" smtClean="0">
                <a:latin typeface="Arial"/>
                <a:cs typeface="Arial"/>
              </a:rPr>
              <a:t> run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0096" y="1066800"/>
            <a:ext cx="4329529" cy="4524316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RAMS (S. </a:t>
            </a:r>
            <a:r>
              <a:rPr lang="en-US" u="sng" dirty="0" err="1" smtClean="0">
                <a:latin typeface="Arial"/>
                <a:cs typeface="Arial"/>
              </a:rPr>
              <a:t>Saleeby</a:t>
            </a:r>
            <a:r>
              <a:rPr lang="en-US" u="sng" dirty="0" smtClean="0"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3-grids: </a:t>
            </a:r>
            <a:r>
              <a:rPr lang="en-US" dirty="0" err="1" smtClean="0">
                <a:latin typeface="Arial"/>
                <a:cs typeface="Arial"/>
              </a:rPr>
              <a:t>Δx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= </a:t>
            </a:r>
            <a:r>
              <a:rPr lang="en-US" dirty="0" smtClean="0">
                <a:latin typeface="Arial"/>
                <a:cs typeface="Arial"/>
              </a:rPr>
              <a:t>25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5, </a:t>
            </a:r>
            <a:r>
              <a:rPr lang="en-US" dirty="0">
                <a:latin typeface="Arial"/>
                <a:cs typeface="Arial"/>
              </a:rPr>
              <a:t>1 km</a:t>
            </a:r>
          </a:p>
          <a:p>
            <a:r>
              <a:rPr lang="en-US" dirty="0">
                <a:latin typeface="Arial"/>
                <a:cs typeface="Arial"/>
              </a:rPr>
              <a:t>             </a:t>
            </a:r>
            <a:r>
              <a:rPr lang="en-US" dirty="0" err="1" smtClean="0">
                <a:latin typeface="Arial"/>
                <a:cs typeface="Arial"/>
              </a:rPr>
              <a:t>Δz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= </a:t>
            </a:r>
            <a:r>
              <a:rPr lang="en-US" dirty="0" smtClean="0">
                <a:latin typeface="Arial"/>
                <a:cs typeface="Arial"/>
              </a:rPr>
              <a:t>75 </a:t>
            </a:r>
            <a:r>
              <a:rPr lang="en-US" dirty="0">
                <a:latin typeface="Arial"/>
                <a:cs typeface="Arial"/>
              </a:rPr>
              <a:t>m stretched to </a:t>
            </a:r>
            <a:r>
              <a:rPr lang="en-US" dirty="0" smtClean="0">
                <a:latin typeface="Arial"/>
                <a:cs typeface="Arial"/>
              </a:rPr>
              <a:t>500 </a:t>
            </a:r>
            <a:r>
              <a:rPr lang="en-US" dirty="0">
                <a:latin typeface="Arial"/>
                <a:cs typeface="Arial"/>
              </a:rPr>
              <a:t>m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Initialization: 12 km NAM at </a:t>
            </a:r>
            <a:r>
              <a:rPr lang="en-US" dirty="0" smtClean="0">
                <a:latin typeface="Arial"/>
                <a:cs typeface="Arial"/>
              </a:rPr>
              <a:t>1800 </a:t>
            </a:r>
            <a:r>
              <a:rPr lang="en-US" dirty="0">
                <a:latin typeface="Arial"/>
                <a:cs typeface="Arial"/>
              </a:rPr>
              <a:t>UTC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Cloud </a:t>
            </a:r>
            <a:r>
              <a:rPr lang="en-US" dirty="0" smtClean="0">
                <a:latin typeface="Arial"/>
                <a:cs typeface="Arial"/>
              </a:rPr>
              <a:t>physics</a:t>
            </a:r>
            <a:r>
              <a:rPr lang="en-US" dirty="0">
                <a:latin typeface="Arial" charset="0"/>
                <a:cs typeface="Arial" charset="0"/>
              </a:rPr>
              <a:t>: 2-moment, binned </a:t>
            </a:r>
            <a:r>
              <a:rPr lang="en-US" dirty="0" smtClean="0">
                <a:latin typeface="Arial" charset="0"/>
                <a:cs typeface="Arial" charset="0"/>
              </a:rPr>
              <a:t>riming</a:t>
            </a:r>
          </a:p>
          <a:p>
            <a:r>
              <a:rPr lang="en-US" dirty="0">
                <a:solidFill>
                  <a:srgbClr val="D9D9D9"/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Saleeby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and Cotton 2004;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Saleeby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and van den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Heever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2013)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Cu parameterization: </a:t>
            </a:r>
            <a:r>
              <a:rPr lang="en-US" dirty="0" err="1" smtClean="0">
                <a:latin typeface="Arial"/>
                <a:cs typeface="Arial"/>
              </a:rPr>
              <a:t>Kain</a:t>
            </a:r>
            <a:r>
              <a:rPr lang="en-US" dirty="0" smtClean="0">
                <a:latin typeface="Arial"/>
                <a:cs typeface="Arial"/>
              </a:rPr>
              <a:t>-Fritsch in outer domain only</a:t>
            </a: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Nesting: 2-</a:t>
            </a:r>
            <a:r>
              <a:rPr lang="en-US" dirty="0" smtClean="0">
                <a:latin typeface="Arial"/>
                <a:cs typeface="Arial"/>
              </a:rPr>
              <a:t>way</a:t>
            </a:r>
          </a:p>
          <a:p>
            <a:endParaRPr lang="en-US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26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728"/>
            <a:ext cx="8229600" cy="79609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Modeling the 22 June 2012 DC3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>
                <a:latin typeface="Arial"/>
                <a:cs typeface="Arial"/>
              </a:rPr>
              <a:t>Case  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4349699" cy="646331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"/>
                <a:cs typeface="Arial"/>
              </a:rPr>
              <a:t>WRF, WRF-tracer, WRF-</a:t>
            </a:r>
            <a:r>
              <a:rPr lang="en-US" u="sng" dirty="0" err="1" smtClean="0">
                <a:latin typeface="Arial"/>
                <a:cs typeface="Arial"/>
              </a:rPr>
              <a:t>Chem</a:t>
            </a:r>
            <a:endParaRPr lang="en-US" u="sng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0096" y="1066800"/>
            <a:ext cx="4329529" cy="646331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Arial"/>
                <a:cs typeface="Arial"/>
              </a:rPr>
              <a:t>RAMS (S. </a:t>
            </a:r>
            <a:r>
              <a:rPr lang="en-US" u="sng" dirty="0" err="1" smtClean="0">
                <a:latin typeface="Arial"/>
                <a:cs typeface="Arial"/>
              </a:rPr>
              <a:t>Saleeby</a:t>
            </a:r>
            <a:r>
              <a:rPr lang="en-US" u="sng" dirty="0" smtClean="0"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gridsetup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4075" r="7407" b="7036"/>
          <a:stretch/>
        </p:blipFill>
        <p:spPr>
          <a:xfrm>
            <a:off x="5284968" y="1805646"/>
            <a:ext cx="3331519" cy="3476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858" y="5449439"/>
            <a:ext cx="338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Δx</a:t>
            </a:r>
            <a:r>
              <a:rPr lang="en-US" dirty="0" smtClean="0">
                <a:latin typeface="Arial"/>
                <a:cs typeface="Arial"/>
              </a:rPr>
              <a:t>: 15 km, 3 km, 1 km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3117" y="5449439"/>
            <a:ext cx="338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Δx</a:t>
            </a:r>
            <a:r>
              <a:rPr lang="en-US" dirty="0" smtClean="0">
                <a:latin typeface="Arial"/>
                <a:cs typeface="Arial"/>
              </a:rPr>
              <a:t>: 25 km, 5 km, 1 km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wps_show_3domain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6558" r="12736" b="6792"/>
          <a:stretch/>
        </p:blipFill>
        <p:spPr>
          <a:xfrm rot="16200000">
            <a:off x="739653" y="1223062"/>
            <a:ext cx="3471698" cy="46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9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1493</Words>
  <Application>Microsoft Macintosh PowerPoint</Application>
  <PresentationFormat>On-screen Show (4:3)</PresentationFormat>
  <Paragraphs>251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Wildfire Smoke Plume and Thunderstorm 22 June 2012 DC3 Case</vt:lpstr>
      <vt:lpstr>Deep Convective Clouds and Chemistry (DC3)  Field Campaign</vt:lpstr>
      <vt:lpstr>Goals of the Deep Convective Clouds and Chemistry (DC3) Field Campaign</vt:lpstr>
      <vt:lpstr>22 June 2012 DC3 Case  </vt:lpstr>
      <vt:lpstr>PowerPoint Presentation</vt:lpstr>
      <vt:lpstr>22 June 2012 DC3 Case  </vt:lpstr>
      <vt:lpstr>Modeling the 22 June 2012 DC3 Case Objectives of Study  </vt:lpstr>
      <vt:lpstr>Modeling the 22 June 2012 DC3 Case  </vt:lpstr>
      <vt:lpstr>Modeling the 22 June 2012 DC3 Case  </vt:lpstr>
      <vt:lpstr>Do WRF and RAMS represent storms well? </vt:lpstr>
      <vt:lpstr>Does smoky air at 7 km get into storm?</vt:lpstr>
      <vt:lpstr>Where does the outflow air come from? Passive tracers each 1-km altitude</vt:lpstr>
      <vt:lpstr>Simulations with Aerosols (WRF-Chem and RAMS)</vt:lpstr>
      <vt:lpstr>Simulations with Aerosols (RAMS)</vt:lpstr>
      <vt:lpstr>Simulations with Aerosols (RAMS)</vt:lpstr>
      <vt:lpstr>Meteorology agrees well with observations</vt:lpstr>
      <vt:lpstr>Impact on Cloud Droplet Number</vt:lpstr>
      <vt:lpstr>Impact on Cloud Ice Number</vt:lpstr>
      <vt:lpstr>Convective Updrafts</vt:lpstr>
      <vt:lpstr>Precipitation Rate</vt:lpstr>
      <vt:lpstr>Summary of DC3 Case Study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Wildfire Smoke Plume and Thunderstorm 22 June 2012 DC3 Case</dc:title>
  <dc:creator>Mary Barth</dc:creator>
  <cp:lastModifiedBy>Mary Barth</cp:lastModifiedBy>
  <cp:revision>1</cp:revision>
  <dcterms:created xsi:type="dcterms:W3CDTF">2016-10-25T15:16:30Z</dcterms:created>
  <dcterms:modified xsi:type="dcterms:W3CDTF">2016-10-25T15:23:54Z</dcterms:modified>
</cp:coreProperties>
</file>