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22"/>
  </p:notesMasterIdLst>
  <p:sldIdLst>
    <p:sldId id="257" r:id="rId4"/>
    <p:sldId id="258" r:id="rId5"/>
    <p:sldId id="272" r:id="rId6"/>
    <p:sldId id="283" r:id="rId7"/>
    <p:sldId id="275" r:id="rId8"/>
    <p:sldId id="276" r:id="rId9"/>
    <p:sldId id="284" r:id="rId10"/>
    <p:sldId id="282" r:id="rId11"/>
    <p:sldId id="273" r:id="rId12"/>
    <p:sldId id="277" r:id="rId13"/>
    <p:sldId id="278" r:id="rId14"/>
    <p:sldId id="274" r:id="rId15"/>
    <p:sldId id="279" r:id="rId16"/>
    <p:sldId id="285" r:id="rId17"/>
    <p:sldId id="280" r:id="rId18"/>
    <p:sldId id="281" r:id="rId19"/>
    <p:sldId id="286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90" d="100"/>
          <a:sy n="90" d="100"/>
        </p:scale>
        <p:origin x="-1120" y="-112"/>
      </p:cViewPr>
      <p:guideLst>
        <p:guide orient="horz" pos="672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Final!$B$1</c:f>
              <c:strCache>
                <c:ptCount val="1"/>
                <c:pt idx="0">
                  <c:v>sigma</c:v>
                </c:pt>
              </c:strCache>
            </c:strRef>
          </c:tx>
          <c:cat>
            <c:numRef>
              <c:f>Final!$A$2:$A$44</c:f>
              <c:numCache>
                <c:formatCode>General</c:formatCode>
                <c:ptCount val="4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</c:numCache>
            </c:numRef>
          </c:cat>
          <c:val>
            <c:numRef>
              <c:f>Final!$B$2:$B$44</c:f>
              <c:numCache>
                <c:formatCode>General</c:formatCode>
                <c:ptCount val="43"/>
                <c:pt idx="0">
                  <c:v>1.0</c:v>
                </c:pt>
                <c:pt idx="1">
                  <c:v>0.999</c:v>
                </c:pt>
                <c:pt idx="2">
                  <c:v>0.996</c:v>
                </c:pt>
                <c:pt idx="3">
                  <c:v>0.992</c:v>
                </c:pt>
                <c:pt idx="4">
                  <c:v>0.985</c:v>
                </c:pt>
                <c:pt idx="5">
                  <c:v>0.975</c:v>
                </c:pt>
                <c:pt idx="6">
                  <c:v>0.963</c:v>
                </c:pt>
                <c:pt idx="7">
                  <c:v>0.949</c:v>
                </c:pt>
                <c:pt idx="8">
                  <c:v>0.932</c:v>
                </c:pt>
                <c:pt idx="9">
                  <c:v>0.913</c:v>
                </c:pt>
                <c:pt idx="10">
                  <c:v>0.891</c:v>
                </c:pt>
                <c:pt idx="11">
                  <c:v>0.864</c:v>
                </c:pt>
                <c:pt idx="12">
                  <c:v>0.843</c:v>
                </c:pt>
                <c:pt idx="13">
                  <c:v>0.824</c:v>
                </c:pt>
                <c:pt idx="14">
                  <c:v>0.808</c:v>
                </c:pt>
                <c:pt idx="15">
                  <c:v>0.793</c:v>
                </c:pt>
                <c:pt idx="16">
                  <c:v>0.783</c:v>
                </c:pt>
                <c:pt idx="17">
                  <c:v>0.773</c:v>
                </c:pt>
                <c:pt idx="18">
                  <c:v>0.758</c:v>
                </c:pt>
                <c:pt idx="19">
                  <c:v>0.739</c:v>
                </c:pt>
                <c:pt idx="20">
                  <c:v>0.711</c:v>
                </c:pt>
                <c:pt idx="21">
                  <c:v>0.666</c:v>
                </c:pt>
                <c:pt idx="22">
                  <c:v>0.599</c:v>
                </c:pt>
                <c:pt idx="23">
                  <c:v>0.53</c:v>
                </c:pt>
                <c:pt idx="24">
                  <c:v>0.465</c:v>
                </c:pt>
                <c:pt idx="25">
                  <c:v>0.406</c:v>
                </c:pt>
                <c:pt idx="26">
                  <c:v>0.354</c:v>
                </c:pt>
                <c:pt idx="27">
                  <c:v>0.322</c:v>
                </c:pt>
                <c:pt idx="28">
                  <c:v>0.297</c:v>
                </c:pt>
                <c:pt idx="29">
                  <c:v>0.278</c:v>
                </c:pt>
                <c:pt idx="30">
                  <c:v>0.262</c:v>
                </c:pt>
                <c:pt idx="31">
                  <c:v>0.249</c:v>
                </c:pt>
                <c:pt idx="32">
                  <c:v>0.238</c:v>
                </c:pt>
                <c:pt idx="33">
                  <c:v>0.228</c:v>
                </c:pt>
                <c:pt idx="34">
                  <c:v>0.216</c:v>
                </c:pt>
                <c:pt idx="35">
                  <c:v>0.2</c:v>
                </c:pt>
                <c:pt idx="36">
                  <c:v>0.178</c:v>
                </c:pt>
                <c:pt idx="37">
                  <c:v>0.152</c:v>
                </c:pt>
                <c:pt idx="38">
                  <c:v>0.121</c:v>
                </c:pt>
                <c:pt idx="39">
                  <c:v>0.09</c:v>
                </c:pt>
                <c:pt idx="40">
                  <c:v>0.059</c:v>
                </c:pt>
                <c:pt idx="41">
                  <c:v>0.028</c:v>
                </c:pt>
                <c:pt idx="4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673624"/>
        <c:axId val="-2132927352"/>
      </c:lineChart>
      <c:lineChart>
        <c:grouping val="standard"/>
        <c:varyColors val="0"/>
        <c:ser>
          <c:idx val="0"/>
          <c:order val="1"/>
          <c:tx>
            <c:strRef>
              <c:f>Final!$F$1</c:f>
              <c:strCache>
                <c:ptCount val="1"/>
                <c:pt idx="0">
                  <c:v>Alt_m</c:v>
                </c:pt>
              </c:strCache>
            </c:strRef>
          </c:tx>
          <c:cat>
            <c:numRef>
              <c:f>Final!$A$2:$A$44</c:f>
              <c:numCache>
                <c:formatCode>General</c:formatCode>
                <c:ptCount val="4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</c:numCache>
            </c:numRef>
          </c:cat>
          <c:val>
            <c:numRef>
              <c:f>Final!$F$2:$F$44</c:f>
              <c:numCache>
                <c:formatCode>General</c:formatCode>
                <c:ptCount val="43"/>
                <c:pt idx="0">
                  <c:v>4.008274175706527</c:v>
                </c:pt>
                <c:pt idx="1">
                  <c:v>20.05682152918755</c:v>
                </c:pt>
                <c:pt idx="2">
                  <c:v>48.20146996236647</c:v>
                </c:pt>
                <c:pt idx="3">
                  <c:v>92.58324124105834</c:v>
                </c:pt>
                <c:pt idx="4">
                  <c:v>161.5483797678693</c:v>
                </c:pt>
                <c:pt idx="5">
                  <c:v>251.4834945087102</c:v>
                </c:pt>
                <c:pt idx="6">
                  <c:v>358.7877102129922</c:v>
                </c:pt>
                <c:pt idx="7">
                  <c:v>488.2019554372258</c:v>
                </c:pt>
                <c:pt idx="8">
                  <c:v>640.5597140312284</c:v>
                </c:pt>
                <c:pt idx="9">
                  <c:v>816.8794297599684</c:v>
                </c:pt>
                <c:pt idx="10">
                  <c:v>1031.673709594289</c:v>
                </c:pt>
                <c:pt idx="11">
                  <c:v>1246.57681988206</c:v>
                </c:pt>
                <c:pt idx="12">
                  <c:v>1429.21526614564</c:v>
                </c:pt>
                <c:pt idx="13">
                  <c:v>1591.78493111723</c:v>
                </c:pt>
                <c:pt idx="14">
                  <c:v>1738.007010992267</c:v>
                </c:pt>
                <c:pt idx="15">
                  <c:v>1857.504590604991</c:v>
                </c:pt>
                <c:pt idx="16">
                  <c:v>1954.143910909132</c:v>
                </c:pt>
                <c:pt idx="17">
                  <c:v>2076.277969798338</c:v>
                </c:pt>
                <c:pt idx="18">
                  <c:v>2244.830698604955</c:v>
                </c:pt>
                <c:pt idx="19">
                  <c:v>2482.669045828443</c:v>
                </c:pt>
                <c:pt idx="20">
                  <c:v>2863.895047560492</c:v>
                </c:pt>
                <c:pt idx="21">
                  <c:v>3479.496257110221</c:v>
                </c:pt>
                <c:pt idx="22">
                  <c:v>4284.439239894958</c:v>
                </c:pt>
                <c:pt idx="23">
                  <c:v>5151.246806961298</c:v>
                </c:pt>
                <c:pt idx="24">
                  <c:v>6033.323050025878</c:v>
                </c:pt>
                <c:pt idx="25">
                  <c:v>6903.708862495466</c:v>
                </c:pt>
                <c:pt idx="26">
                  <c:v>7624.78906682162</c:v>
                </c:pt>
                <c:pt idx="27">
                  <c:v>8150.799769326139</c:v>
                </c:pt>
                <c:pt idx="28">
                  <c:v>8580.329062734335</c:v>
                </c:pt>
                <c:pt idx="29">
                  <c:v>8938.407925149275</c:v>
                </c:pt>
                <c:pt idx="30">
                  <c:v>9247.2469527518</c:v>
                </c:pt>
                <c:pt idx="31">
                  <c:v>9511.889636695447</c:v>
                </c:pt>
                <c:pt idx="32">
                  <c:v>9750.69129882283</c:v>
                </c:pt>
                <c:pt idx="33">
                  <c:v>10008.63385363262</c:v>
                </c:pt>
                <c:pt idx="34">
                  <c:v>10349.34407652924</c:v>
                </c:pt>
                <c:pt idx="35">
                  <c:v>10836.3458219567</c:v>
                </c:pt>
                <c:pt idx="36">
                  <c:v>11498.09873139376</c:v>
                </c:pt>
                <c:pt idx="37">
                  <c:v>12365.84940226194</c:v>
                </c:pt>
                <c:pt idx="38">
                  <c:v>13440.013003739</c:v>
                </c:pt>
                <c:pt idx="39">
                  <c:v>14701.74579126505</c:v>
                </c:pt>
                <c:pt idx="40">
                  <c:v>16245.07931175913</c:v>
                </c:pt>
                <c:pt idx="41">
                  <c:v>18152.40692601036</c:v>
                </c:pt>
                <c:pt idx="42">
                  <c:v>22402.60687681975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471064"/>
        <c:axId val="2073299128"/>
      </c:lineChart>
      <c:catAx>
        <c:axId val="-2133673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2927352"/>
        <c:crosses val="autoZero"/>
        <c:auto val="1"/>
        <c:lblAlgn val="ctr"/>
        <c:lblOffset val="100"/>
        <c:tickLblSkip val="4"/>
        <c:noMultiLvlLbl val="0"/>
      </c:catAx>
      <c:valAx>
        <c:axId val="-2132927352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73624"/>
        <c:crosses val="autoZero"/>
        <c:crossBetween val="between"/>
      </c:valAx>
      <c:catAx>
        <c:axId val="2117471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3299128"/>
        <c:crosses val="autoZero"/>
        <c:auto val="1"/>
        <c:lblAlgn val="ctr"/>
        <c:lblOffset val="100"/>
        <c:noMultiLvlLbl val="0"/>
      </c:catAx>
      <c:valAx>
        <c:axId val="2073299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17471064"/>
        <c:crosses val="max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EF6D-67E2-4D30-8339-0B7C95B9DE84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4D928-1169-4480-AB63-196FEE43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^12 km domain</a:t>
            </a:r>
            <a:r>
              <a:rPr lang="en-US" baseline="0" dirty="0" smtClean="0"/>
              <a:t> is set a bit large to match National AQ Forecasting Capability for side-by-side verification.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79F7-E093-4D43-8BEE-3F1D18F93EE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29557" b="1602"/>
          <a:stretch/>
        </p:blipFill>
        <p:spPr>
          <a:xfrm>
            <a:off x="2971800" y="135904"/>
            <a:ext cx="3048000" cy="382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212104"/>
            <a:ext cx="946753" cy="321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6562"/>
            <a:ext cx="609600" cy="613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600" y="155581"/>
            <a:ext cx="681029" cy="45401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CEC-4CB9-412D-983B-2EBB6D8D3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8673-6FD9-4032-B0B3-C32A22EF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5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DB29F-1101-4570-BDE5-78D42631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B00-3C5C-4EC3-A147-C2C0D03FB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73A8-A380-4D8C-BCF5-1915877F9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ACEC-4CB9-412D-983B-2EBB6D8D3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8673-6FD9-4032-B0B3-C32A22EF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cd.ucar.edu/acresp/forecas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uc.noaa.gov/wrf/WG11_R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8" Type="http://schemas.openxmlformats.org/officeDocument/2006/relationships/image" Target="../media/image50.png"/><Relationship Id="rId9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39C447F-7DAB-4584-92E8-C3AB94449F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497557"/>
            <a:ext cx="8534400" cy="536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 smtClean="0">
                <a:solidFill>
                  <a:srgbClr val="1F497D"/>
                </a:solidFill>
              </a:rPr>
              <a:t>Meteorology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Forecast maps – NWS surface and NAM upper air; today and the next 3 days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NAM/MOS time series – Denver and Ft. Collins; today and next 3 days;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T, TD, WS, WD, RH, POP, Sky cover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BUFKIT – NAM – time series of cloud amount by altitude, </a:t>
            </a:r>
            <a:r>
              <a:rPr lang="en-US" sz="2000" b="1" dirty="0" err="1" smtClean="0">
                <a:solidFill>
                  <a:srgbClr val="1F497D"/>
                </a:solidFill>
              </a:rPr>
              <a:t>precip</a:t>
            </a:r>
            <a:r>
              <a:rPr lang="en-US" sz="2000" b="1" dirty="0" smtClean="0">
                <a:solidFill>
                  <a:srgbClr val="1F497D"/>
                </a:solidFill>
              </a:rPr>
              <a:t>, and PBLH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 – next 3 days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PBLH from NOAA/ARL WRF-ARW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Wind fields at several sigma levels from NOAA/ARL WRF-ARW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Cloud forecast maps – NAM, GFS, Canadian, GEOS-5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NWS forecaster comments/advice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Fly/no-fly recommendations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474" y="990600"/>
            <a:ext cx="4999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DISCOVER-AQ Forecast Briefings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6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8616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94051"/>
            <a:ext cx="4876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sz="2400" b="1" dirty="0" smtClean="0">
              <a:solidFill>
                <a:srgbClr val="FF0000"/>
              </a:solidFill>
              <a:latin typeface="Arial"/>
            </a:endParaRPr>
          </a:p>
          <a:p>
            <a:pPr defTabSz="914400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Outside systems: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NSSL (3DVar with radar DA, 1h UC*/12h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fcst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GSD/FAB (LAPS with radar DA, 1h UC/12h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fcst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UK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MetOffice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(UM-WRF, 6h UC/36h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fcst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/>
            <a:endParaRPr lang="en-US" sz="2000" b="1" dirty="0" smtClean="0">
              <a:solidFill>
                <a:srgbClr val="000000"/>
              </a:solidFill>
              <a:latin typeface="Arial"/>
            </a:endParaRPr>
          </a:p>
          <a:p>
            <a:pPr defTabSz="914400"/>
            <a:endParaRPr lang="en-US" sz="2000" b="1" dirty="0" smtClean="0">
              <a:solidFill>
                <a:srgbClr val="000000"/>
              </a:solidFill>
              <a:latin typeface="Arial"/>
            </a:endParaRPr>
          </a:p>
          <a:p>
            <a:pPr defTabSz="914400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NCAR systems: 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WRF 3DVar (no radar DA, 3h UC/12h fcst/1km)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WRF 3DVar (with radar DA, 1h UC/12h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fcst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WRF 4DVar (with radar DA, 3h UC/12h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fcst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>
              <a:spcAft>
                <a:spcPts val="60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RTFDDA (with radar DA, 3h UC/24h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fcst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9144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defTabSz="914400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* UC – Update Cycle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8420" y="838200"/>
            <a:ext cx="4796851" cy="6019800"/>
            <a:chOff x="4578420" y="838200"/>
            <a:chExt cx="4796851" cy="6019800"/>
          </a:xfrm>
        </p:grpSpPr>
        <p:pic>
          <p:nvPicPr>
            <p:cNvPr id="25" name="Picture 6" descr="domain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5080070" y="793750"/>
              <a:ext cx="2968625" cy="397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 bwMode="auto">
            <a:xfrm>
              <a:off x="6559620" y="2471178"/>
              <a:ext cx="381000" cy="381000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1" charset="0"/>
                <a:buNone/>
              </a:pPr>
              <a:endParaRPr lang="en-US">
                <a:solidFill>
                  <a:srgbClr val="000000"/>
                </a:solidFill>
                <a:latin typeface="Arial" pitchFamily="-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55584" y="838200"/>
              <a:ext cx="2326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Nested WRF domain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80071" y="2513624"/>
              <a:ext cx="54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srgbClr val="008000"/>
                  </a:solidFill>
                  <a:latin typeface="Arial"/>
                </a:rPr>
                <a:t>1km</a:t>
              </a:r>
              <a:endParaRPr lang="en-US" sz="1600" dirty="0">
                <a:solidFill>
                  <a:srgbClr val="008000"/>
                </a:solidFill>
                <a:latin typeface="Arial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555872" y="2819400"/>
              <a:ext cx="2819399" cy="3889177"/>
              <a:chOff x="2209801" y="2819400"/>
              <a:chExt cx="2819399" cy="3889177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rot="16200000" flipH="1">
                <a:off x="1676400" y="3352801"/>
                <a:ext cx="1676401" cy="609600"/>
              </a:xfrm>
              <a:prstGeom prst="line">
                <a:avLst/>
              </a:prstGeom>
              <a:ln w="25400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2590800" y="2819400"/>
                <a:ext cx="2133600" cy="1676400"/>
              </a:xfrm>
              <a:prstGeom prst="line">
                <a:avLst/>
              </a:prstGeom>
              <a:ln w="25400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2667000" y="6400800"/>
                <a:ext cx="2362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</a:rPr>
                  <a:t>1km </a:t>
                </a:r>
                <a:r>
                  <a:rPr lang="en-US" sz="1400" dirty="0" err="1" smtClean="0">
                    <a:solidFill>
                      <a:srgbClr val="000000"/>
                    </a:solidFill>
                    <a:latin typeface="Arial"/>
                  </a:rPr>
                  <a:t>nowcast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/>
                  </a:rPr>
                  <a:t>/hydro domain</a:t>
                </a:r>
                <a:endParaRPr lang="en-US" sz="14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38" name="Group 25"/>
              <p:cNvGrpSpPr/>
              <p:nvPr/>
            </p:nvGrpSpPr>
            <p:grpSpPr>
              <a:xfrm>
                <a:off x="2743201" y="4475745"/>
                <a:ext cx="2057400" cy="1925055"/>
                <a:chOff x="4956749" y="1580145"/>
                <a:chExt cx="2404251" cy="2382255"/>
              </a:xfrm>
            </p:grpSpPr>
            <p:pic>
              <p:nvPicPr>
                <p:cNvPr id="39" name="Picture 38" descr="ter_dotd03.eps"/>
                <p:cNvPicPr>
                  <a:picLocks noChangeAspect="1"/>
                </p:cNvPicPr>
                <p:nvPr/>
              </p:nvPicPr>
              <p:blipFill>
                <a:blip r:embed="rId3"/>
                <a:srcRect l="5294" t="1917" r="5294" b="25885"/>
                <a:stretch>
                  <a:fillRect/>
                </a:stretch>
              </p:blipFill>
              <p:spPr>
                <a:xfrm>
                  <a:off x="4956749" y="1580145"/>
                  <a:ext cx="2404251" cy="2382255"/>
                </a:xfrm>
                <a:prstGeom prst="rect">
                  <a:avLst/>
                </a:prstGeom>
              </p:spPr>
            </p:pic>
            <p:grpSp>
              <p:nvGrpSpPr>
                <p:cNvPr id="40" name="Group 25"/>
                <p:cNvGrpSpPr/>
                <p:nvPr/>
              </p:nvGrpSpPr>
              <p:grpSpPr>
                <a:xfrm>
                  <a:off x="6025304" y="2076450"/>
                  <a:ext cx="979509" cy="647604"/>
                  <a:chOff x="6402555" y="2076450"/>
                  <a:chExt cx="979509" cy="647604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580648" y="2076450"/>
                    <a:ext cx="724960" cy="28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900" dirty="0" smtClean="0">
                        <a:solidFill>
                          <a:srgbClr val="000000"/>
                        </a:solidFill>
                        <a:latin typeface="Arial"/>
                      </a:rPr>
                      <a:t>CHILL</a:t>
                    </a:r>
                    <a:endParaRPr lang="en-US" sz="9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02555" y="2438400"/>
                    <a:ext cx="979509" cy="28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900" dirty="0" smtClean="0">
                        <a:solidFill>
                          <a:srgbClr val="000000"/>
                        </a:solidFill>
                        <a:latin typeface="Arial"/>
                      </a:rPr>
                      <a:t>S-</a:t>
                    </a:r>
                    <a:r>
                      <a:rPr lang="en-US" sz="900" dirty="0" err="1" smtClean="0">
                        <a:solidFill>
                          <a:srgbClr val="000000"/>
                        </a:solidFill>
                        <a:latin typeface="Arial"/>
                      </a:rPr>
                      <a:t>Pol</a:t>
                    </a:r>
                    <a:endParaRPr lang="en-US" sz="9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30" name="Group 29"/>
            <p:cNvGrpSpPr/>
            <p:nvPr/>
          </p:nvGrpSpPr>
          <p:grpSpPr>
            <a:xfrm>
              <a:off x="4803271" y="3124200"/>
              <a:ext cx="2514601" cy="3733800"/>
              <a:chOff x="457200" y="3124200"/>
              <a:chExt cx="2514601" cy="3733800"/>
            </a:xfrm>
          </p:grpSpPr>
          <p:pic>
            <p:nvPicPr>
              <p:cNvPr id="31" name="Picture 8" descr="ter_dotd02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200" y="4419600"/>
                <a:ext cx="2209800" cy="2138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" name="Straight Connector 31"/>
              <p:cNvCxnSpPr/>
              <p:nvPr/>
            </p:nvCxnSpPr>
            <p:spPr bwMode="auto">
              <a:xfrm rot="10800000" flipV="1">
                <a:off x="457200" y="3124200"/>
                <a:ext cx="1447802" cy="1371600"/>
              </a:xfrm>
              <a:prstGeom prst="line">
                <a:avLst/>
              </a:prstGeom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9"/>
              <p:cNvCxnSpPr/>
              <p:nvPr/>
            </p:nvCxnSpPr>
            <p:spPr bwMode="auto">
              <a:xfrm rot="5400000">
                <a:off x="2133600" y="3657601"/>
                <a:ext cx="1371602" cy="304801"/>
              </a:xfrm>
              <a:prstGeom prst="line">
                <a:avLst/>
              </a:prstGeom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33400" y="6550223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</a:rPr>
                  <a:t>3km radar DA domain</a:t>
                </a:r>
                <a:endParaRPr lang="en-US" sz="14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150524" y="1066800"/>
            <a:ext cx="4562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Arial"/>
              </a:rPr>
              <a:t>NCAR/RAL STEP </a:t>
            </a:r>
            <a:r>
              <a:rPr lang="en-US" sz="2400" b="1" dirty="0">
                <a:solidFill>
                  <a:srgbClr val="000090"/>
                </a:solidFill>
                <a:latin typeface="Arial"/>
              </a:rPr>
              <a:t>- Short Term 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</a:rPr>
              <a:t/>
            </a:r>
            <a:br>
              <a:rPr lang="en-US" sz="2400" b="1" dirty="0" smtClean="0">
                <a:solidFill>
                  <a:srgbClr val="000090"/>
                </a:solidFill>
                <a:latin typeface="Arial"/>
              </a:rPr>
            </a:br>
            <a:r>
              <a:rPr lang="en-US" sz="2400" b="1" dirty="0" smtClean="0">
                <a:solidFill>
                  <a:srgbClr val="000090"/>
                </a:solidFill>
                <a:latin typeface="Arial"/>
              </a:rPr>
              <a:t>Explicit </a:t>
            </a:r>
            <a:r>
              <a:rPr lang="en-US" sz="2400" b="1" dirty="0">
                <a:solidFill>
                  <a:srgbClr val="000090"/>
                </a:solidFill>
                <a:latin typeface="Arial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88489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66800" y="1066800"/>
            <a:ext cx="7620000" cy="839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NCAR/ACD MOPITT and IASI CO</a:t>
            </a:r>
          </a:p>
          <a:p>
            <a:r>
              <a:rPr lang="en-US" sz="2400" dirty="0" smtClean="0"/>
              <a:t>MOPITT CO – available within a day of overpass</a:t>
            </a:r>
          </a:p>
          <a:p>
            <a:r>
              <a:rPr lang="en-US" sz="2400" dirty="0" smtClean="0"/>
              <a:t>IASI CO – about 4-day delay, global coverage 2x/day</a:t>
            </a:r>
            <a:endParaRPr lang="en-US" sz="2400" dirty="0"/>
          </a:p>
        </p:txBody>
      </p:sp>
      <p:pic>
        <p:nvPicPr>
          <p:cNvPr id="3" name="Picture 2" descr="ops.iasi_acresp.201205241200.iasi_co_total_column_effective_vmr_continental_us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14783" r="22535" b="17823"/>
          <a:stretch/>
        </p:blipFill>
        <p:spPr>
          <a:xfrm>
            <a:off x="1784017" y="2667000"/>
            <a:ext cx="5575966" cy="39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2" y="1421641"/>
            <a:ext cx="9352354" cy="543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u="sng" dirty="0" smtClean="0">
                <a:solidFill>
                  <a:srgbClr val="376092"/>
                </a:solidFill>
              </a:rPr>
              <a:t>FRAPPÉ Forecast Products</a:t>
            </a:r>
            <a:endParaRPr lang="en-US" sz="2000" b="1" u="sng" dirty="0" smtClean="0">
              <a:solidFill>
                <a:srgbClr val="376092"/>
              </a:solidFill>
            </a:endParaRPr>
          </a:p>
          <a:p>
            <a:pPr>
              <a:lnSpc>
                <a:spcPct val="110000"/>
              </a:lnSpc>
            </a:pPr>
            <a:endParaRPr lang="en-US" altLang="en-US" sz="2400" b="1" dirty="0" smtClean="0"/>
          </a:p>
          <a:p>
            <a:pPr>
              <a:lnSpc>
                <a:spcPct val="110000"/>
              </a:lnSpc>
            </a:pPr>
            <a:r>
              <a:rPr lang="en-US" altLang="en-US" sz="2400" b="1" dirty="0" smtClean="0"/>
              <a:t>Chemical/Tracer Forecasts</a:t>
            </a:r>
            <a:endParaRPr lang="en-US" altLang="en-US" sz="2000" dirty="0" smtClean="0"/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altLang="en-US" sz="2000" dirty="0" smtClean="0"/>
              <a:t>MOZART-4 global, 5-day forecast (NCAR)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Full chemistry at 1.9°x2.5</a:t>
            </a:r>
            <a:r>
              <a:rPr lang="en-US" sz="2000" dirty="0" smtClean="0"/>
              <a:t>° (possibly assimilation of CO)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Tracer forecasts at 0.5°x0.5° (CO, isoprene-like, ....)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RAQMS (NOAA/NESDIS)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Global 1x1 degree on-line chemical and aerosol </a:t>
            </a:r>
            <a:r>
              <a:rPr lang="en-US" sz="2000" dirty="0" smtClean="0">
                <a:solidFill>
                  <a:prstClr val="black"/>
                </a:solidFill>
              </a:rPr>
              <a:t>assimilation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and forecasting system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Assimilation of MODIS </a:t>
            </a:r>
            <a:r>
              <a:rPr lang="en-US" sz="2000" dirty="0" smtClean="0">
                <a:solidFill>
                  <a:prstClr val="black"/>
                </a:solidFill>
              </a:rPr>
              <a:t>AOD, </a:t>
            </a:r>
            <a:r>
              <a:rPr lang="en-US" sz="2000" dirty="0">
                <a:solidFill>
                  <a:prstClr val="black"/>
                </a:solidFill>
              </a:rPr>
              <a:t>MLS stratospheric </a:t>
            </a:r>
            <a:r>
              <a:rPr lang="en-US" sz="2000" dirty="0" smtClean="0">
                <a:solidFill>
                  <a:prstClr val="black"/>
                </a:solidFill>
              </a:rPr>
              <a:t>O</a:t>
            </a:r>
            <a:r>
              <a:rPr lang="en-US" sz="2000" baseline="-25000" dirty="0" smtClean="0">
                <a:solidFill>
                  <a:prstClr val="black"/>
                </a:solidFill>
              </a:rPr>
              <a:t>3 </a:t>
            </a:r>
            <a:r>
              <a:rPr lang="en-US" sz="2000" dirty="0" smtClean="0">
                <a:solidFill>
                  <a:prstClr val="black"/>
                </a:solidFill>
              </a:rPr>
              <a:t>profiles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dirty="0" smtClean="0">
                <a:solidFill>
                  <a:prstClr val="black"/>
                </a:solidFill>
              </a:rPr>
              <a:t>OMI total O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WRF-</a:t>
            </a:r>
            <a:r>
              <a:rPr lang="en-US" sz="2000" dirty="0" err="1" smtClean="0"/>
              <a:t>Chem</a:t>
            </a:r>
            <a:r>
              <a:rPr lang="en-US" sz="2000" dirty="0"/>
              <a:t> </a:t>
            </a:r>
            <a:r>
              <a:rPr lang="en-US" sz="2000" dirty="0" smtClean="0"/>
              <a:t>(NOAA/ESRL)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WRF-</a:t>
            </a:r>
            <a:r>
              <a:rPr lang="en-US" sz="2000" dirty="0" err="1"/>
              <a:t>Chem</a:t>
            </a:r>
            <a:r>
              <a:rPr lang="en-US" sz="2000" dirty="0"/>
              <a:t> on </a:t>
            </a:r>
            <a:r>
              <a:rPr lang="en-US" sz="2000" dirty="0" err="1"/>
              <a:t>RAPid</a:t>
            </a:r>
            <a:r>
              <a:rPr lang="en-US" sz="2000" dirty="0"/>
              <a:t> refresh (RAP</a:t>
            </a:r>
            <a:r>
              <a:rPr lang="en-US" sz="2000" dirty="0" smtClean="0"/>
              <a:t>) 13km domain; 48 hour forecast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WRF-</a:t>
            </a:r>
            <a:r>
              <a:rPr lang="en-US" sz="2000" dirty="0" err="1" smtClean="0"/>
              <a:t>Chem</a:t>
            </a:r>
            <a:r>
              <a:rPr lang="en-US" sz="2000" dirty="0" smtClean="0"/>
              <a:t> Tracers (NCAR/ACD)  - added to RTFDDA 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FLEXPART (NCAR/ACD): </a:t>
            </a:r>
            <a:r>
              <a:rPr lang="en-US" sz="2000" dirty="0"/>
              <a:t>F</a:t>
            </a:r>
            <a:r>
              <a:rPr lang="en-US" sz="2000" dirty="0" smtClean="0"/>
              <a:t>orward trajectories for defined sources</a:t>
            </a:r>
            <a:endParaRPr lang="en-US" sz="2000" dirty="0"/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532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" y="6350955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250" y="950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Cooperative Institute for Meteorological Satellite Studies (CIMSS) 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Real-time Air Quality Modeling System (RAQMS) </a:t>
            </a:r>
          </a:p>
          <a:p>
            <a:pPr algn="ctr" defTabSz="9144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8" descr="http://raqms.ssec.wisc.edu/includes/data/forecasts/20140302/raqms_1x1/model.raqms_1x1.201403021200.096_05km_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09958"/>
            <a:ext cx="3124200" cy="23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raqms.ssec.wisc.edu/includes/data/forecasts/20140302/raqms_1x1/model.raqms_1x1.201403021200.096_05km_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124200" cy="23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raqms.ssec.wisc.edu/includes/data/Products/latest/ts_latest_080590011_2080_C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1524000" y="4343400"/>
            <a:ext cx="3701545" cy="23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758077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Global 1x1 </a:t>
            </a:r>
            <a:r>
              <a:rPr lang="en-US" dirty="0" smtClean="0">
                <a:solidFill>
                  <a:prstClr val="black"/>
                </a:solidFill>
              </a:rPr>
              <a:t>degree on-line chemical and aerosol assimilation and forecasting system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Assimilation of MODIS aerosol optical depth, MLS stratospheric ozone profiles and OMI cloud cleared total column ozone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MODIS fire detection and Ecosystem/Severity dependent fire emissions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Real-time verification using US EPA </a:t>
            </a:r>
            <a:r>
              <a:rPr lang="en-US" dirty="0" err="1">
                <a:solidFill>
                  <a:prstClr val="black"/>
                </a:solidFill>
              </a:rPr>
              <a:t>AIRNow</a:t>
            </a:r>
            <a:r>
              <a:rPr lang="en-US" dirty="0">
                <a:solidFill>
                  <a:prstClr val="black"/>
                </a:solidFill>
              </a:rPr>
              <a:t> surface ozone and PM2.5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477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990600"/>
            <a:ext cx="4215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NCAR MOZART-4 Forecasts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52294"/>
            <a:ext cx="8229600" cy="12671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Full chemistry </a:t>
            </a:r>
            <a:r>
              <a:rPr lang="en-US" sz="2000" dirty="0" smtClean="0"/>
              <a:t>at 1.9°x2.5°     </a:t>
            </a:r>
            <a:r>
              <a:rPr lang="en-US" sz="1800" dirty="0" smtClean="0">
                <a:hlinkClick r:id="rId2"/>
              </a:rPr>
              <a:t>http://www.acd.ucar.edu/acresp/forecast/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/>
              <a:t>5-day forecasts, hourly output, currently operational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209800"/>
            <a:ext cx="82296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Forecasts of tracers </a:t>
            </a:r>
            <a:r>
              <a:rPr lang="en-US" sz="2000" dirty="0" smtClean="0"/>
              <a:t>at 0.5° horizontal resolution</a:t>
            </a:r>
          </a:p>
          <a:p>
            <a:pPr lvl="1"/>
            <a:r>
              <a:rPr lang="en-US" sz="1800" dirty="0" smtClean="0"/>
              <a:t>Isoprene-like tracer based on MEGAN isoprene emissions</a:t>
            </a:r>
          </a:p>
          <a:p>
            <a:pPr lvl="1"/>
            <a:r>
              <a:rPr lang="en-US" sz="1800" dirty="0" smtClean="0"/>
              <a:t>Anthropogenic </a:t>
            </a:r>
            <a:r>
              <a:rPr lang="en-US" sz="1800" dirty="0" err="1" smtClean="0"/>
              <a:t>NOx</a:t>
            </a:r>
            <a:r>
              <a:rPr lang="en-US" sz="1800" dirty="0" smtClean="0"/>
              <a:t> tracer from individual cities and/or regions</a:t>
            </a:r>
          </a:p>
          <a:p>
            <a:pPr lvl="1"/>
            <a:r>
              <a:rPr lang="en-US" sz="1800" dirty="0" smtClean="0"/>
              <a:t>Fire CO tracer for various regions</a:t>
            </a:r>
          </a:p>
          <a:p>
            <a:pPr lvl="1"/>
            <a:r>
              <a:rPr lang="en-US" sz="1800" dirty="0" smtClean="0"/>
              <a:t>Others for discussion</a:t>
            </a:r>
          </a:p>
          <a:p>
            <a:pPr lvl="1"/>
            <a:r>
              <a:rPr lang="en-US" sz="1800" dirty="0" smtClean="0"/>
              <a:t>Similar to forecasts for DC3, will be run specifically for FRAPPE</a:t>
            </a:r>
            <a:endParaRPr lang="en-US" sz="1800" dirty="0"/>
          </a:p>
        </p:txBody>
      </p:sp>
      <p:pic>
        <p:nvPicPr>
          <p:cNvPr id="5" name="Picture 4" descr="mz4_CO-fires_Surface_20120624-15Z_namer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528"/>
            <a:ext cx="4682652" cy="2601473"/>
          </a:xfrm>
          <a:prstGeom prst="rect">
            <a:avLst/>
          </a:prstGeom>
        </p:spPr>
      </p:pic>
      <p:pic>
        <p:nvPicPr>
          <p:cNvPr id="6" name="Picture 5" descr="mz4_Isop_086W_20120701-15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52" y="4389827"/>
            <a:ext cx="4442712" cy="2468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8779" y="1042000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010508"/>
            <a:ext cx="9144000" cy="58474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558ED5"/>
                </a:solidFill>
              </a:rPr>
              <a:t>NOAA/ESRL RAP-</a:t>
            </a:r>
            <a:r>
              <a:rPr lang="en-US" sz="2400" b="1" dirty="0" err="1" smtClean="0">
                <a:solidFill>
                  <a:srgbClr val="558ED5"/>
                </a:solidFill>
              </a:rPr>
              <a:t>Chem</a:t>
            </a:r>
            <a:r>
              <a:rPr lang="en-US" sz="2400" b="1" dirty="0" smtClean="0">
                <a:solidFill>
                  <a:srgbClr val="558ED5"/>
                </a:solidFill>
              </a:rPr>
              <a:t> = WRF-</a:t>
            </a:r>
            <a:r>
              <a:rPr lang="en-US" sz="2400" b="1" dirty="0" err="1" smtClean="0">
                <a:solidFill>
                  <a:srgbClr val="558ED5"/>
                </a:solidFill>
              </a:rPr>
              <a:t>Chem</a:t>
            </a:r>
            <a:r>
              <a:rPr lang="en-US" sz="2400" b="1" dirty="0" smtClean="0">
                <a:solidFill>
                  <a:srgbClr val="558ED5"/>
                </a:solidFill>
              </a:rPr>
              <a:t> on </a:t>
            </a:r>
            <a:r>
              <a:rPr lang="en-US" sz="2400" b="1" dirty="0" err="1" smtClean="0">
                <a:solidFill>
                  <a:srgbClr val="558ED5"/>
                </a:solidFill>
              </a:rPr>
              <a:t>RAPid</a:t>
            </a:r>
            <a:r>
              <a:rPr lang="en-US" sz="2400" b="1" dirty="0" smtClean="0">
                <a:solidFill>
                  <a:srgbClr val="558ED5"/>
                </a:solidFill>
              </a:rPr>
              <a:t> refresh (RAP) domain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Dx</a:t>
            </a:r>
            <a:r>
              <a:rPr lang="en-US" sz="2400" dirty="0" smtClean="0"/>
              <a:t>=13km, RAP (met): </a:t>
            </a:r>
            <a:r>
              <a:rPr lang="en-US" sz="2000" dirty="0" smtClean="0"/>
              <a:t>operational at NCEP with hourly forecast cycle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Experimental RAP-</a:t>
            </a:r>
            <a:r>
              <a:rPr lang="en-US" sz="2400" dirty="0" err="1" smtClean="0"/>
              <a:t>Chem</a:t>
            </a:r>
            <a:r>
              <a:rPr lang="en-US" sz="24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Includes gas-phase chemistry (O3), aerosols (modal approach), Secondary Organic Aerosols ( SOA, Volatility Basis Set approach)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Chemical boundary conditions from RAQMS or MACC – still to be decided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NEI 2011 emissions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48-hr forecasts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http://ruc.noaa.gov/wrf/WG11_RT/</a:t>
            </a:r>
            <a:r>
              <a:rPr lang="en-US" sz="2000" dirty="0" smtClean="0"/>
              <a:t>  - </a:t>
            </a:r>
            <a:br>
              <a:rPr lang="en-US" sz="2000" dirty="0" smtClean="0"/>
            </a:br>
            <a:r>
              <a:rPr lang="en-US" sz="2000" dirty="0" smtClean="0"/>
              <a:t>different zooms and parameters possible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534031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O3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ppbV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Content Placeholder 12" descr="0807_peako3.png"/>
          <p:cNvPicPr>
            <a:picLocks noChangeAspect="1"/>
          </p:cNvPicPr>
          <p:nvPr/>
        </p:nvPicPr>
        <p:blipFill rotWithShape="1">
          <a:blip r:embed="rId3"/>
          <a:srcRect l="41461" t="7199" r="474" b="20402"/>
          <a:stretch/>
        </p:blipFill>
        <p:spPr>
          <a:xfrm>
            <a:off x="0" y="4325909"/>
            <a:ext cx="3657600" cy="2532091"/>
          </a:xfrm>
          <a:prstGeom prst="rect">
            <a:avLst/>
          </a:prstGeom>
        </p:spPr>
      </p:pic>
      <p:pic>
        <p:nvPicPr>
          <p:cNvPr id="6" name="Content Placeholder 8" descr="ozone_sfc_21.png"/>
          <p:cNvPicPr>
            <a:picLocks noChangeAspect="1"/>
          </p:cNvPicPr>
          <p:nvPr/>
        </p:nvPicPr>
        <p:blipFill rotWithShape="1">
          <a:blip r:embed="rId4"/>
          <a:srcRect l="3772" t="82948" r="3772" b="2792"/>
          <a:stretch/>
        </p:blipFill>
        <p:spPr>
          <a:xfrm>
            <a:off x="3724124" y="6172200"/>
            <a:ext cx="2219476" cy="401286"/>
          </a:xfrm>
          <a:prstGeom prst="rect">
            <a:avLst/>
          </a:prstGeom>
        </p:spPr>
      </p:pic>
      <p:pic>
        <p:nvPicPr>
          <p:cNvPr id="7" name="Content Placeholder 8" descr="ozone_sfc_21.png"/>
          <p:cNvPicPr>
            <a:picLocks noChangeAspect="1"/>
          </p:cNvPicPr>
          <p:nvPr/>
        </p:nvPicPr>
        <p:blipFill rotWithShape="1">
          <a:blip r:embed="rId4"/>
          <a:srcRect l="3772" t="8659" r="3772" b="18785"/>
          <a:stretch/>
        </p:blipFill>
        <p:spPr>
          <a:xfrm>
            <a:off x="5937319" y="3429000"/>
            <a:ext cx="3206681" cy="3420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8600" y="4648200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" y="6350955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219200"/>
            <a:ext cx="468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NCAR WRF-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Chem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with Tracers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397"/>
            <a:ext cx="3494640" cy="40386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459611" y="2624440"/>
            <a:ext cx="2525503" cy="24380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19493" y="2286000"/>
            <a:ext cx="52245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Added to 3km STEP Forecast: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nert tracers with specified lifetime</a:t>
            </a:r>
          </a:p>
          <a:p>
            <a:endParaRPr lang="en-US" sz="2400" dirty="0"/>
          </a:p>
          <a:p>
            <a:r>
              <a:rPr lang="en-US" sz="2400" dirty="0" smtClean="0"/>
              <a:t>Suggested tracers: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Anthro</a:t>
            </a:r>
            <a:r>
              <a:rPr lang="en-US" sz="2400" dirty="0" smtClean="0"/>
              <a:t> tracer (</a:t>
            </a:r>
            <a:r>
              <a:rPr lang="en-US" sz="2400" dirty="0" err="1" smtClean="0"/>
              <a:t>NOx</a:t>
            </a:r>
            <a:r>
              <a:rPr lang="en-US" sz="2400" dirty="0" smtClean="0"/>
              <a:t> like)</a:t>
            </a:r>
            <a:br>
              <a:rPr lang="en-US" sz="2400" dirty="0" smtClean="0"/>
            </a:br>
            <a:r>
              <a:rPr lang="en-US" sz="2400" dirty="0" smtClean="0"/>
              <a:t>(area, non-road, point sources)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Mobile tracer (</a:t>
            </a:r>
            <a:r>
              <a:rPr lang="en-US" sz="2400" dirty="0" err="1" smtClean="0"/>
              <a:t>NOx</a:t>
            </a:r>
            <a:r>
              <a:rPr lang="en-US" sz="2400" dirty="0" smtClean="0"/>
              <a:t> like)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Oil &amp; Gas tracer (ethane like)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Agricultural tracer (emissions needed)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87338" y="3500396"/>
            <a:ext cx="218975" cy="84675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133" y="3492207"/>
            <a:ext cx="905094" cy="84675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95227" y="2755833"/>
            <a:ext cx="842046" cy="72723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9499" y="6357384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066800"/>
            <a:ext cx="8534400" cy="1704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  <a:latin typeface="Helvetica" charset="0"/>
                <a:cs typeface="Helvetica" charset="0"/>
                <a:sym typeface="Helvetica" charset="0"/>
              </a:rPr>
              <a:t>NCAR/ACD: </a:t>
            </a:r>
            <a:r>
              <a:rPr lang="en-US" sz="2000" b="1" dirty="0" err="1" smtClean="0">
                <a:solidFill>
                  <a:schemeClr val="accent1"/>
                </a:solidFill>
                <a:latin typeface="Helvetica" charset="0"/>
                <a:cs typeface="Helvetica" charset="0"/>
                <a:sym typeface="Helvetica" charset="0"/>
              </a:rPr>
              <a:t>Lagrangian</a:t>
            </a:r>
            <a:r>
              <a:rPr lang="en-US" sz="2000" b="1" dirty="0" smtClean="0">
                <a:solidFill>
                  <a:schemeClr val="accent1"/>
                </a:solidFill>
                <a:latin typeface="Helvetica" charset="0"/>
                <a:cs typeface="Helvetica" charset="0"/>
                <a:sym typeface="Helvetica" charset="0"/>
              </a:rPr>
              <a:t> particle dispersion products with FLEXPART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>
            <a:off x="228600" y="1600200"/>
            <a:ext cx="8458200" cy="2451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457200" indent="-457200" algn="l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trajectories 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from ground 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stations / aircraft 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paths/ sources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forward and backward in time</a:t>
            </a:r>
          </a:p>
          <a:p>
            <a:pPr marL="457200" indent="-457200" algn="l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based on GFS (global) and WRF (regional) model forecasts / analysis</a:t>
            </a:r>
          </a:p>
          <a:p>
            <a:pPr marL="457200" indent="-457200" algn="l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can be convolved with 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emissions</a:t>
            </a:r>
          </a:p>
          <a:p>
            <a:pPr marL="457200" indent="-457200" algn="l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provides: </a:t>
            </a:r>
            <a:r>
              <a:rPr lang="en-US" dirty="0" err="1" smtClean="0">
                <a:latin typeface="Helvetica" charset="0"/>
                <a:cs typeface="Helvetica" charset="0"/>
                <a:sym typeface="Helvetica" charset="0"/>
              </a:rPr>
              <a:t>airmass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 history and emissions loading, horizontal and vertical information, deterministic trajectory, trajectory clusters, sensitivity maps</a:t>
            </a:r>
            <a:endParaRPr lang="en-US" dirty="0" smtClean="0"/>
          </a:p>
          <a:p>
            <a:pPr marL="914400" lvl="1" indent="-457200">
              <a:spcBef>
                <a:spcPts val="600"/>
              </a:spcBef>
              <a:buSzPct val="100000"/>
              <a:buFontTx/>
              <a:buChar char="•"/>
            </a:pP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51593"/>
            <a:ext cx="3505200" cy="2805399"/>
          </a:xfrm>
          <a:prstGeom prst="rect">
            <a:avLst/>
          </a:prstGeom>
        </p:spPr>
      </p:pic>
      <p:pic>
        <p:nvPicPr>
          <p:cNvPr id="17" name="Picture 2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 r="52567"/>
          <a:stretch>
            <a:fillRect/>
          </a:stretch>
        </p:blipFill>
        <p:spPr bwMode="auto">
          <a:xfrm>
            <a:off x="4572000" y="3545802"/>
            <a:ext cx="3581400" cy="27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8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6732" r="69971" b="84613"/>
          <a:stretch>
            <a:fillRect/>
          </a:stretch>
        </p:blipFill>
        <p:spPr bwMode="auto">
          <a:xfrm>
            <a:off x="4953000" y="3605111"/>
            <a:ext cx="3075934" cy="4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9600" y="4038600"/>
            <a:ext cx="35052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24-hr forward trajectory from Denver </a:t>
            </a:r>
          </a:p>
          <a:p>
            <a:pPr algn="ctr"/>
            <a:r>
              <a:rPr lang="en-US" sz="1400" dirty="0" smtClean="0"/>
              <a:t>on 2013082318 UTC (during SEC4RS)</a:t>
            </a:r>
          </a:p>
        </p:txBody>
      </p:sp>
    </p:spTree>
    <p:extLst>
      <p:ext uri="{BB962C8B-B14F-4D97-AF65-F5344CB8AC3E}">
        <p14:creationId xmlns:p14="http://schemas.microsoft.com/office/powerpoint/2010/main" val="345610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39C447F-7DAB-4584-92E8-C3AB94449FD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2119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8 - 10 AM 	  Review meteorological and air quality products</a:t>
            </a:r>
          </a:p>
          <a:p>
            <a:endParaRPr lang="en-US" sz="2400" b="1" dirty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10 - 11 AM	</a:t>
            </a:r>
            <a:r>
              <a:rPr lang="en-US" sz="2400" b="1" smtClean="0">
                <a:solidFill>
                  <a:srgbClr val="1F497D"/>
                </a:solidFill>
              </a:rPr>
              <a:t>  </a:t>
            </a:r>
            <a:r>
              <a:rPr lang="en-US" sz="2400" b="1" dirty="0" smtClean="0">
                <a:solidFill>
                  <a:srgbClr val="1F497D"/>
                </a:solidFill>
              </a:rPr>
              <a:t>Consult with NWS forecaster and </a:t>
            </a:r>
            <a:br>
              <a:rPr lang="en-US" sz="2400" b="1" dirty="0" smtClean="0">
                <a:solidFill>
                  <a:srgbClr val="1F497D"/>
                </a:solidFill>
              </a:rPr>
            </a:br>
            <a:r>
              <a:rPr lang="en-US" sz="2400" b="1" dirty="0" smtClean="0">
                <a:solidFill>
                  <a:srgbClr val="1F497D"/>
                </a:solidFill>
              </a:rPr>
              <a:t>                             CDPHE  air quality forecaster</a:t>
            </a:r>
          </a:p>
          <a:p>
            <a:endParaRPr lang="en-US" sz="2400" b="1" dirty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11 AM – 1 PM	  Prepare/finalize briefing</a:t>
            </a:r>
          </a:p>
          <a:p>
            <a:endParaRPr lang="en-US" sz="2400" b="1" dirty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1 PM		  Conduct briefing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371600"/>
            <a:ext cx="32594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Forecast Schedule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39C447F-7DAB-4584-92E8-C3AB94449F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171" y="1497557"/>
            <a:ext cx="8227658" cy="5360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 smtClean="0">
                <a:solidFill>
                  <a:srgbClr val="1F497D"/>
                </a:solidFill>
              </a:rPr>
              <a:t>Air Quality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endParaRPr lang="en-US" sz="2000" b="1" u="sng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Air quality yesterday – surface station O</a:t>
            </a:r>
            <a:r>
              <a:rPr lang="en-US" sz="2000" b="1" baseline="-25000" dirty="0" smtClean="0">
                <a:solidFill>
                  <a:srgbClr val="1F497D"/>
                </a:solidFill>
              </a:rPr>
              <a:t>3</a:t>
            </a:r>
            <a:r>
              <a:rPr lang="en-US" sz="2000" b="1" dirty="0" smtClean="0">
                <a:solidFill>
                  <a:srgbClr val="1F497D"/>
                </a:solidFill>
              </a:rPr>
              <a:t> observations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Air quality forecast maps – NOAA/ARL CMAQ products – O</a:t>
            </a:r>
            <a:r>
              <a:rPr lang="en-US" sz="2000" b="1" baseline="-25000" dirty="0" smtClean="0">
                <a:solidFill>
                  <a:srgbClr val="1F497D"/>
                </a:solidFill>
              </a:rPr>
              <a:t>3</a:t>
            </a:r>
            <a:r>
              <a:rPr lang="en-US" sz="2000" b="1" dirty="0" smtClean="0">
                <a:solidFill>
                  <a:srgbClr val="1F497D"/>
                </a:solidFill>
              </a:rPr>
              <a:t>, NO</a:t>
            </a:r>
            <a:r>
              <a:rPr lang="en-US" sz="2000" b="1" baseline="-25000" dirty="0" smtClean="0">
                <a:solidFill>
                  <a:srgbClr val="1F497D"/>
                </a:solidFill>
              </a:rPr>
              <a:t>2</a:t>
            </a:r>
            <a:r>
              <a:rPr lang="en-US" sz="2000" b="1" dirty="0" smtClean="0">
                <a:solidFill>
                  <a:srgbClr val="1F497D"/>
                </a:solidFill>
              </a:rPr>
              <a:t>, HCHO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today and tomorrow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Ozone forecasts from State agency – today, tomorrow, beyond?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Air quality yesterday – surface station PM</a:t>
            </a:r>
            <a:r>
              <a:rPr lang="en-US" sz="2000" b="1" baseline="-25000" dirty="0" smtClean="0">
                <a:solidFill>
                  <a:srgbClr val="1F497D"/>
                </a:solidFill>
              </a:rPr>
              <a:t>2.5</a:t>
            </a:r>
            <a:r>
              <a:rPr lang="en-US" sz="2000" b="1" dirty="0" smtClean="0">
                <a:solidFill>
                  <a:srgbClr val="1F497D"/>
                </a:solidFill>
              </a:rPr>
              <a:t> observations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AERONET and MODIS AOD – yesterday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Air quality forecast maps – NOAA/ARL CMAQ product – surface PM</a:t>
            </a:r>
            <a:r>
              <a:rPr lang="en-US" sz="2000" b="1" baseline="-25000" dirty="0" smtClean="0">
                <a:solidFill>
                  <a:srgbClr val="1F497D"/>
                </a:solidFill>
              </a:rPr>
              <a:t>2.5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Air quality forecast maps and time series – GEOS-5 aerosol extinction, AOD,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mass concentrations by aerosol type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1F497D"/>
                </a:solidFill>
              </a:rPr>
              <a:t>PM</a:t>
            </a:r>
            <a:r>
              <a:rPr lang="en-US" sz="2000" b="1" baseline="-25000" dirty="0" smtClean="0">
                <a:solidFill>
                  <a:srgbClr val="1F497D"/>
                </a:solidFill>
              </a:rPr>
              <a:t>2.5</a:t>
            </a:r>
            <a:r>
              <a:rPr lang="en-US" sz="2000" b="1" dirty="0" smtClean="0">
                <a:solidFill>
                  <a:srgbClr val="1F497D"/>
                </a:solidFill>
              </a:rPr>
              <a:t> forecasts from State agency – today, tomorrow, beyond?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050442"/>
            <a:ext cx="485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DISCOVER-AQ Forecast Briefing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6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409" y="914400"/>
            <a:ext cx="910723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DISCOVER-AQ Forecast Products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NAQFC - </a:t>
            </a:r>
            <a:r>
              <a:rPr lang="el-GR" sz="2400" b="1" dirty="0" smtClean="0"/>
              <a:t>β</a:t>
            </a:r>
            <a:r>
              <a:rPr lang="en-US" sz="2400" b="1" dirty="0" smtClean="0"/>
              <a:t>  Forecasting support (NOAA/ARL)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Initialized </a:t>
            </a:r>
            <a:r>
              <a:rPr lang="en-US" sz="2000" dirty="0"/>
              <a:t>at 00 UTC with 60 hours forecast </a:t>
            </a:r>
            <a:r>
              <a:rPr lang="en-US" sz="2000" dirty="0" smtClean="0"/>
              <a:t>duration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WRF-ARW (12km N-America &amp; 4 km CONUS)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CMAQ 4.7.1 (12km CONUS </a:t>
            </a:r>
            <a:r>
              <a:rPr lang="en-US" sz="2000" dirty="0"/>
              <a:t>&amp; 4 km </a:t>
            </a:r>
            <a:r>
              <a:rPr lang="en-US" sz="2000" dirty="0" smtClean="0"/>
              <a:t>DISCOVER-AQ/FRAPPÉ region)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Includes Aero5 aerosol mechanism (not in NCEP operational version)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GEOS-5 (NASA/GSFC)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 smtClean="0"/>
              <a:t>Global at 25 km;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 smtClean="0"/>
              <a:t>5</a:t>
            </a:r>
            <a:r>
              <a:rPr lang="en-US" altLang="en-US" sz="2000" dirty="0"/>
              <a:t>-day chemical forecasts </a:t>
            </a:r>
            <a:r>
              <a:rPr lang="en-US" altLang="en-US" sz="2000" dirty="0" smtClean="0"/>
              <a:t>twice daily (00 and 12 UTC)</a:t>
            </a:r>
            <a:endParaRPr lang="en-US" alt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 smtClean="0"/>
              <a:t>Total column O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GOCART aerosols</a:t>
            </a:r>
            <a:r>
              <a:rPr lang="en-US" altLang="en-US" sz="2000" dirty="0"/>
              <a:t>, CO,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SO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(simple chemistry)</a:t>
            </a:r>
            <a:endParaRPr lang="en-US" altLang="en-US" sz="2000" b="1" baseline="-250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 smtClean="0"/>
              <a:t>QFED fire emissions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/>
              <a:t>I</a:t>
            </a:r>
            <a:r>
              <a:rPr lang="en-US" altLang="en-US" sz="2000" dirty="0" smtClean="0"/>
              <a:t>ncludes aerosol assimilation (MODIS AOD)</a:t>
            </a:r>
          </a:p>
          <a:p>
            <a:pPr marL="742950" lvl="1" indent="-285750">
              <a:buFont typeface="Arial"/>
              <a:buChar char="•"/>
            </a:pPr>
            <a:endParaRPr lang="en-US" altLang="en-US" sz="2000" dirty="0" smtClean="0"/>
          </a:p>
          <a:p>
            <a:pPr marL="285750" lvl="1" indent="-285750">
              <a:buFont typeface="Arial"/>
              <a:buChar char="•"/>
            </a:pPr>
            <a:r>
              <a:rPr lang="en-US" altLang="en-US" sz="2400" b="1" dirty="0" smtClean="0"/>
              <a:t>QFED Fire Emissions (NASA/GSFC)</a:t>
            </a:r>
          </a:p>
          <a:p>
            <a:pPr marL="742950" lvl="2" indent="-285750">
              <a:buFont typeface="Arial"/>
              <a:buChar char="•"/>
            </a:pPr>
            <a:r>
              <a:rPr lang="en-US" altLang="en-US" sz="2000" dirty="0" smtClean="0"/>
              <a:t>Near </a:t>
            </a:r>
            <a:r>
              <a:rPr lang="en-US" altLang="en-US" sz="2000" dirty="0"/>
              <a:t>real time estimates based on MODIS Fire </a:t>
            </a:r>
            <a:r>
              <a:rPr lang="en-US" altLang="en-US" sz="2000" dirty="0" err="1"/>
              <a:t>Radiative</a:t>
            </a:r>
            <a:r>
              <a:rPr lang="en-US" altLang="en-US" sz="2000" dirty="0"/>
              <a:t> Power (AQUA/TERRA)</a:t>
            </a:r>
          </a:p>
          <a:p>
            <a:pPr marL="0" lvl="1"/>
            <a:endParaRPr lang="en-US" altLang="en-US" sz="2000" dirty="0" smtClean="0"/>
          </a:p>
          <a:p>
            <a:pPr marL="0" lvl="1"/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186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9809"/>
              </p:ext>
            </p:extLst>
          </p:nvPr>
        </p:nvGraphicFramePr>
        <p:xfrm>
          <a:off x="11545" y="3749112"/>
          <a:ext cx="5943600" cy="2651688"/>
        </p:xfrm>
        <a:graphic>
          <a:graphicData uri="http://schemas.openxmlformats.org/drawingml/2006/table">
            <a:tbl>
              <a:tblPr/>
              <a:tblGrid>
                <a:gridCol w="1731426"/>
                <a:gridCol w="4212174"/>
              </a:tblGrid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CMAQ4.7.1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Both CONUS(12 km) &amp; DISCOVER-AQ/FRAPPE (4 km) 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Map projection &amp; grid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Lambert Conformal &amp; Arakawa C staggering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Vert. co-ordinate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42 </a:t>
                      </a:r>
                      <a:r>
                        <a:rPr kumimoji="0" lang="el-G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σ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-p unevenly spaced levels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Gas chemistry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Cb05 with 156 reactions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Aerosol chemistry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Aero5 with updated evaporation enthalpy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37736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Anthropogenic emission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2005NEI as base year, mobile projected using AQS*, area and off-road used CSPR^, point source uses 2012 CEM data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2638">
                <a:tc vMerge="1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/>
                        <a:t>WRAP oil and gas emissions data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Biogenic emission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BEIS-3.14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Lateral BC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RAQM (B. Pierce)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3050" y="3226484"/>
            <a:ext cx="34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AForecast</a:t>
            </a:r>
            <a:r>
              <a:rPr lang="en-US" dirty="0" smtClean="0">
                <a:solidFill>
                  <a:prstClr val="black"/>
                </a:solidFill>
              </a:rPr>
              <a:t>:  </a:t>
            </a:r>
            <a:r>
              <a:rPr lang="en-US" b="1" dirty="0" smtClean="0">
                <a:solidFill>
                  <a:prstClr val="black"/>
                </a:solidFill>
              </a:rPr>
              <a:t>12 km nested to 4 km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47823"/>
              </p:ext>
            </p:extLst>
          </p:nvPr>
        </p:nvGraphicFramePr>
        <p:xfrm>
          <a:off x="5890182" y="3595816"/>
          <a:ext cx="3253817" cy="280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56523" y="6216134"/>
            <a:ext cx="17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42 vertical layers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1" name="Picture 190" descr="NOAAlogo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" y="23077"/>
            <a:ext cx="557213" cy="5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0" descr="Aqast_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7" y="28926"/>
            <a:ext cx="590007" cy="5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32657" y="6564085"/>
            <a:ext cx="7595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Air Resources Laboratory/NOAA: DISCOVER-AQ/FRAPPÉ preparation meeting, April 3 2014, Boulder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1" t="15238" r="60476" b="78761"/>
          <a:stretch/>
        </p:blipFill>
        <p:spPr bwMode="auto">
          <a:xfrm>
            <a:off x="6394670" y="85985"/>
            <a:ext cx="214312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91440"/>
                <a:ext cx="8054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NAQFC-</a:t>
                </a:r>
                <a14:m>
                  <m:oMath xmlns:m="http://schemas.openxmlformats.org/officeDocument/2006/math" xmlns=""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/>
                      </a:rPr>
                      <m:t>𝜷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orecasting support: Initialized at 00 UTC with 60 hours forecast duration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1440"/>
                <a:ext cx="8054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47717"/>
              </p:ext>
            </p:extLst>
          </p:nvPr>
        </p:nvGraphicFramePr>
        <p:xfrm>
          <a:off x="21174" y="609596"/>
          <a:ext cx="5867400" cy="30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886200"/>
              </a:tblGrid>
              <a:tr h="3082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WRF-ARW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Both North America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(12 km) &amp; CONUS (4 km)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smtClean="0"/>
                        <a:t>Map</a:t>
                      </a:r>
                      <a:r>
                        <a:rPr lang="en-US" sz="1400" b="1" baseline="0" smtClean="0"/>
                        <a:t> projection &amp; grid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Lambert</a:t>
                      </a:r>
                      <a:r>
                        <a:rPr lang="en-US" sz="1400" b="1" baseline="0" dirty="0" smtClean="0"/>
                        <a:t> Conformal &amp; Arakawa C staggering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Vert.</a:t>
                      </a:r>
                      <a:r>
                        <a:rPr lang="en-US" sz="1400" b="1" baseline="0" dirty="0" smtClean="0"/>
                        <a:t> co-ordinate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42 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σ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-p unevenly spaced levels</a:t>
                      </a:r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advection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RK3 (</a:t>
                      </a:r>
                      <a:r>
                        <a:rPr lang="en-US" sz="1400" b="1" dirty="0" err="1" smtClean="0"/>
                        <a:t>Skamarock</a:t>
                      </a:r>
                      <a:r>
                        <a:rPr lang="en-US" sz="1400" b="1" baseline="0" dirty="0" smtClean="0"/>
                        <a:t> and Weisman (2008))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SW &amp; LW radiation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RRTMG </a:t>
                      </a:r>
                      <a:r>
                        <a:rPr lang="en-US" sz="1400" b="1" baseline="0" dirty="0" smtClean="0"/>
                        <a:t>(</a:t>
                      </a:r>
                      <a:r>
                        <a:rPr lang="en-US" sz="1400" b="1" baseline="0" dirty="0" err="1" smtClean="0"/>
                        <a:t>Iacono</a:t>
                      </a:r>
                      <a:r>
                        <a:rPr lang="en-US" sz="1400" b="1" baseline="0" dirty="0" smtClean="0"/>
                        <a:t> et al. 2008))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PBL Physics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Mellor-Yamada-</a:t>
                      </a:r>
                      <a:r>
                        <a:rPr lang="en-US" sz="1400" b="1" dirty="0" err="1" smtClean="0"/>
                        <a:t>Janjic</a:t>
                      </a:r>
                      <a:r>
                        <a:rPr lang="en-US" sz="1400" b="1" baseline="0" dirty="0" smtClean="0"/>
                        <a:t> (MYJ) level 2.5 closure 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Surface</a:t>
                      </a:r>
                      <a:r>
                        <a:rPr lang="en-US" sz="1400" b="1" baseline="0" dirty="0" smtClean="0"/>
                        <a:t> layer scheme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Monin-Obukhov</a:t>
                      </a:r>
                      <a:r>
                        <a:rPr lang="en-US" sz="1400" b="1" dirty="0" smtClean="0"/>
                        <a:t> Similarity with viscous sub-layer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Land</a:t>
                      </a:r>
                      <a:r>
                        <a:rPr lang="en-US" sz="1400" b="1" baseline="0" dirty="0" smtClean="0"/>
                        <a:t> Surface Model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NCEP NOAH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Cloud Microphysics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Thompson et</a:t>
                      </a:r>
                      <a:r>
                        <a:rPr lang="en-US" sz="1400" b="1" baseline="0" dirty="0" smtClean="0"/>
                        <a:t> al. (2008)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Cloud convective mixing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Betts-Miller-</a:t>
                      </a:r>
                      <a:r>
                        <a:rPr lang="en-US" sz="1400" b="1" dirty="0" err="1" smtClean="0"/>
                        <a:t>Janjic</a:t>
                      </a:r>
                      <a:r>
                        <a:rPr lang="en-US" sz="1400" b="1" baseline="0" dirty="0" smtClean="0"/>
                        <a:t> Mass adjustment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13668" b="4555"/>
          <a:stretch/>
        </p:blipFill>
        <p:spPr>
          <a:xfrm>
            <a:off x="5719119" y="609600"/>
            <a:ext cx="3723502" cy="25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tp://ftp.emc.ncep.noaa.gov/mmb/aq/for_U/20130926/O3_1013_20130926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1965"/>
            <a:ext cx="4800600" cy="366591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" y="6172200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ftp://ftp.emc.ncep.noaa.gov/mmb/aq/for_U/20130926/O3_1013_20130926_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928" y="2971800"/>
            <a:ext cx="508907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84879" y="1295400"/>
            <a:ext cx="3638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NOAA Experimental CMAQ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Forecast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8768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3 PM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5146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5 PM</a:t>
            </a:r>
          </a:p>
        </p:txBody>
      </p:sp>
    </p:spTree>
    <p:extLst>
      <p:ext uri="{BB962C8B-B14F-4D97-AF65-F5344CB8AC3E}">
        <p14:creationId xmlns:p14="http://schemas.microsoft.com/office/powerpoint/2010/main" val="187170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273488" cy="39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GEOS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forecast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 00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14 Sept.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097881"/>
            <a:ext cx="13157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Cloud cover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Extinction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AOD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835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GEOS-5 global model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 0.25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deg. resolution; </a:t>
            </a: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GOCART aerosols, CO, SO</a:t>
            </a:r>
            <a:r>
              <a:rPr lang="en-US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includes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MODIS AOD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by Arlindo da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  at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NASA/GSFC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1066800"/>
            <a:ext cx="156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986"/>
            <a:ext cx="6629400" cy="54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951321"/>
            <a:ext cx="671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GEOS-5 Aerosol Forecast Maps                     </a:t>
            </a:r>
            <a:r>
              <a:rPr lang="en-US" sz="2400" dirty="0" smtClean="0">
                <a:solidFill>
                  <a:schemeClr val="accent1"/>
                </a:solidFill>
              </a:rPr>
              <a:t>Examples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3782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39C447F-7DAB-4584-92E8-C3AB94449F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1F497D"/>
                </a:solidFill>
              </a:rPr>
              <a:t>Jointly with DISCOVER-AQ</a:t>
            </a:r>
            <a:endParaRPr lang="en-US" sz="2400" dirty="0">
              <a:solidFill>
                <a:srgbClr val="1F497D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1F497D"/>
                </a:solidFill>
              </a:rPr>
              <a:t>Additional Met 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&amp; Chemistry Products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1F497D"/>
                </a:solidFill>
              </a:rPr>
              <a:t>Short-term forecasts for aircraft and mobile vans</a:t>
            </a:r>
            <a:endParaRPr lang="en-US" sz="2400" dirty="0">
              <a:solidFill>
                <a:srgbClr val="1F497D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1F497D"/>
                </a:solidFill>
              </a:rPr>
              <a:t>Decisions on Flight Day and Flight Pattern for C-130  </a:t>
            </a:r>
          </a:p>
          <a:p>
            <a:pPr marL="1600200" indent="-231775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up to 3-5 days out, larger CO regions</a:t>
            </a:r>
          </a:p>
          <a:p>
            <a:pPr marL="1600200" indent="-231775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Flight Objectives: special events (fires, LRT,..), recirculation, emissions,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1066800"/>
            <a:ext cx="4606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FRAPPÉ Forecast Briefings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666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CDPHE/APCD</a:t>
            </a:r>
            <a:endParaRPr lang="en-US" sz="2400" b="1" dirty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4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meteorologists </a:t>
            </a:r>
            <a:r>
              <a:rPr lang="en-US" sz="2400" dirty="0" smtClean="0">
                <a:solidFill>
                  <a:srgbClr val="1F497D"/>
                </a:solidFill>
              </a:rPr>
              <a:t>will </a:t>
            </a:r>
            <a:r>
              <a:rPr lang="en-US" sz="2400" dirty="0">
                <a:solidFill>
                  <a:srgbClr val="1F497D"/>
                </a:solidFill>
              </a:rPr>
              <a:t>continue to issue statewide and </a:t>
            </a:r>
            <a:r>
              <a:rPr lang="en-US" sz="2400" dirty="0" smtClean="0">
                <a:solidFill>
                  <a:srgbClr val="1F497D"/>
                </a:solidFill>
              </a:rPr>
              <a:t>Front  </a:t>
            </a:r>
            <a:r>
              <a:rPr lang="en-US" sz="2400" dirty="0">
                <a:solidFill>
                  <a:srgbClr val="1F497D"/>
                </a:solidFill>
              </a:rPr>
              <a:t>Range forecasts for O3 and other pollutants 7 days a week. </a:t>
            </a:r>
            <a:r>
              <a:rPr lang="en-US" sz="2400" dirty="0" smtClean="0">
                <a:solidFill>
                  <a:srgbClr val="1F497D"/>
                </a:solidFill>
              </a:rPr>
              <a:t/>
            </a:r>
            <a:br>
              <a:rPr lang="en-US" sz="2400" dirty="0" smtClean="0">
                <a:solidFill>
                  <a:srgbClr val="1F497D"/>
                </a:solidFill>
              </a:rPr>
            </a:br>
            <a:r>
              <a:rPr lang="en-US" sz="2400" dirty="0" smtClean="0">
                <a:solidFill>
                  <a:srgbClr val="1F497D"/>
                </a:solidFill>
              </a:rPr>
              <a:t>Includes 9 </a:t>
            </a:r>
            <a:r>
              <a:rPr lang="en-US" sz="2400" dirty="0">
                <a:solidFill>
                  <a:srgbClr val="1F497D"/>
                </a:solidFill>
              </a:rPr>
              <a:t>AM MDT update, a 24-36 hour forecast by 3 </a:t>
            </a:r>
            <a:r>
              <a:rPr lang="en-US" sz="2400" dirty="0" smtClean="0">
                <a:solidFill>
                  <a:srgbClr val="1F497D"/>
                </a:solidFill>
              </a:rPr>
              <a:t>PM </a:t>
            </a:r>
            <a:r>
              <a:rPr lang="en-US" sz="2400" dirty="0">
                <a:solidFill>
                  <a:srgbClr val="1F497D"/>
                </a:solidFill>
              </a:rPr>
              <a:t>MDT, and a multi-day </a:t>
            </a:r>
            <a:r>
              <a:rPr lang="en-US" sz="2400" dirty="0" smtClean="0">
                <a:solidFill>
                  <a:srgbClr val="1F497D"/>
                </a:solidFill>
              </a:rPr>
              <a:t>outlook.     </a:t>
            </a:r>
            <a:r>
              <a:rPr lang="en-US" sz="2400" i="1" dirty="0" smtClean="0">
                <a:solidFill>
                  <a:srgbClr val="1F497D"/>
                </a:solidFill>
              </a:rPr>
              <a:t>(see presentation by </a:t>
            </a:r>
            <a:r>
              <a:rPr lang="en-US" sz="2400" i="1" smtClean="0">
                <a:solidFill>
                  <a:srgbClr val="1F497D"/>
                </a:solidFill>
              </a:rPr>
              <a:t>Patrick Reddy)</a:t>
            </a:r>
            <a:endParaRPr lang="en-US" sz="2400" i="1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8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6" y="1399329"/>
            <a:ext cx="9123754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376092"/>
                </a:solidFill>
              </a:rPr>
              <a:t>FRAPPÉ Forecast Products</a:t>
            </a:r>
          </a:p>
          <a:p>
            <a:endParaRPr lang="en-US" sz="20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 </a:t>
            </a:r>
            <a:r>
              <a:rPr lang="en-US" sz="2400" b="1" dirty="0" smtClean="0"/>
              <a:t>Satellite Products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FINN near-</a:t>
            </a:r>
            <a:r>
              <a:rPr lang="en-US" sz="2000" dirty="0" err="1" smtClean="0"/>
              <a:t>realtime</a:t>
            </a:r>
            <a:r>
              <a:rPr lang="en-US" sz="2000" dirty="0" smtClean="0"/>
              <a:t> fire emissions (based on MODIS fire counts) (NCAR/ACD)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 smtClean="0"/>
              <a:t>MOPITT CO (within 1 day of overpass)</a:t>
            </a:r>
            <a:r>
              <a:rPr lang="en-US" sz="2000" dirty="0"/>
              <a:t> (NCAR/ACD)</a:t>
            </a:r>
            <a:endParaRPr lang="en-US" alt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altLang="en-US" sz="2000" dirty="0" smtClean="0"/>
              <a:t>IASI CO (~ 4-day delay)</a:t>
            </a:r>
            <a:r>
              <a:rPr lang="en-US" sz="2000" dirty="0"/>
              <a:t> (NCAR/ACD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r>
              <a:rPr lang="en-US" altLang="en-US" sz="2400" b="1" dirty="0" smtClean="0"/>
              <a:t>Met Forecasts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en-US" sz="2400" dirty="0" smtClean="0"/>
              <a:t>WRF with assimilation (NCAR-RAL)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</a:rPr>
              <a:t>3DVar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(no radar DA, 3h UC/12h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fcst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/1km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</a:rPr>
              <a:t>3DVar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(with radar DA, 1h UC/12h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fcst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</a:rPr>
              <a:t>4DVar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(with radar DA, 3h UC/12h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fcst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   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</a:rPr>
              <a:t>RTFDDA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(with radar DA, 3h UC/24h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fcst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1327</Words>
  <Application>Microsoft Macintosh PowerPoint</Application>
  <PresentationFormat>On-screen Show (4:3)</PresentationFormat>
  <Paragraphs>244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pickering</dc:creator>
  <cp:lastModifiedBy>Gabriele Pfister</cp:lastModifiedBy>
  <cp:revision>67</cp:revision>
  <dcterms:created xsi:type="dcterms:W3CDTF">2014-03-30T18:18:27Z</dcterms:created>
  <dcterms:modified xsi:type="dcterms:W3CDTF">2014-04-01T22:44:05Z</dcterms:modified>
</cp:coreProperties>
</file>